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3BAF70-C340-4E4B-A0E1-2A6AA5E6FAE0}" type="datetimeFigureOut">
              <a:rPr lang="en-IN" smtClean="0"/>
              <a:t>15-07-2020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BCEED8F-8351-49CE-A9CD-B2FBFAD3C91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620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BAF70-C340-4E4B-A0E1-2A6AA5E6FAE0}"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EED8F-8351-49CE-A9CD-B2FBFAD3C91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1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BAF70-C340-4E4B-A0E1-2A6AA5E6FAE0}"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EED8F-8351-49CE-A9CD-B2FBFAD3C91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40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BAF70-C340-4E4B-A0E1-2A6AA5E6FAE0}"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EED8F-8351-49CE-A9CD-B2FBFAD3C91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57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BAF70-C340-4E4B-A0E1-2A6AA5E6FAE0}"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EED8F-8351-49CE-A9CD-B2FBFAD3C91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80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3BAF70-C340-4E4B-A0E1-2A6AA5E6FAE0}"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EED8F-8351-49CE-A9CD-B2FBFAD3C91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1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3BAF70-C340-4E4B-A0E1-2A6AA5E6FAE0}"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CEED8F-8351-49CE-A9CD-B2FBFAD3C91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44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3BAF70-C340-4E4B-A0E1-2A6AA5E6FAE0}"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CEED8F-8351-49CE-A9CD-B2FBFAD3C91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8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BAF70-C340-4E4B-A0E1-2A6AA5E6FAE0}"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CEED8F-8351-49CE-A9CD-B2FBFAD3C911}" type="slidenum">
              <a:rPr lang="en-IN" smtClean="0"/>
              <a:t>‹#›</a:t>
            </a:fld>
            <a:endParaRPr lang="en-IN"/>
          </a:p>
        </p:txBody>
      </p:sp>
    </p:spTree>
    <p:extLst>
      <p:ext uri="{BB962C8B-B14F-4D97-AF65-F5344CB8AC3E}">
        <p14:creationId xmlns:p14="http://schemas.microsoft.com/office/powerpoint/2010/main" val="207427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3BAF70-C340-4E4B-A0E1-2A6AA5E6FAE0}"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EED8F-8351-49CE-A9CD-B2FBFAD3C91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44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3BAF70-C340-4E4B-A0E1-2A6AA5E6FAE0}" type="datetimeFigureOut">
              <a:rPr lang="en-IN" smtClean="0"/>
              <a:t>15-07-2020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BCEED8F-8351-49CE-A9CD-B2FBFAD3C91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305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3BAF70-C340-4E4B-A0E1-2A6AA5E6FAE0}" type="datetimeFigureOut">
              <a:rPr lang="en-IN" smtClean="0"/>
              <a:t>15-07-2020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CEED8F-8351-49CE-A9CD-B2FBFAD3C91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222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64C4-829C-483D-B85D-28D5FF7DDBB3}"/>
              </a:ext>
            </a:extLst>
          </p:cNvPr>
          <p:cNvSpPr>
            <a:spLocks noGrp="1"/>
          </p:cNvSpPr>
          <p:nvPr>
            <p:ph type="ctrTitle"/>
          </p:nvPr>
        </p:nvSpPr>
        <p:spPr>
          <a:xfrm>
            <a:off x="1524000" y="1334530"/>
            <a:ext cx="9765957" cy="1025611"/>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AI RECRUITER – SHORTLIST A SUITABLE CANDIDATE FOR SPECIFIC JOB ROLE</a:t>
            </a:r>
          </a:p>
        </p:txBody>
      </p:sp>
      <p:sp>
        <p:nvSpPr>
          <p:cNvPr id="3" name="Subtitle 2">
            <a:extLst>
              <a:ext uri="{FF2B5EF4-FFF2-40B4-BE49-F238E27FC236}">
                <a16:creationId xmlns:a16="http://schemas.microsoft.com/office/drawing/2014/main" id="{610984F1-D1EC-43DD-BAE3-A500A8F69A5C}"/>
              </a:ext>
            </a:extLst>
          </p:cNvPr>
          <p:cNvSpPr>
            <a:spLocks noGrp="1"/>
          </p:cNvSpPr>
          <p:nvPr>
            <p:ph type="subTitle" idx="1"/>
          </p:nvPr>
        </p:nvSpPr>
        <p:spPr>
          <a:xfrm>
            <a:off x="1524000" y="3731741"/>
            <a:ext cx="9144000" cy="2990334"/>
          </a:xfrm>
        </p:spPr>
        <p:txBody>
          <a:bodyPr/>
          <a:lstStyle/>
          <a:p>
            <a:r>
              <a:rPr lang="en-IN" dirty="0"/>
              <a:t>BY TEAM ENIGMA:</a:t>
            </a:r>
          </a:p>
          <a:p>
            <a:r>
              <a:rPr lang="en-IN" dirty="0"/>
              <a:t>	Shivam Yadav</a:t>
            </a:r>
          </a:p>
          <a:p>
            <a:r>
              <a:rPr lang="en-IN" dirty="0"/>
              <a:t>	Srivatsa Prakki</a:t>
            </a:r>
          </a:p>
          <a:p>
            <a:r>
              <a:rPr lang="en-IN" dirty="0"/>
              <a:t>	Siddhant Kesarkar</a:t>
            </a:r>
          </a:p>
          <a:p>
            <a:r>
              <a:rPr lang="en-IN" dirty="0"/>
              <a:t>	Mandar Patil</a:t>
            </a:r>
          </a:p>
          <a:p>
            <a:endParaRPr lang="en-IN" dirty="0"/>
          </a:p>
        </p:txBody>
      </p:sp>
    </p:spTree>
    <p:extLst>
      <p:ext uri="{BB962C8B-B14F-4D97-AF65-F5344CB8AC3E}">
        <p14:creationId xmlns:p14="http://schemas.microsoft.com/office/powerpoint/2010/main" val="407887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D1A7-7A47-4BF2-B82C-5AFC976D79C7}"/>
              </a:ext>
            </a:extLst>
          </p:cNvPr>
          <p:cNvSpPr>
            <a:spLocks noGrp="1"/>
          </p:cNvSpPr>
          <p:nvPr>
            <p:ph type="title"/>
          </p:nvPr>
        </p:nvSpPr>
        <p:spPr>
          <a:xfrm>
            <a:off x="1294362" y="2707460"/>
            <a:ext cx="9603275" cy="1049235"/>
          </a:xfrm>
        </p:spPr>
        <p:txBody>
          <a:bodyPr>
            <a:normAutofit/>
          </a:bodyPr>
          <a:lstStyle/>
          <a:p>
            <a:pPr algn="ct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828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234778"/>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302B907-C4B9-4C01-BE4A-B85E58C1828E}"/>
              </a:ext>
            </a:extLst>
          </p:cNvPr>
          <p:cNvSpPr txBox="1"/>
          <p:nvPr/>
        </p:nvSpPr>
        <p:spPr>
          <a:xfrm>
            <a:off x="94735" y="1572859"/>
            <a:ext cx="12010768" cy="3108543"/>
          </a:xfrm>
          <a:prstGeom prst="rect">
            <a:avLst/>
          </a:prstGeom>
          <a:noFill/>
        </p:spPr>
        <p:txBody>
          <a:bodyPr wrap="square" rtlCol="0">
            <a:spAutoFit/>
          </a:bodyPr>
          <a:lstStyle/>
          <a:p>
            <a:pPr marL="285750" indent="-28575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An AI Recruiter Chatbot which assess the candidate on his/her technical knowledge about the job post, Strength of Video resume and his/her personality via a quick conversation.</a:t>
            </a:r>
          </a:p>
          <a:p>
            <a:pPr marL="285750" indent="-285750" algn="just">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 today’s world, opportunity is less and competition is more. So, there are lots of resume for a single available job post and shortlisting suitable candidates is tedious and requires lots of man hours.</a:t>
            </a:r>
          </a:p>
        </p:txBody>
      </p:sp>
    </p:spTree>
    <p:extLst>
      <p:ext uri="{BB962C8B-B14F-4D97-AF65-F5344CB8AC3E}">
        <p14:creationId xmlns:p14="http://schemas.microsoft.com/office/powerpoint/2010/main" val="411461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234778"/>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Technology Stack</a:t>
            </a:r>
          </a:p>
        </p:txBody>
      </p:sp>
      <p:sp>
        <p:nvSpPr>
          <p:cNvPr id="3" name="TextBox 2">
            <a:extLst>
              <a:ext uri="{FF2B5EF4-FFF2-40B4-BE49-F238E27FC236}">
                <a16:creationId xmlns:a16="http://schemas.microsoft.com/office/drawing/2014/main" id="{4A0B5F28-6C82-4F03-A202-D37603C0AFFD}"/>
              </a:ext>
            </a:extLst>
          </p:cNvPr>
          <p:cNvSpPr txBox="1"/>
          <p:nvPr/>
        </p:nvSpPr>
        <p:spPr>
          <a:xfrm>
            <a:off x="86497" y="1276296"/>
            <a:ext cx="12019006" cy="2246769"/>
          </a:xfrm>
          <a:prstGeom prst="rect">
            <a:avLst/>
          </a:prstGeom>
          <a:noFill/>
        </p:spPr>
        <p:txBody>
          <a:bodyPr wrap="square" rtlCol="0">
            <a:spAutoFit/>
          </a:bodyPr>
          <a:lstStyle/>
          <a:p>
            <a:pPr marL="285750" indent="-285750">
              <a:buFont typeface="Wingdings" panose="05000000000000000000" pitchFamily="2" charset="2"/>
              <a:buChar char="v"/>
            </a:pPr>
            <a:r>
              <a:rPr lang="en-IN" sz="2800" b="0" i="0" dirty="0">
                <a:solidFill>
                  <a:srgbClr val="202124"/>
                </a:solidFill>
                <a:effectLst/>
                <a:latin typeface="Times New Roman" panose="02020603050405020304" pitchFamily="18" charset="0"/>
                <a:cs typeface="Times New Roman" panose="02020603050405020304" pitchFamily="18" charset="0"/>
              </a:rPr>
              <a:t>Python 3 </a:t>
            </a:r>
          </a:p>
          <a:p>
            <a:pPr marL="285750" indent="-285750">
              <a:buFont typeface="Wingdings" panose="05000000000000000000" pitchFamily="2" charset="2"/>
              <a:buChar char="v"/>
            </a:pPr>
            <a:r>
              <a:rPr lang="en-IN" sz="2800" b="0" i="0" dirty="0">
                <a:solidFill>
                  <a:srgbClr val="202124"/>
                </a:solidFill>
                <a:effectLst/>
                <a:latin typeface="Times New Roman" panose="02020603050405020304" pitchFamily="18" charset="0"/>
                <a:cs typeface="Times New Roman" panose="02020603050405020304" pitchFamily="18" charset="0"/>
              </a:rPr>
              <a:t>IBM Watson Assistant  </a:t>
            </a:r>
          </a:p>
          <a:p>
            <a:pPr marL="285750" indent="-285750">
              <a:buFont typeface="Wingdings" panose="05000000000000000000" pitchFamily="2" charset="2"/>
              <a:buChar char="v"/>
            </a:pPr>
            <a:r>
              <a:rPr lang="en-IN" sz="2800" b="0" i="0" dirty="0">
                <a:solidFill>
                  <a:srgbClr val="202124"/>
                </a:solidFill>
                <a:effectLst/>
                <a:latin typeface="Times New Roman" panose="02020603050405020304" pitchFamily="18" charset="0"/>
                <a:cs typeface="Times New Roman" panose="02020603050405020304" pitchFamily="18" charset="0"/>
              </a:rPr>
              <a:t>IBM Watson Personality Insight  </a:t>
            </a:r>
          </a:p>
          <a:p>
            <a:pPr marL="285750" indent="-285750">
              <a:buFont typeface="Wingdings" panose="05000000000000000000" pitchFamily="2" charset="2"/>
              <a:buChar char="v"/>
            </a:pPr>
            <a:r>
              <a:rPr lang="en-IN" sz="2800" b="0" i="0" dirty="0">
                <a:solidFill>
                  <a:srgbClr val="202124"/>
                </a:solidFill>
                <a:effectLst/>
                <a:latin typeface="Times New Roman" panose="02020603050405020304" pitchFamily="18" charset="0"/>
                <a:cs typeface="Times New Roman" panose="02020603050405020304" pitchFamily="18" charset="0"/>
              </a:rPr>
              <a:t>IBM Speech to Text</a:t>
            </a:r>
          </a:p>
          <a:p>
            <a:pPr marL="285750" indent="-285750">
              <a:buFont typeface="Wingdings" panose="05000000000000000000" pitchFamily="2" charset="2"/>
              <a:buChar char="v"/>
            </a:pPr>
            <a:r>
              <a:rPr lang="en-IN" sz="2800" dirty="0">
                <a:solidFill>
                  <a:srgbClr val="202124"/>
                </a:solidFill>
                <a:latin typeface="Times New Roman" panose="02020603050405020304" pitchFamily="18" charset="0"/>
                <a:cs typeface="Times New Roman" panose="02020603050405020304" pitchFamily="18" charset="0"/>
              </a:rPr>
              <a:t>HTML5, CSS3</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89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0"/>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E99EF13B-0925-443F-87CA-FBB206EFA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34" y="687751"/>
            <a:ext cx="11842377" cy="5268205"/>
          </a:xfrm>
          <a:prstGeom prst="rect">
            <a:avLst/>
          </a:prstGeom>
        </p:spPr>
      </p:pic>
    </p:spTree>
    <p:extLst>
      <p:ext uri="{BB962C8B-B14F-4D97-AF65-F5344CB8AC3E}">
        <p14:creationId xmlns:p14="http://schemas.microsoft.com/office/powerpoint/2010/main" val="293846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234778"/>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Outcome Achieved</a:t>
            </a:r>
          </a:p>
        </p:txBody>
      </p:sp>
      <p:sp>
        <p:nvSpPr>
          <p:cNvPr id="3" name="TextBox 2">
            <a:extLst>
              <a:ext uri="{FF2B5EF4-FFF2-40B4-BE49-F238E27FC236}">
                <a16:creationId xmlns:a16="http://schemas.microsoft.com/office/drawing/2014/main" id="{F0449A06-F9DF-4DA4-A1E6-F0C16E95E1D7}"/>
              </a:ext>
            </a:extLst>
          </p:cNvPr>
          <p:cNvSpPr txBox="1"/>
          <p:nvPr/>
        </p:nvSpPr>
        <p:spPr>
          <a:xfrm>
            <a:off x="86497" y="942664"/>
            <a:ext cx="12019006" cy="1815882"/>
          </a:xfrm>
          <a:prstGeom prst="rect">
            <a:avLst/>
          </a:prstGeom>
          <a:noFill/>
        </p:spPr>
        <p:txBody>
          <a:bodyPr wrap="square" rtlCol="0">
            <a:spAutoFit/>
          </a:bodyPr>
          <a:lstStyle/>
          <a:p>
            <a:pPr algn="just"/>
            <a:r>
              <a:rPr lang="en-IN" dirty="0">
                <a:solidFill>
                  <a:srgbClr val="202124"/>
                </a:solidFill>
                <a:latin typeface="Roboto"/>
              </a:rPr>
              <a:t>	</a:t>
            </a:r>
            <a:r>
              <a:rPr lang="en-IN" sz="2800" b="0" i="0" dirty="0">
                <a:solidFill>
                  <a:srgbClr val="202124"/>
                </a:solidFill>
                <a:effectLst/>
                <a:latin typeface="Times New Roman" panose="02020603050405020304" pitchFamily="18" charset="0"/>
                <a:cs typeface="Times New Roman" panose="02020603050405020304" pitchFamily="18" charset="0"/>
              </a:rPr>
              <a:t>Software Bot enabled with Artificial Intelligence, which screens the candidate application, identify his skills &amp; personality traits through conversation and  shortlists suitable candidate for interview &amp; send confirmation about his/her progress via email.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39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0"/>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652BF6D-B05A-4C87-898B-25041B94EA01}"/>
              </a:ext>
            </a:extLst>
          </p:cNvPr>
          <p:cNvSpPr txBox="1"/>
          <p:nvPr/>
        </p:nvSpPr>
        <p:spPr>
          <a:xfrm>
            <a:off x="86497" y="880880"/>
            <a:ext cx="12019006" cy="4154984"/>
          </a:xfrm>
          <a:prstGeom prst="rect">
            <a:avLst/>
          </a:prstGeom>
          <a:noFill/>
        </p:spPr>
        <p:txBody>
          <a:bodyPr wrap="square" rtlCol="0">
            <a:spAutoFit/>
          </a:bodyPr>
          <a:lstStyle/>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the today’s business atmosphere, the main challenge of the manager’s is the selection of the right candidate, then development of the candidate and the retention of the candidate in the organization.</a:t>
            </a: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recruitment of the effective, efficient and deserving candidates is very difficult task for the human resource department of the company. </a:t>
            </a: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decision of the human resource department to recruit one wrong candidate can prove fatal for the organization, in terms of money, time and reputation of the company.</a:t>
            </a: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selection process ensures that the best suitable candidates in terms of skills, education and experience should be chosen for the particular job. </a:t>
            </a: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selection’s process main goal is to match the job requirements with the person’s technical knowledge and individual characteristics.</a:t>
            </a:r>
          </a:p>
        </p:txBody>
      </p:sp>
    </p:spTree>
    <p:extLst>
      <p:ext uri="{BB962C8B-B14F-4D97-AF65-F5344CB8AC3E}">
        <p14:creationId xmlns:p14="http://schemas.microsoft.com/office/powerpoint/2010/main" val="259935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160637" y="123567"/>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Limitation of Project</a:t>
            </a:r>
          </a:p>
        </p:txBody>
      </p:sp>
      <p:sp>
        <p:nvSpPr>
          <p:cNvPr id="5" name="TextBox 4">
            <a:extLst>
              <a:ext uri="{FF2B5EF4-FFF2-40B4-BE49-F238E27FC236}">
                <a16:creationId xmlns:a16="http://schemas.microsoft.com/office/drawing/2014/main" id="{01CF4D54-7F6E-4E4E-ABEA-A175258154A9}"/>
              </a:ext>
            </a:extLst>
          </p:cNvPr>
          <p:cNvSpPr txBox="1"/>
          <p:nvPr/>
        </p:nvSpPr>
        <p:spPr>
          <a:xfrm>
            <a:off x="160637" y="1062681"/>
            <a:ext cx="11652422" cy="1384995"/>
          </a:xfrm>
          <a:prstGeom prst="rect">
            <a:avLst/>
          </a:prstGeom>
          <a:noFill/>
        </p:spPr>
        <p:txBody>
          <a:bodyPr wrap="square" rtlCol="0">
            <a:spAutoFit/>
          </a:bodyPr>
          <a:lstStyle/>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Issues with accuracy and reliability.</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Too much dependency on certain keywords.</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Lacks nuance of human judgement.</a:t>
            </a:r>
          </a:p>
        </p:txBody>
      </p:sp>
    </p:spTree>
    <p:extLst>
      <p:ext uri="{BB962C8B-B14F-4D97-AF65-F5344CB8AC3E}">
        <p14:creationId xmlns:p14="http://schemas.microsoft.com/office/powerpoint/2010/main" val="403299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234778"/>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Future Scope</a:t>
            </a:r>
          </a:p>
        </p:txBody>
      </p:sp>
      <p:sp>
        <p:nvSpPr>
          <p:cNvPr id="4" name="TextBox 3">
            <a:extLst>
              <a:ext uri="{FF2B5EF4-FFF2-40B4-BE49-F238E27FC236}">
                <a16:creationId xmlns:a16="http://schemas.microsoft.com/office/drawing/2014/main" id="{F684E8BF-F6CD-43F2-925C-78EDBAE5D907}"/>
              </a:ext>
            </a:extLst>
          </p:cNvPr>
          <p:cNvSpPr txBox="1"/>
          <p:nvPr/>
        </p:nvSpPr>
        <p:spPr>
          <a:xfrm>
            <a:off x="86497" y="942664"/>
            <a:ext cx="12019006" cy="4401205"/>
          </a:xfrm>
          <a:prstGeom prst="rect">
            <a:avLst/>
          </a:prstGeom>
          <a:noFill/>
        </p:spPr>
        <p:txBody>
          <a:bodyPr wrap="square" rtlCol="0">
            <a:spAutoFit/>
          </a:bodyPr>
          <a:lstStyle/>
          <a:p>
            <a:pPr marL="285750" indent="-28575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Since video resume is being taken, the concept of micro expression can be implemented in the future. Skills matching of candidate to be recruited with previously hired or already working employee to get most suitable candidate for organisation (Candidate matching). </a:t>
            </a:r>
          </a:p>
          <a:p>
            <a:pPr marL="285750" indent="-28575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Follow-up activity with organization can be planned for the selected candidate in which the company can rate the employee work – Can be used in bigger organization. </a:t>
            </a:r>
          </a:p>
          <a:p>
            <a:pPr marL="285750" indent="-28575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Company oriented UI can be created which will take the required details form the company and Chatbot will be created accordingly, further it will be deployed on candidate-oriented UI and most suitable candidates will get shortlisted.</a:t>
            </a:r>
          </a:p>
        </p:txBody>
      </p:sp>
    </p:spTree>
    <p:extLst>
      <p:ext uri="{BB962C8B-B14F-4D97-AF65-F5344CB8AC3E}">
        <p14:creationId xmlns:p14="http://schemas.microsoft.com/office/powerpoint/2010/main" val="14210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D155E-FBAB-4615-A9DA-96734543C81A}"/>
              </a:ext>
            </a:extLst>
          </p:cNvPr>
          <p:cNvSpPr txBox="1"/>
          <p:nvPr/>
        </p:nvSpPr>
        <p:spPr>
          <a:xfrm>
            <a:off x="86497" y="234778"/>
            <a:ext cx="11652422"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3E234737-B457-402D-9A75-03E215A23233}"/>
              </a:ext>
            </a:extLst>
          </p:cNvPr>
          <p:cNvSpPr txBox="1"/>
          <p:nvPr/>
        </p:nvSpPr>
        <p:spPr>
          <a:xfrm>
            <a:off x="86497" y="942664"/>
            <a:ext cx="11932508" cy="5262979"/>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[1] Lokhande, P. S., Fankar Aslam, Nabeel Hawa, Jumal Munir, and Murade Gulamgaus. "Efficient way of web development using python and flask." (2015).</a:t>
            </a:r>
          </a:p>
          <a:p>
            <a:pPr algn="just"/>
            <a:r>
              <a:rPr lang="en-IN" sz="2800" dirty="0">
                <a:latin typeface="Times New Roman" panose="02020603050405020304" pitchFamily="18" charset="0"/>
                <a:cs typeface="Times New Roman" panose="02020603050405020304" pitchFamily="18" charset="0"/>
              </a:rPr>
              <a:t>[2] </a:t>
            </a:r>
            <a:r>
              <a:rPr lang="en-IN" sz="2800" u="sng" dirty="0">
                <a:latin typeface="Times New Roman" panose="02020603050405020304" pitchFamily="18" charset="0"/>
                <a:cs typeface="Times New Roman" panose="02020603050405020304" pitchFamily="18" charset="0"/>
              </a:rPr>
              <a:t>https://www.w3schools.com/w3css/</a:t>
            </a:r>
          </a:p>
          <a:p>
            <a:pPr algn="just"/>
            <a:r>
              <a:rPr lang="en-IN" sz="2800" dirty="0">
                <a:latin typeface="Times New Roman" panose="02020603050405020304" pitchFamily="18" charset="0"/>
                <a:cs typeface="Times New Roman" panose="02020603050405020304" pitchFamily="18" charset="0"/>
              </a:rPr>
              <a:t>[3] </a:t>
            </a:r>
            <a:r>
              <a:rPr lang="en-IN" sz="2800" u="sng" dirty="0">
                <a:latin typeface="Times New Roman" panose="02020603050405020304" pitchFamily="18" charset="0"/>
                <a:cs typeface="Times New Roman" panose="02020603050405020304" pitchFamily="18" charset="0"/>
              </a:rPr>
              <a:t>https://www.w3schools.com/html/</a:t>
            </a:r>
          </a:p>
          <a:p>
            <a:pPr algn="just"/>
            <a:r>
              <a:rPr lang="en-IN" sz="2800" dirty="0">
                <a:latin typeface="Times New Roman" panose="02020603050405020304" pitchFamily="18" charset="0"/>
                <a:cs typeface="Times New Roman" panose="02020603050405020304" pitchFamily="18" charset="0"/>
              </a:rPr>
              <a:t>[4] Memeti, S., &amp; Pllana, S. (2018). PAPA: A parallel programming assistant powered by IBM Watson cognitive computing technology. Journal of computational science, 26, 275-284.</a:t>
            </a:r>
          </a:p>
          <a:p>
            <a:pPr algn="just"/>
            <a:r>
              <a:rPr lang="en-IN" sz="2800" dirty="0">
                <a:latin typeface="Times New Roman" panose="02020603050405020304" pitchFamily="18" charset="0"/>
                <a:cs typeface="Times New Roman" panose="02020603050405020304" pitchFamily="18" charset="0"/>
              </a:rPr>
              <a:t>[5] </a:t>
            </a:r>
            <a:r>
              <a:rPr lang="en-IN" sz="2800" u="sng" dirty="0">
                <a:latin typeface="Times New Roman" panose="02020603050405020304" pitchFamily="18" charset="0"/>
                <a:cs typeface="Times New Roman" panose="02020603050405020304" pitchFamily="18" charset="0"/>
              </a:rPr>
              <a:t>https://cloud.ibm.com/docs</a:t>
            </a:r>
          </a:p>
          <a:p>
            <a:pPr algn="just"/>
            <a:r>
              <a:rPr lang="en-IN" sz="2800" dirty="0">
                <a:latin typeface="Times New Roman" panose="02020603050405020304" pitchFamily="18" charset="0"/>
                <a:cs typeface="Times New Roman" panose="02020603050405020304" pitchFamily="18" charset="0"/>
              </a:rPr>
              <a:t>[6] Manning, Christopher, and Hinrich Schutze. Foundations of statistical natural language processing. MIT press, 1999.</a:t>
            </a:r>
          </a:p>
          <a:p>
            <a:r>
              <a:rPr lang="en-IN" sz="2800" dirty="0">
                <a:latin typeface="Times New Roman" panose="02020603050405020304" pitchFamily="18" charset="0"/>
                <a:cs typeface="Times New Roman" panose="02020603050405020304" pitchFamily="18" charset="0"/>
              </a:rPr>
              <a:t>[7] </a:t>
            </a:r>
            <a:r>
              <a:rPr lang="en-IN" sz="2800" u="sng" dirty="0">
                <a:latin typeface="Times New Roman" panose="02020603050405020304" pitchFamily="18" charset="0"/>
                <a:cs typeface="Times New Roman" panose="02020603050405020304" pitchFamily="18" charset="0"/>
              </a:rPr>
              <a:t>https://towardsdatascience.com/how-to-extract-keywords-from-pdfs-and-arrange-in-order-of-their-weights-using-python-841556083341</a:t>
            </a:r>
          </a:p>
        </p:txBody>
      </p:sp>
    </p:spTree>
    <p:extLst>
      <p:ext uri="{BB962C8B-B14F-4D97-AF65-F5344CB8AC3E}">
        <p14:creationId xmlns:p14="http://schemas.microsoft.com/office/powerpoint/2010/main" val="28364647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337</TotalTime>
  <Words>578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Roboto</vt:lpstr>
      <vt:lpstr>Times New Roman</vt:lpstr>
      <vt:lpstr>Wingdings</vt:lpstr>
      <vt:lpstr>Gallery</vt:lpstr>
      <vt:lpstr>AI RECRUITER – SHORTLIST A SUITABLE CANDIDATE FOR SPECIFIC JOB ROLE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RECRUITER CHATBOT</dc:title>
  <dc:creator>MANDAR PATIL</dc:creator>
  <cp:lastModifiedBy>MANDAR PATIL</cp:lastModifiedBy>
  <cp:revision>14</cp:revision>
  <dcterms:created xsi:type="dcterms:W3CDTF">2020-07-14T05:07:24Z</dcterms:created>
  <dcterms:modified xsi:type="dcterms:W3CDTF">2020-07-14T19:51:15Z</dcterms:modified>
</cp:coreProperties>
</file>