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88" r:id="rId4"/>
    <p:sldId id="289" r:id="rId5"/>
    <p:sldId id="290" r:id="rId6"/>
    <p:sldId id="291" r:id="rId7"/>
    <p:sldId id="263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  <a:srgbClr val="C1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8"/>
  </p:normalViewPr>
  <p:slideViewPr>
    <p:cSldViewPr snapToGrid="0">
      <p:cViewPr>
        <p:scale>
          <a:sx n="98" d="100"/>
          <a:sy n="98" d="100"/>
        </p:scale>
        <p:origin x="7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9E47-813B-4B6C-B2FF-1960FA1AB593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9C3CA-770E-46A5-AA99-B57D031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5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95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41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31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59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87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2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85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0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5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2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8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88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9C3CA-770E-46A5-AA99-B57D031F5AF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7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F51-2049-4DCC-8347-6C1B5670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94C05-66E4-4061-934B-3D8505440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AC8C-685C-40A7-ACDB-0D8323B0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71E5-DBEF-4D9B-ADE3-055E02E7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3927-0AA6-4365-980C-53A3A49E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695-FDFF-43D2-B928-BA053D08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39510-F50C-4A82-9F55-178FA8BFA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AD68-8629-45A1-8C2C-BC97DE6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64D2-7C3C-45B9-AA1A-174F22CB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FA88-113C-4920-B3E1-13B42CFE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72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8B678-E757-4C77-907C-B891140C3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F3313-6692-4738-9115-E50B9F7A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E276F-AD66-497C-9358-5ADF9DDC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7B12-7323-4D35-9F05-5BC0F277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7F72-C047-4976-8256-3A822DF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0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tandard slide_no_first_level_bullet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FB869A-92F1-4348-B921-2EEDCECB27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7"/>
            <a:ext cx="12192000" cy="6853573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0" y="967702"/>
            <a:ext cx="74124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29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C1FE39-7CE2-4CA1-B80C-7443F770D7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693"/>
            <a:ext cx="12192001" cy="686069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chemeClr val="tx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601" y="6454902"/>
            <a:ext cx="10478075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646464"/>
              </a:solidFill>
            </a:endParaRPr>
          </a:p>
        </p:txBody>
      </p:sp>
      <p:sp>
        <p:nvSpPr>
          <p:cNvPr id="6" name="Content Placeholder 19"/>
          <p:cNvSpPr txBox="1">
            <a:spLocks/>
          </p:cNvSpPr>
          <p:nvPr userDrawn="1"/>
        </p:nvSpPr>
        <p:spPr bwMode="auto">
          <a:xfrm>
            <a:off x="501582" y="334085"/>
            <a:ext cx="11476053" cy="72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17336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544" indent="0" algn="l" defTabSz="101733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None/>
              <a:defRPr sz="1400">
                <a:solidFill>
                  <a:schemeClr val="bg1"/>
                </a:solidFill>
                <a:latin typeface="+mn-lt"/>
              </a:defRPr>
            </a:lvl2pPr>
            <a:lvl3pPr marL="625320" indent="-168234" algn="l" defTabSz="101733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857038" indent="-171408" algn="l" defTabSz="101733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1083995" indent="-169820" algn="l" defTabSz="1017336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  <a:lvl6pPr marL="1541525" indent="-171280" algn="l" defTabSz="101816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  <a:latin typeface="+mn-lt"/>
              </a:defRPr>
            </a:lvl6pPr>
            <a:lvl7pPr marL="1998272" indent="-171280" algn="l" defTabSz="101816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  <a:latin typeface="+mn-lt"/>
              </a:defRPr>
            </a:lvl7pPr>
            <a:lvl8pPr marL="2455020" indent="-171280" algn="l" defTabSz="101816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  <a:latin typeface="+mn-lt"/>
              </a:defRPr>
            </a:lvl8pPr>
            <a:lvl9pPr marL="2911768" indent="-171280" algn="l" defTabSz="1018167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endParaRPr lang="en-GB" sz="1200" dirty="0">
              <a:latin typeface="EYInterstate" panose="02000503020000020004" pitchFamily="2" charset="0"/>
            </a:endParaRPr>
          </a:p>
          <a:p>
            <a:endParaRPr lang="en-GB" sz="1200" dirty="0">
              <a:latin typeface="EYInterstate" panose="02000503020000020004" pitchFamily="2" charset="0"/>
            </a:endParaRPr>
          </a:p>
          <a:p>
            <a:endParaRPr lang="en-GB" sz="1200" dirty="0">
              <a:latin typeface="EYInterstate" panose="02000503020000020004" pitchFamily="2" charset="0"/>
            </a:endParaRPr>
          </a:p>
          <a:p>
            <a:endParaRPr lang="en-GB" sz="1200" dirty="0">
              <a:latin typeface="EYInterstate" panose="02000503020000020004" pitchFamily="2" charset="0"/>
            </a:endParaRPr>
          </a:p>
          <a:p>
            <a:endParaRPr lang="en-GB" sz="1200" dirty="0">
              <a:latin typeface="EYInterstate" panose="02000503020000020004" pitchFamily="2" charset="0"/>
            </a:endParaRPr>
          </a:p>
          <a:p>
            <a:endParaRPr lang="en-GB" sz="1200" dirty="0">
              <a:latin typeface="EYInterstate" panose="02000503020000020004" pitchFamily="2" charset="0"/>
            </a:endParaRPr>
          </a:p>
          <a:p>
            <a:endParaRPr lang="en-GB" sz="1200" dirty="0">
              <a:latin typeface="EYInterstate" panose="02000503020000020004" pitchFamily="2" charset="0"/>
            </a:endParaRPr>
          </a:p>
          <a:p>
            <a:endParaRPr lang="en-GB" sz="1200" dirty="0">
              <a:latin typeface="EYInterstate" panose="0200050302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EYInterstate" panose="0200050302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EYInterstate" panose="0200050302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EYInterstate" panose="02000503020000020004" pitchFamily="2" charset="0"/>
            </a:endParaRPr>
          </a:p>
          <a:p>
            <a:pPr marL="266700"/>
            <a:endParaRPr lang="en-GB" sz="1200" dirty="0">
              <a:latin typeface="EYInterstate" panose="02000503020000020004" pitchFamily="2" charset="0"/>
            </a:endParaRPr>
          </a:p>
          <a:p>
            <a:endParaRPr lang="en-GB" sz="1200" dirty="0">
              <a:latin typeface="EYInterstate" panose="0200050302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EYInterstate" panose="0200050302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EYInterstate" panose="0200050302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9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BAE2-BD9E-4AEB-BCF1-4193AFFF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DAAE-E674-4B4C-BF20-09A272C7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8A30-BFC0-40AE-AF78-F32E01A5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AA67D-E5F6-470C-A6C6-30FC0CD0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18F33-8FE9-4364-9055-4D403031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5CF9-8B8C-401A-A8A2-A5DB5DF7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44E7-9668-4989-81A8-802A7083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B5373-1AE1-4F22-ADD1-6451D4D3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DFFF-6F8E-4CF3-BE46-A17C19D4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73DDC-05C5-4D53-883A-E19DC8EE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2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2061-0BC9-44A2-88BC-3F4116E2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BCC6-B10E-409C-B86D-6E200F1A8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285D-28CE-4D5D-8E89-E459B45B9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4EA0-C508-412F-9674-78B6FD17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B1CF-C8F4-4A4A-A12B-6E23EE73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C8BE-ADCE-4939-9C10-C07DA0A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9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8A07-9D9A-41F6-A6DF-9DD6892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2DD30-5F15-4B1E-A6A8-5F3097553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4ED0C-4568-4593-B06A-2EE3EACA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CA214-05EC-4356-B66A-B63895A7B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85CA8-853B-498F-A955-47B9DEE36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416C9-E617-44FF-8759-04A80241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4C9CE-CACE-41A5-9601-720EA34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CCA7E-90BE-4FB5-9D2B-0025EF09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8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B694-232A-411D-A96F-85B53CB1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50AB3-78EF-4360-AAE0-EF34151D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10916-C3D2-4ABF-A3E0-DEA67530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33CA0-F166-42A7-9C40-31DD5A40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4D0D7-4F69-4E9C-A7C2-3D5DAF39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5A1B7-1B0D-438A-B93B-6D420D16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38932-E081-4275-9CB3-DFE81338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0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B46E-EA1E-4E54-B9AF-ACDB3710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76A9-047E-44F1-8288-57915C21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72A63-72CB-4971-A045-D0D260056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D45F3-C2C9-4193-A6AA-E55521C2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8A00D-2CF2-4A97-A864-2DE71EC9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3173-A236-4049-A87A-4CE0D80B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1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BD64-D3E3-4A21-9807-8183D042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841BD-B3C2-4784-8225-15DB464CB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CE43A-3B71-446C-B592-E63A66673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5E2A7-664D-4C7A-9786-2DDA9EEA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59CC1-0123-40DE-B191-15CFE6E9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B4835-49F1-4E99-A333-F5DB40B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35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771CE-B99D-45BD-B65C-7B60BA59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F5D4-5F77-4DA9-8801-DE6F6E76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1F90-7BCB-4495-9AE9-5E794098D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6CAE-C372-4A6B-B86B-66DCC53FDF27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CFBC-33D3-4FD0-BAAE-67ADFF35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337A4-E90C-46EA-A861-601C958CB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D4C5-4C9F-4D51-A9B5-2ACCBC047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8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 txBox="1">
            <a:spLocks/>
          </p:cNvSpPr>
          <p:nvPr/>
        </p:nvSpPr>
        <p:spPr bwMode="auto">
          <a:xfrm>
            <a:off x="9387192" y="158445"/>
            <a:ext cx="3601740" cy="237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defTabSz="1017336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None/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  <a:lvl2pPr marL="228544" indent="0" defTabSz="1017336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None/>
              <a:defRPr sz="1400">
                <a:solidFill>
                  <a:schemeClr val="bg1"/>
                </a:solidFill>
              </a:defRPr>
            </a:lvl2pPr>
            <a:lvl3pPr marL="625320" indent="-168234" defTabSz="1017336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400">
                <a:solidFill>
                  <a:schemeClr val="bg1"/>
                </a:solidFill>
              </a:defRPr>
            </a:lvl3pPr>
            <a:lvl4pPr marL="857038" indent="-171408" defTabSz="1017336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400">
                <a:solidFill>
                  <a:schemeClr val="bg1"/>
                </a:solidFill>
              </a:defRPr>
            </a:lvl4pPr>
            <a:lvl5pPr marL="1083995" indent="-169820" defTabSz="1017336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400">
                <a:solidFill>
                  <a:schemeClr val="bg1"/>
                </a:solidFill>
              </a:defRPr>
            </a:lvl5pPr>
            <a:lvl6pPr marL="1541525" indent="-171280" defTabSz="1018167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</a:defRPr>
            </a:lvl6pPr>
            <a:lvl7pPr marL="1998272" indent="-171280" defTabSz="1018167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</a:defRPr>
            </a:lvl7pPr>
            <a:lvl8pPr marL="2455020" indent="-171280" defTabSz="1018167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</a:defRPr>
            </a:lvl8pPr>
            <a:lvl9pPr marL="2911768" indent="-171280" defTabSz="1018167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</a:defRPr>
            </a:lvl9pPr>
          </a:lstStyle>
          <a:p>
            <a:r>
              <a:rPr lang="en-GB" sz="2800" b="1" i="1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GB" sz="2800" b="1" i="1" dirty="0" err="1">
                <a:solidFill>
                  <a:schemeClr val="tx1"/>
                </a:solidFill>
                <a:latin typeface="+mn-lt"/>
              </a:rPr>
              <a:t>Akshay</a:t>
            </a:r>
            <a:r>
              <a:rPr lang="en-GB" sz="2800" b="1" i="1" dirty="0">
                <a:solidFill>
                  <a:schemeClr val="tx1"/>
                </a:solidFill>
                <a:latin typeface="+mn-lt"/>
              </a:rPr>
              <a:t> Jain</a:t>
            </a:r>
          </a:p>
          <a:p>
            <a:r>
              <a:rPr lang="en-GB" sz="2800" b="1" i="1" dirty="0">
                <a:solidFill>
                  <a:schemeClr val="tx1"/>
                </a:solidFill>
                <a:latin typeface="+mn-lt"/>
              </a:rPr>
              <a:t>- Mohit </a:t>
            </a:r>
            <a:r>
              <a:rPr lang="en-GB" sz="2800" b="1" i="1" dirty="0" err="1">
                <a:solidFill>
                  <a:schemeClr val="tx1"/>
                </a:solidFill>
                <a:latin typeface="+mn-lt"/>
              </a:rPr>
              <a:t>Bhawsar</a:t>
            </a:r>
            <a:endParaRPr lang="en-GB" sz="2800" b="1" i="1" dirty="0">
              <a:solidFill>
                <a:schemeClr val="tx1"/>
              </a:solidFill>
              <a:latin typeface="+mn-lt"/>
            </a:endParaRPr>
          </a:p>
          <a:p>
            <a:r>
              <a:rPr lang="en-GB" sz="2800" b="1" i="1" dirty="0">
                <a:solidFill>
                  <a:schemeClr val="tx1"/>
                </a:solidFill>
                <a:latin typeface="+mn-lt"/>
              </a:rPr>
              <a:t>- Raj Bhosale</a:t>
            </a:r>
          </a:p>
          <a:p>
            <a:r>
              <a:rPr lang="en-GB" sz="2800" b="1" i="1" dirty="0">
                <a:solidFill>
                  <a:schemeClr val="tx1"/>
                </a:solidFill>
                <a:latin typeface="+mn-lt"/>
              </a:rPr>
              <a:t>- Rishu Chourey</a:t>
            </a:r>
          </a:p>
          <a:p>
            <a:r>
              <a:rPr lang="en-GB" sz="2800" b="1" i="1" dirty="0">
                <a:solidFill>
                  <a:schemeClr val="tx1"/>
                </a:solidFill>
                <a:latin typeface="+mn-lt"/>
              </a:rPr>
              <a:t>- Siddhant </a:t>
            </a:r>
            <a:r>
              <a:rPr lang="en-GB" sz="2800" b="1" i="1" dirty="0" err="1">
                <a:solidFill>
                  <a:schemeClr val="tx1"/>
                </a:solidFill>
                <a:latin typeface="+mn-lt"/>
              </a:rPr>
              <a:t>Kaplash</a:t>
            </a:r>
            <a:endParaRPr lang="en-GB" sz="2800" b="1" i="1" dirty="0">
              <a:solidFill>
                <a:schemeClr val="tx1"/>
              </a:solidFill>
              <a:latin typeface="+mn-lt"/>
            </a:endParaRPr>
          </a:p>
          <a:p>
            <a:endParaRPr lang="en-GB" sz="2800" b="1" dirty="0">
              <a:latin typeface="+mn-lt"/>
            </a:endParaRPr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3E9F398F-2187-48EB-BBF7-74060525EE14}"/>
              </a:ext>
            </a:extLst>
          </p:cNvPr>
          <p:cNvSpPr txBox="1">
            <a:spLocks/>
          </p:cNvSpPr>
          <p:nvPr/>
        </p:nvSpPr>
        <p:spPr bwMode="auto">
          <a:xfrm>
            <a:off x="81800" y="262207"/>
            <a:ext cx="9156233" cy="49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defTabSz="1017336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None/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  <a:lvl2pPr marL="228544" indent="0" defTabSz="1017336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None/>
              <a:defRPr sz="1400">
                <a:solidFill>
                  <a:schemeClr val="bg1"/>
                </a:solidFill>
              </a:defRPr>
            </a:lvl2pPr>
            <a:lvl3pPr marL="625320" indent="-168234" defTabSz="1017336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400">
                <a:solidFill>
                  <a:schemeClr val="bg1"/>
                </a:solidFill>
              </a:defRPr>
            </a:lvl3pPr>
            <a:lvl4pPr marL="857038" indent="-171408" defTabSz="1017336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400">
                <a:solidFill>
                  <a:schemeClr val="bg1"/>
                </a:solidFill>
              </a:defRPr>
            </a:lvl4pPr>
            <a:lvl5pPr marL="1083995" indent="-169820" defTabSz="1017336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400">
                <a:solidFill>
                  <a:schemeClr val="bg1"/>
                </a:solidFill>
              </a:defRPr>
            </a:lvl5pPr>
            <a:lvl6pPr marL="1541525" indent="-171280" defTabSz="1018167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</a:defRPr>
            </a:lvl6pPr>
            <a:lvl7pPr marL="1998272" indent="-171280" defTabSz="1018167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</a:defRPr>
            </a:lvl7pPr>
            <a:lvl8pPr marL="2455020" indent="-171280" defTabSz="1018167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</a:defRPr>
            </a:lvl8pPr>
            <a:lvl9pPr marL="2911768" indent="-171280" defTabSz="1018167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EYInterstate" pitchFamily="2" charset="0"/>
              <a:buChar char="•"/>
              <a:defRPr sz="1300">
                <a:solidFill>
                  <a:schemeClr val="bg2"/>
                </a:solidFill>
              </a:defRPr>
            </a:lvl9pPr>
          </a:lstStyle>
          <a:p>
            <a:r>
              <a:rPr lang="en-GB" sz="4000" b="1" i="1" dirty="0">
                <a:solidFill>
                  <a:schemeClr val="tx1"/>
                </a:solidFill>
                <a:latin typeface="+mn-lt"/>
              </a:rPr>
              <a:t>Python Programming: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7027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Model Development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0A6182-E476-476D-92D2-5EAB4E3C4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11" y="2259970"/>
            <a:ext cx="9418987" cy="10414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D18758-590D-4A03-B007-B4592BDA5ABD}"/>
              </a:ext>
            </a:extLst>
          </p:cNvPr>
          <p:cNvCxnSpPr/>
          <p:nvPr/>
        </p:nvCxnSpPr>
        <p:spPr>
          <a:xfrm>
            <a:off x="902096" y="2259970"/>
            <a:ext cx="1022993" cy="0"/>
          </a:xfrm>
          <a:prstGeom prst="line">
            <a:avLst/>
          </a:prstGeom>
          <a:noFill/>
          <a:ln w="12700" cap="flat" cmpd="sng" algn="ctr">
            <a:solidFill>
              <a:srgbClr val="999999"/>
            </a:solidFill>
            <a:prstDash val="solid"/>
            <a:tailEnd type="non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AAADBCD-F84F-4AF3-9351-3B1E0451BA4A}"/>
              </a:ext>
            </a:extLst>
          </p:cNvPr>
          <p:cNvSpPr/>
          <p:nvPr/>
        </p:nvSpPr>
        <p:spPr>
          <a:xfrm>
            <a:off x="2023352" y="1039001"/>
            <a:ext cx="7169286" cy="11569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b="1" kern="0" dirty="0">
                <a:solidFill>
                  <a:srgbClr val="FFFFFF"/>
                </a:solidFill>
              </a:rPr>
              <a:t>Converting Dataset into Training and Test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IN" sz="1400" kern="0" dirty="0">
                <a:solidFill>
                  <a:schemeClr val="bg1"/>
                </a:solidFill>
              </a:rPr>
              <a:t>The trained dataset has 24,430 datapoints (75%) whereas test dataset has 8,144 data points (25%)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20D74E80-09AA-4EE1-9EE3-008AFA85F287}"/>
              </a:ext>
            </a:extLst>
          </p:cNvPr>
          <p:cNvSpPr>
            <a:spLocks noEditPoints="1"/>
          </p:cNvSpPr>
          <p:nvPr/>
        </p:nvSpPr>
        <p:spPr bwMode="auto">
          <a:xfrm>
            <a:off x="1067481" y="1634558"/>
            <a:ext cx="670187" cy="539037"/>
          </a:xfrm>
          <a:custGeom>
            <a:avLst/>
            <a:gdLst>
              <a:gd name="T0" fmla="*/ 243 w 405"/>
              <a:gd name="T1" fmla="*/ 326 h 326"/>
              <a:gd name="T2" fmla="*/ 157 w 405"/>
              <a:gd name="T3" fmla="*/ 306 h 326"/>
              <a:gd name="T4" fmla="*/ 157 w 405"/>
              <a:gd name="T5" fmla="*/ 294 h 326"/>
              <a:gd name="T6" fmla="*/ 243 w 405"/>
              <a:gd name="T7" fmla="*/ 274 h 326"/>
              <a:gd name="T8" fmla="*/ 157 w 405"/>
              <a:gd name="T9" fmla="*/ 294 h 326"/>
              <a:gd name="T10" fmla="*/ 95 w 405"/>
              <a:gd name="T11" fmla="*/ 110 h 326"/>
              <a:gd name="T12" fmla="*/ 157 w 405"/>
              <a:gd name="T13" fmla="*/ 262 h 326"/>
              <a:gd name="T14" fmla="*/ 177 w 405"/>
              <a:gd name="T15" fmla="*/ 261 h 326"/>
              <a:gd name="T16" fmla="*/ 165 w 405"/>
              <a:gd name="T17" fmla="*/ 76 h 326"/>
              <a:gd name="T18" fmla="*/ 174 w 405"/>
              <a:gd name="T19" fmla="*/ 84 h 326"/>
              <a:gd name="T20" fmla="*/ 201 w 405"/>
              <a:gd name="T21" fmla="*/ 109 h 326"/>
              <a:gd name="T22" fmla="*/ 229 w 405"/>
              <a:gd name="T23" fmla="*/ 84 h 326"/>
              <a:gd name="T24" fmla="*/ 238 w 405"/>
              <a:gd name="T25" fmla="*/ 76 h 326"/>
              <a:gd name="T26" fmla="*/ 227 w 405"/>
              <a:gd name="T27" fmla="*/ 262 h 326"/>
              <a:gd name="T28" fmla="*/ 271 w 405"/>
              <a:gd name="T29" fmla="*/ 195 h 326"/>
              <a:gd name="T30" fmla="*/ 201 w 405"/>
              <a:gd name="T31" fmla="*/ 3 h 326"/>
              <a:gd name="T32" fmla="*/ 228 w 405"/>
              <a:gd name="T33" fmla="*/ 108 h 326"/>
              <a:gd name="T34" fmla="*/ 175 w 405"/>
              <a:gd name="T35" fmla="*/ 108 h 326"/>
              <a:gd name="T36" fmla="*/ 189 w 405"/>
              <a:gd name="T37" fmla="*/ 262 h 326"/>
              <a:gd name="T38" fmla="*/ 59 w 405"/>
              <a:gd name="T39" fmla="*/ 100 h 326"/>
              <a:gd name="T40" fmla="*/ 0 w 405"/>
              <a:gd name="T41" fmla="*/ 112 h 326"/>
              <a:gd name="T42" fmla="*/ 59 w 405"/>
              <a:gd name="T43" fmla="*/ 100 h 326"/>
              <a:gd name="T44" fmla="*/ 346 w 405"/>
              <a:gd name="T45" fmla="*/ 112 h 326"/>
              <a:gd name="T46" fmla="*/ 405 w 405"/>
              <a:gd name="T47" fmla="*/ 100 h 326"/>
              <a:gd name="T48" fmla="*/ 24 w 405"/>
              <a:gd name="T49" fmla="*/ 202 h 326"/>
              <a:gd name="T50" fmla="*/ 81 w 405"/>
              <a:gd name="T51" fmla="*/ 184 h 326"/>
              <a:gd name="T52" fmla="*/ 24 w 405"/>
              <a:gd name="T53" fmla="*/ 202 h 326"/>
              <a:gd name="T54" fmla="*/ 374 w 405"/>
              <a:gd name="T55" fmla="*/ 0 h 326"/>
              <a:gd name="T56" fmla="*/ 330 w 405"/>
              <a:gd name="T57" fmla="*/ 40 h 326"/>
              <a:gd name="T58" fmla="*/ 24 w 405"/>
              <a:gd name="T59" fmla="*/ 11 h 326"/>
              <a:gd name="T60" fmla="*/ 81 w 405"/>
              <a:gd name="T61" fmla="*/ 29 h 326"/>
              <a:gd name="T62" fmla="*/ 24 w 405"/>
              <a:gd name="T63" fmla="*/ 11 h 326"/>
              <a:gd name="T64" fmla="*/ 374 w 405"/>
              <a:gd name="T65" fmla="*/ 213 h 326"/>
              <a:gd name="T66" fmla="*/ 330 w 405"/>
              <a:gd name="T67" fmla="*/ 173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5" h="326">
                <a:moveTo>
                  <a:pt x="157" y="326"/>
                </a:moveTo>
                <a:cubicBezTo>
                  <a:pt x="243" y="326"/>
                  <a:pt x="243" y="326"/>
                  <a:pt x="243" y="326"/>
                </a:cubicBezTo>
                <a:cubicBezTo>
                  <a:pt x="243" y="306"/>
                  <a:pt x="243" y="306"/>
                  <a:pt x="243" y="306"/>
                </a:cubicBezTo>
                <a:cubicBezTo>
                  <a:pt x="157" y="306"/>
                  <a:pt x="157" y="306"/>
                  <a:pt x="157" y="306"/>
                </a:cubicBezTo>
                <a:lnTo>
                  <a:pt x="157" y="326"/>
                </a:lnTo>
                <a:close/>
                <a:moveTo>
                  <a:pt x="157" y="294"/>
                </a:moveTo>
                <a:cubicBezTo>
                  <a:pt x="243" y="294"/>
                  <a:pt x="243" y="294"/>
                  <a:pt x="243" y="294"/>
                </a:cubicBezTo>
                <a:cubicBezTo>
                  <a:pt x="243" y="274"/>
                  <a:pt x="243" y="274"/>
                  <a:pt x="243" y="274"/>
                </a:cubicBezTo>
                <a:cubicBezTo>
                  <a:pt x="157" y="274"/>
                  <a:pt x="157" y="274"/>
                  <a:pt x="157" y="274"/>
                </a:cubicBezTo>
                <a:lnTo>
                  <a:pt x="157" y="294"/>
                </a:lnTo>
                <a:close/>
                <a:moveTo>
                  <a:pt x="201" y="3"/>
                </a:moveTo>
                <a:cubicBezTo>
                  <a:pt x="143" y="3"/>
                  <a:pt x="95" y="51"/>
                  <a:pt x="95" y="110"/>
                </a:cubicBezTo>
                <a:cubicBezTo>
                  <a:pt x="95" y="146"/>
                  <a:pt x="115" y="168"/>
                  <a:pt x="135" y="195"/>
                </a:cubicBezTo>
                <a:cubicBezTo>
                  <a:pt x="149" y="213"/>
                  <a:pt x="151" y="237"/>
                  <a:pt x="157" y="262"/>
                </a:cubicBezTo>
                <a:cubicBezTo>
                  <a:pt x="177" y="262"/>
                  <a:pt x="177" y="262"/>
                  <a:pt x="177" y="262"/>
                </a:cubicBezTo>
                <a:cubicBezTo>
                  <a:pt x="177" y="261"/>
                  <a:pt x="177" y="261"/>
                  <a:pt x="177" y="261"/>
                </a:cubicBezTo>
                <a:cubicBezTo>
                  <a:pt x="160" y="82"/>
                  <a:pt x="160" y="82"/>
                  <a:pt x="160" y="82"/>
                </a:cubicBezTo>
                <a:cubicBezTo>
                  <a:pt x="160" y="79"/>
                  <a:pt x="162" y="76"/>
                  <a:pt x="165" y="76"/>
                </a:cubicBezTo>
                <a:cubicBezTo>
                  <a:pt x="168" y="75"/>
                  <a:pt x="171" y="77"/>
                  <a:pt x="172" y="80"/>
                </a:cubicBezTo>
                <a:cubicBezTo>
                  <a:pt x="172" y="80"/>
                  <a:pt x="172" y="81"/>
                  <a:pt x="174" y="84"/>
                </a:cubicBezTo>
                <a:cubicBezTo>
                  <a:pt x="175" y="87"/>
                  <a:pt x="177" y="91"/>
                  <a:pt x="179" y="95"/>
                </a:cubicBezTo>
                <a:cubicBezTo>
                  <a:pt x="185" y="103"/>
                  <a:pt x="192" y="109"/>
                  <a:pt x="201" y="109"/>
                </a:cubicBezTo>
                <a:cubicBezTo>
                  <a:pt x="208" y="109"/>
                  <a:pt x="213" y="106"/>
                  <a:pt x="218" y="101"/>
                </a:cubicBezTo>
                <a:cubicBezTo>
                  <a:pt x="223" y="95"/>
                  <a:pt x="227" y="89"/>
                  <a:pt x="229" y="84"/>
                </a:cubicBezTo>
                <a:cubicBezTo>
                  <a:pt x="230" y="81"/>
                  <a:pt x="231" y="80"/>
                  <a:pt x="231" y="80"/>
                </a:cubicBezTo>
                <a:cubicBezTo>
                  <a:pt x="232" y="77"/>
                  <a:pt x="235" y="75"/>
                  <a:pt x="238" y="76"/>
                </a:cubicBezTo>
                <a:cubicBezTo>
                  <a:pt x="241" y="76"/>
                  <a:pt x="243" y="79"/>
                  <a:pt x="243" y="82"/>
                </a:cubicBezTo>
                <a:cubicBezTo>
                  <a:pt x="227" y="262"/>
                  <a:pt x="227" y="262"/>
                  <a:pt x="227" y="262"/>
                </a:cubicBezTo>
                <a:cubicBezTo>
                  <a:pt x="243" y="262"/>
                  <a:pt x="243" y="262"/>
                  <a:pt x="243" y="262"/>
                </a:cubicBezTo>
                <a:cubicBezTo>
                  <a:pt x="252" y="233"/>
                  <a:pt x="260" y="208"/>
                  <a:pt x="271" y="195"/>
                </a:cubicBezTo>
                <a:cubicBezTo>
                  <a:pt x="293" y="168"/>
                  <a:pt x="308" y="142"/>
                  <a:pt x="308" y="110"/>
                </a:cubicBezTo>
                <a:cubicBezTo>
                  <a:pt x="308" y="51"/>
                  <a:pt x="260" y="3"/>
                  <a:pt x="201" y="3"/>
                </a:cubicBezTo>
                <a:close/>
                <a:moveTo>
                  <a:pt x="214" y="262"/>
                </a:moveTo>
                <a:cubicBezTo>
                  <a:pt x="228" y="108"/>
                  <a:pt x="228" y="108"/>
                  <a:pt x="228" y="108"/>
                </a:cubicBezTo>
                <a:cubicBezTo>
                  <a:pt x="222" y="115"/>
                  <a:pt x="213" y="121"/>
                  <a:pt x="201" y="121"/>
                </a:cubicBezTo>
                <a:cubicBezTo>
                  <a:pt x="189" y="121"/>
                  <a:pt x="181" y="115"/>
                  <a:pt x="175" y="108"/>
                </a:cubicBezTo>
                <a:cubicBezTo>
                  <a:pt x="189" y="260"/>
                  <a:pt x="189" y="260"/>
                  <a:pt x="189" y="260"/>
                </a:cubicBezTo>
                <a:cubicBezTo>
                  <a:pt x="189" y="260"/>
                  <a:pt x="189" y="261"/>
                  <a:pt x="189" y="262"/>
                </a:cubicBezTo>
                <a:lnTo>
                  <a:pt x="214" y="262"/>
                </a:lnTo>
                <a:close/>
                <a:moveTo>
                  <a:pt x="59" y="100"/>
                </a:moveTo>
                <a:cubicBezTo>
                  <a:pt x="0" y="100"/>
                  <a:pt x="0" y="100"/>
                  <a:pt x="0" y="100"/>
                </a:cubicBezTo>
                <a:cubicBezTo>
                  <a:pt x="0" y="112"/>
                  <a:pt x="0" y="112"/>
                  <a:pt x="0" y="112"/>
                </a:cubicBezTo>
                <a:cubicBezTo>
                  <a:pt x="59" y="112"/>
                  <a:pt x="59" y="112"/>
                  <a:pt x="59" y="112"/>
                </a:cubicBezTo>
                <a:lnTo>
                  <a:pt x="59" y="100"/>
                </a:lnTo>
                <a:close/>
                <a:moveTo>
                  <a:pt x="346" y="100"/>
                </a:moveTo>
                <a:cubicBezTo>
                  <a:pt x="346" y="112"/>
                  <a:pt x="346" y="112"/>
                  <a:pt x="346" y="112"/>
                </a:cubicBezTo>
                <a:cubicBezTo>
                  <a:pt x="405" y="112"/>
                  <a:pt x="405" y="112"/>
                  <a:pt x="405" y="112"/>
                </a:cubicBezTo>
                <a:cubicBezTo>
                  <a:pt x="405" y="100"/>
                  <a:pt x="405" y="100"/>
                  <a:pt x="405" y="100"/>
                </a:cubicBezTo>
                <a:lnTo>
                  <a:pt x="346" y="100"/>
                </a:lnTo>
                <a:close/>
                <a:moveTo>
                  <a:pt x="24" y="202"/>
                </a:moveTo>
                <a:cubicBezTo>
                  <a:pt x="30" y="213"/>
                  <a:pt x="30" y="213"/>
                  <a:pt x="30" y="213"/>
                </a:cubicBezTo>
                <a:cubicBezTo>
                  <a:pt x="81" y="184"/>
                  <a:pt x="81" y="184"/>
                  <a:pt x="81" y="184"/>
                </a:cubicBezTo>
                <a:cubicBezTo>
                  <a:pt x="75" y="173"/>
                  <a:pt x="75" y="173"/>
                  <a:pt x="75" y="173"/>
                </a:cubicBezTo>
                <a:lnTo>
                  <a:pt x="24" y="202"/>
                </a:lnTo>
                <a:close/>
                <a:moveTo>
                  <a:pt x="380" y="11"/>
                </a:moveTo>
                <a:cubicBezTo>
                  <a:pt x="374" y="0"/>
                  <a:pt x="374" y="0"/>
                  <a:pt x="374" y="0"/>
                </a:cubicBezTo>
                <a:cubicBezTo>
                  <a:pt x="324" y="29"/>
                  <a:pt x="324" y="29"/>
                  <a:pt x="324" y="29"/>
                </a:cubicBezTo>
                <a:cubicBezTo>
                  <a:pt x="330" y="40"/>
                  <a:pt x="330" y="40"/>
                  <a:pt x="330" y="40"/>
                </a:cubicBezTo>
                <a:lnTo>
                  <a:pt x="380" y="11"/>
                </a:lnTo>
                <a:close/>
                <a:moveTo>
                  <a:pt x="24" y="11"/>
                </a:moveTo>
                <a:cubicBezTo>
                  <a:pt x="75" y="40"/>
                  <a:pt x="75" y="40"/>
                  <a:pt x="75" y="40"/>
                </a:cubicBezTo>
                <a:cubicBezTo>
                  <a:pt x="81" y="29"/>
                  <a:pt x="81" y="29"/>
                  <a:pt x="81" y="29"/>
                </a:cubicBezTo>
                <a:cubicBezTo>
                  <a:pt x="30" y="0"/>
                  <a:pt x="30" y="0"/>
                  <a:pt x="30" y="0"/>
                </a:cubicBezTo>
                <a:lnTo>
                  <a:pt x="24" y="11"/>
                </a:lnTo>
                <a:close/>
                <a:moveTo>
                  <a:pt x="324" y="184"/>
                </a:moveTo>
                <a:cubicBezTo>
                  <a:pt x="374" y="213"/>
                  <a:pt x="374" y="213"/>
                  <a:pt x="374" y="213"/>
                </a:cubicBezTo>
                <a:cubicBezTo>
                  <a:pt x="380" y="202"/>
                  <a:pt x="380" y="202"/>
                  <a:pt x="380" y="202"/>
                </a:cubicBezTo>
                <a:cubicBezTo>
                  <a:pt x="330" y="173"/>
                  <a:pt x="330" y="173"/>
                  <a:pt x="330" y="173"/>
                </a:cubicBezTo>
                <a:lnTo>
                  <a:pt x="324" y="18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3B3407-D28C-46E4-A9CE-7DABE3A4AC8F}"/>
              </a:ext>
            </a:extLst>
          </p:cNvPr>
          <p:cNvCxnSpPr>
            <a:cxnSpLocks/>
          </p:cNvCxnSpPr>
          <p:nvPr/>
        </p:nvCxnSpPr>
        <p:spPr>
          <a:xfrm>
            <a:off x="1925089" y="1114154"/>
            <a:ext cx="0" cy="2314846"/>
          </a:xfrm>
          <a:prstGeom prst="line">
            <a:avLst/>
          </a:prstGeom>
          <a:noFill/>
          <a:ln w="12700" cap="flat" cmpd="sng" algn="ctr">
            <a:solidFill>
              <a:srgbClr val="999999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F1AA50-7B8E-4361-BAC6-414647D0E3A7}"/>
              </a:ext>
            </a:extLst>
          </p:cNvPr>
          <p:cNvCxnSpPr/>
          <p:nvPr/>
        </p:nvCxnSpPr>
        <p:spPr>
          <a:xfrm>
            <a:off x="10287492" y="4771137"/>
            <a:ext cx="1022993" cy="0"/>
          </a:xfrm>
          <a:prstGeom prst="line">
            <a:avLst/>
          </a:prstGeom>
          <a:noFill/>
          <a:ln w="12700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28C64-4F49-4C17-86FD-0FF74EBCDC13}"/>
              </a:ext>
            </a:extLst>
          </p:cNvPr>
          <p:cNvSpPr/>
          <p:nvPr/>
        </p:nvSpPr>
        <p:spPr>
          <a:xfrm>
            <a:off x="4241823" y="3569458"/>
            <a:ext cx="5884584" cy="14630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spcBef>
                <a:spcPts val="500"/>
              </a:spcBef>
              <a:defRPr/>
            </a:pPr>
            <a:r>
              <a:rPr lang="en-GB" b="1" kern="0" dirty="0">
                <a:solidFill>
                  <a:srgbClr val="FFFFFF"/>
                </a:solidFill>
              </a:rPr>
              <a:t>Standardizing Input Variables</a:t>
            </a:r>
            <a:endParaRPr lang="en-IN" sz="1050" kern="0" dirty="0">
              <a:solidFill>
                <a:srgbClr val="808080"/>
              </a:solidFill>
            </a:endParaRPr>
          </a:p>
          <a:p>
            <a:pPr algn="r">
              <a:spcBef>
                <a:spcPts val="500"/>
              </a:spcBef>
              <a:defRPr/>
            </a:pPr>
            <a:r>
              <a:rPr lang="en-US" sz="1400" kern="0" dirty="0">
                <a:solidFill>
                  <a:schemeClr val="bg1"/>
                </a:solidFill>
              </a:rPr>
              <a:t>Standardizing the features by removing the mean and scaling to unit variance</a:t>
            </a:r>
            <a:endParaRPr lang="en-GB" sz="1400" b="1" kern="0" dirty="0">
              <a:solidFill>
                <a:srgbClr val="FFFFFF"/>
              </a:solidFill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C385DBE7-5EFB-4606-84A4-6B74267BD7F8}"/>
              </a:ext>
            </a:extLst>
          </p:cNvPr>
          <p:cNvSpPr>
            <a:spLocks noEditPoints="1"/>
          </p:cNvSpPr>
          <p:nvPr/>
        </p:nvSpPr>
        <p:spPr bwMode="auto">
          <a:xfrm>
            <a:off x="10609663" y="4116698"/>
            <a:ext cx="539633" cy="615371"/>
          </a:xfrm>
          <a:custGeom>
            <a:avLst/>
            <a:gdLst>
              <a:gd name="T0" fmla="*/ 283 w 290"/>
              <a:gd name="T1" fmla="*/ 169 h 331"/>
              <a:gd name="T2" fmla="*/ 263 w 290"/>
              <a:gd name="T3" fmla="*/ 129 h 331"/>
              <a:gd name="T4" fmla="*/ 149 w 290"/>
              <a:gd name="T5" fmla="*/ 7 h 331"/>
              <a:gd name="T6" fmla="*/ 24 w 290"/>
              <a:gd name="T7" fmla="*/ 155 h 331"/>
              <a:gd name="T8" fmla="*/ 34 w 290"/>
              <a:gd name="T9" fmla="*/ 265 h 331"/>
              <a:gd name="T10" fmla="*/ 170 w 290"/>
              <a:gd name="T11" fmla="*/ 331 h 331"/>
              <a:gd name="T12" fmla="*/ 181 w 290"/>
              <a:gd name="T13" fmla="*/ 286 h 331"/>
              <a:gd name="T14" fmla="*/ 213 w 290"/>
              <a:gd name="T15" fmla="*/ 272 h 331"/>
              <a:gd name="T16" fmla="*/ 255 w 290"/>
              <a:gd name="T17" fmla="*/ 250 h 331"/>
              <a:gd name="T18" fmla="*/ 260 w 290"/>
              <a:gd name="T19" fmla="*/ 194 h 331"/>
              <a:gd name="T20" fmla="*/ 275 w 290"/>
              <a:gd name="T21" fmla="*/ 187 h 331"/>
              <a:gd name="T22" fmla="*/ 283 w 290"/>
              <a:gd name="T23" fmla="*/ 169 h 331"/>
              <a:gd name="T24" fmla="*/ 235 w 290"/>
              <a:gd name="T25" fmla="*/ 92 h 331"/>
              <a:gd name="T26" fmla="*/ 190 w 290"/>
              <a:gd name="T27" fmla="*/ 132 h 331"/>
              <a:gd name="T28" fmla="*/ 176 w 290"/>
              <a:gd name="T29" fmla="*/ 154 h 331"/>
              <a:gd name="T30" fmla="*/ 118 w 290"/>
              <a:gd name="T31" fmla="*/ 171 h 331"/>
              <a:gd name="T32" fmla="*/ 93 w 290"/>
              <a:gd name="T33" fmla="*/ 192 h 331"/>
              <a:gd name="T34" fmla="*/ 82 w 290"/>
              <a:gd name="T35" fmla="*/ 188 h 331"/>
              <a:gd name="T36" fmla="*/ 103 w 290"/>
              <a:gd name="T37" fmla="*/ 171 h 331"/>
              <a:gd name="T38" fmla="*/ 87 w 290"/>
              <a:gd name="T39" fmla="*/ 173 h 331"/>
              <a:gd name="T40" fmla="*/ 59 w 290"/>
              <a:gd name="T41" fmla="*/ 157 h 331"/>
              <a:gd name="T42" fmla="*/ 52 w 290"/>
              <a:gd name="T43" fmla="*/ 128 h 331"/>
              <a:gd name="T44" fmla="*/ 35 w 290"/>
              <a:gd name="T45" fmla="*/ 97 h 331"/>
              <a:gd name="T46" fmla="*/ 151 w 290"/>
              <a:gd name="T47" fmla="*/ 27 h 331"/>
              <a:gd name="T48" fmla="*/ 235 w 290"/>
              <a:gd name="T49" fmla="*/ 92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0" h="331">
                <a:moveTo>
                  <a:pt x="283" y="169"/>
                </a:moveTo>
                <a:cubicBezTo>
                  <a:pt x="263" y="129"/>
                  <a:pt x="263" y="129"/>
                  <a:pt x="263" y="129"/>
                </a:cubicBezTo>
                <a:cubicBezTo>
                  <a:pt x="261" y="62"/>
                  <a:pt x="232" y="13"/>
                  <a:pt x="149" y="7"/>
                </a:cubicBezTo>
                <a:cubicBezTo>
                  <a:pt x="47" y="0"/>
                  <a:pt x="0" y="86"/>
                  <a:pt x="24" y="155"/>
                </a:cubicBezTo>
                <a:cubicBezTo>
                  <a:pt x="51" y="237"/>
                  <a:pt x="34" y="265"/>
                  <a:pt x="34" y="265"/>
                </a:cubicBezTo>
                <a:cubicBezTo>
                  <a:pt x="170" y="331"/>
                  <a:pt x="170" y="331"/>
                  <a:pt x="170" y="331"/>
                </a:cubicBezTo>
                <a:cubicBezTo>
                  <a:pt x="170" y="331"/>
                  <a:pt x="176" y="309"/>
                  <a:pt x="181" y="286"/>
                </a:cubicBezTo>
                <a:cubicBezTo>
                  <a:pt x="187" y="264"/>
                  <a:pt x="196" y="271"/>
                  <a:pt x="213" y="272"/>
                </a:cubicBezTo>
                <a:cubicBezTo>
                  <a:pt x="231" y="272"/>
                  <a:pt x="253" y="276"/>
                  <a:pt x="255" y="250"/>
                </a:cubicBezTo>
                <a:cubicBezTo>
                  <a:pt x="256" y="225"/>
                  <a:pt x="259" y="202"/>
                  <a:pt x="260" y="194"/>
                </a:cubicBezTo>
                <a:cubicBezTo>
                  <a:pt x="260" y="192"/>
                  <a:pt x="262" y="192"/>
                  <a:pt x="275" y="187"/>
                </a:cubicBezTo>
                <a:cubicBezTo>
                  <a:pt x="290" y="181"/>
                  <a:pt x="283" y="169"/>
                  <a:pt x="283" y="169"/>
                </a:cubicBezTo>
                <a:close/>
                <a:moveTo>
                  <a:pt x="235" y="92"/>
                </a:moveTo>
                <a:cubicBezTo>
                  <a:pt x="234" y="97"/>
                  <a:pt x="236" y="128"/>
                  <a:pt x="190" y="132"/>
                </a:cubicBezTo>
                <a:cubicBezTo>
                  <a:pt x="190" y="132"/>
                  <a:pt x="189" y="143"/>
                  <a:pt x="176" y="154"/>
                </a:cubicBezTo>
                <a:cubicBezTo>
                  <a:pt x="158" y="170"/>
                  <a:pt x="131" y="173"/>
                  <a:pt x="118" y="171"/>
                </a:cubicBezTo>
                <a:cubicBezTo>
                  <a:pt x="118" y="171"/>
                  <a:pt x="100" y="187"/>
                  <a:pt x="93" y="192"/>
                </a:cubicBezTo>
                <a:cubicBezTo>
                  <a:pt x="82" y="188"/>
                  <a:pt x="82" y="188"/>
                  <a:pt x="82" y="188"/>
                </a:cubicBezTo>
                <a:cubicBezTo>
                  <a:pt x="103" y="171"/>
                  <a:pt x="103" y="171"/>
                  <a:pt x="103" y="171"/>
                </a:cubicBezTo>
                <a:cubicBezTo>
                  <a:pt x="103" y="171"/>
                  <a:pt x="97" y="173"/>
                  <a:pt x="87" y="173"/>
                </a:cubicBezTo>
                <a:cubicBezTo>
                  <a:pt x="73" y="172"/>
                  <a:pt x="65" y="164"/>
                  <a:pt x="59" y="157"/>
                </a:cubicBezTo>
                <a:cubicBezTo>
                  <a:pt x="52" y="146"/>
                  <a:pt x="51" y="136"/>
                  <a:pt x="52" y="128"/>
                </a:cubicBezTo>
                <a:cubicBezTo>
                  <a:pt x="52" y="128"/>
                  <a:pt x="32" y="120"/>
                  <a:pt x="35" y="97"/>
                </a:cubicBezTo>
                <a:cubicBezTo>
                  <a:pt x="39" y="65"/>
                  <a:pt x="77" y="23"/>
                  <a:pt x="151" y="27"/>
                </a:cubicBezTo>
                <a:cubicBezTo>
                  <a:pt x="237" y="32"/>
                  <a:pt x="235" y="87"/>
                  <a:pt x="235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15C136-5119-433B-8F4F-F5689B61FC81}"/>
              </a:ext>
            </a:extLst>
          </p:cNvPr>
          <p:cNvCxnSpPr>
            <a:cxnSpLocks/>
          </p:cNvCxnSpPr>
          <p:nvPr/>
        </p:nvCxnSpPr>
        <p:spPr>
          <a:xfrm>
            <a:off x="10287492" y="3934700"/>
            <a:ext cx="0" cy="1984248"/>
          </a:xfrm>
          <a:prstGeom prst="line">
            <a:avLst/>
          </a:prstGeom>
          <a:noFill/>
          <a:ln w="12700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0B6857-F8BD-4FB4-9784-41DAF642BA7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4876532"/>
            <a:ext cx="9418320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Selecting the best parameters for prediction models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3D0CF9C-E22E-4001-A637-89259FF26ABF}"/>
              </a:ext>
            </a:extLst>
          </p:cNvPr>
          <p:cNvGrpSpPr/>
          <p:nvPr/>
        </p:nvGrpSpPr>
        <p:grpSpPr>
          <a:xfrm>
            <a:off x="378887" y="2240363"/>
            <a:ext cx="10550732" cy="3914821"/>
            <a:chOff x="982002" y="2181997"/>
            <a:chExt cx="10550732" cy="391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43D19B-B6B6-434D-9688-191FE4A61B8E}"/>
                </a:ext>
              </a:extLst>
            </p:cNvPr>
            <p:cNvGrpSpPr/>
            <p:nvPr/>
          </p:nvGrpSpPr>
          <p:grpSpPr>
            <a:xfrm rot="677955">
              <a:off x="9599688" y="4163772"/>
              <a:ext cx="1933046" cy="1933046"/>
              <a:chOff x="5232972" y="621726"/>
              <a:chExt cx="2765333" cy="2765332"/>
            </a:xfrm>
          </p:grpSpPr>
          <p:grpSp>
            <p:nvGrpSpPr>
              <p:cNvPr id="39" name="Group 59">
                <a:extLst>
                  <a:ext uri="{FF2B5EF4-FFF2-40B4-BE49-F238E27FC236}">
                    <a16:creationId xmlns:a16="http://schemas.microsoft.com/office/drawing/2014/main" id="{8695465A-530B-42A1-925E-003B246F5758}"/>
                  </a:ext>
                </a:extLst>
              </p:cNvPr>
              <p:cNvGrpSpPr/>
              <p:nvPr/>
            </p:nvGrpSpPr>
            <p:grpSpPr>
              <a:xfrm rot="2700000">
                <a:off x="5232973" y="621726"/>
                <a:ext cx="2765332" cy="2765332"/>
                <a:chOff x="-667083" y="-3577827"/>
                <a:chExt cx="2898870" cy="2898868"/>
              </a:xfrm>
            </p:grpSpPr>
            <p:sp>
              <p:nvSpPr>
                <p:cNvPr id="65" name="Rounded Rectangle 32">
                  <a:extLst>
                    <a:ext uri="{FF2B5EF4-FFF2-40B4-BE49-F238E27FC236}">
                      <a16:creationId xmlns:a16="http://schemas.microsoft.com/office/drawing/2014/main" id="{D467BC70-AF8F-4E3B-8DEA-5BA67BF584DE}"/>
                    </a:ext>
                  </a:extLst>
                </p:cNvPr>
                <p:cNvSpPr/>
                <p:nvPr/>
              </p:nvSpPr>
              <p:spPr>
                <a:xfrm rot="5400000">
                  <a:off x="576612" y="-3500992"/>
                  <a:ext cx="411479" cy="28988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C0C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ounded Rectangle 33">
                  <a:extLst>
                    <a:ext uri="{FF2B5EF4-FFF2-40B4-BE49-F238E27FC236}">
                      <a16:creationId xmlns:a16="http://schemas.microsoft.com/office/drawing/2014/main" id="{A3939D33-7673-40F9-B001-5F7405CFE394}"/>
                    </a:ext>
                  </a:extLst>
                </p:cNvPr>
                <p:cNvSpPr/>
                <p:nvPr/>
              </p:nvSpPr>
              <p:spPr>
                <a:xfrm>
                  <a:off x="576611" y="-3577827"/>
                  <a:ext cx="411480" cy="28988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C0C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" name="Group 60">
                <a:extLst>
                  <a:ext uri="{FF2B5EF4-FFF2-40B4-BE49-F238E27FC236}">
                    <a16:creationId xmlns:a16="http://schemas.microsoft.com/office/drawing/2014/main" id="{69A3C37E-8D64-4A24-9849-7D6373A86FBC}"/>
                  </a:ext>
                </a:extLst>
              </p:cNvPr>
              <p:cNvGrpSpPr/>
              <p:nvPr/>
            </p:nvGrpSpPr>
            <p:grpSpPr>
              <a:xfrm>
                <a:off x="5232972" y="621726"/>
                <a:ext cx="2765333" cy="2765332"/>
                <a:chOff x="1424993" y="-410091"/>
                <a:chExt cx="2898871" cy="2898868"/>
              </a:xfrm>
            </p:grpSpPr>
            <p:sp>
              <p:nvSpPr>
                <p:cNvPr id="67" name="Rounded Rectangle 30">
                  <a:extLst>
                    <a:ext uri="{FF2B5EF4-FFF2-40B4-BE49-F238E27FC236}">
                      <a16:creationId xmlns:a16="http://schemas.microsoft.com/office/drawing/2014/main" id="{8A686F27-3DDF-4396-A684-8CC910622C48}"/>
                    </a:ext>
                  </a:extLst>
                </p:cNvPr>
                <p:cNvSpPr/>
                <p:nvPr/>
              </p:nvSpPr>
              <p:spPr>
                <a:xfrm rot="5400000">
                  <a:off x="2668689" y="-333257"/>
                  <a:ext cx="411479" cy="28988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C0C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ounded Rectangle 31">
                  <a:extLst>
                    <a:ext uri="{FF2B5EF4-FFF2-40B4-BE49-F238E27FC236}">
                      <a16:creationId xmlns:a16="http://schemas.microsoft.com/office/drawing/2014/main" id="{8E56E5B2-D1AF-426B-B74B-9414695C3CC2}"/>
                    </a:ext>
                  </a:extLst>
                </p:cNvPr>
                <p:cNvSpPr/>
                <p:nvPr/>
              </p:nvSpPr>
              <p:spPr>
                <a:xfrm>
                  <a:off x="2668691" y="-410091"/>
                  <a:ext cx="411480" cy="28988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C0C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B98F008-0693-4A72-8507-B4628FC5D1F7}"/>
                  </a:ext>
                </a:extLst>
              </p:cNvPr>
              <p:cNvSpPr/>
              <p:nvPr/>
            </p:nvSpPr>
            <p:spPr>
              <a:xfrm>
                <a:off x="5641180" y="1029933"/>
                <a:ext cx="1948919" cy="1948919"/>
              </a:xfrm>
              <a:prstGeom prst="ellipse">
                <a:avLst/>
              </a:prstGeom>
              <a:solidFill>
                <a:srgbClr val="FFFFFF"/>
              </a:solidFill>
              <a:ln w="127000" cap="flat" cmpd="sng" algn="ctr">
                <a:solidFill>
                  <a:srgbClr val="C0C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7AC4CC-FC8A-4BD3-B351-5CDB443B9AC9}"/>
                </a:ext>
              </a:extLst>
            </p:cNvPr>
            <p:cNvSpPr/>
            <p:nvPr/>
          </p:nvSpPr>
          <p:spPr>
            <a:xfrm>
              <a:off x="10203122" y="4757652"/>
              <a:ext cx="726178" cy="726178"/>
            </a:xfrm>
            <a:prstGeom prst="ellips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7543D3-492B-4A50-840A-BFAB245FD64C}"/>
                </a:ext>
              </a:extLst>
            </p:cNvPr>
            <p:cNvSpPr txBox="1"/>
            <p:nvPr/>
          </p:nvSpPr>
          <p:spPr>
            <a:xfrm>
              <a:off x="10407259" y="4801900"/>
              <a:ext cx="285335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B2E2FE1-6C01-42F6-820A-F7B0B40D6345}"/>
                </a:ext>
              </a:extLst>
            </p:cNvPr>
            <p:cNvGrpSpPr/>
            <p:nvPr/>
          </p:nvGrpSpPr>
          <p:grpSpPr>
            <a:xfrm>
              <a:off x="982002" y="2181997"/>
              <a:ext cx="5006799" cy="1933047"/>
              <a:chOff x="5093628" y="-434492"/>
              <a:chExt cx="5006799" cy="19330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5E112FB-9BBA-40E8-915E-DBB2C921769C}"/>
                  </a:ext>
                </a:extLst>
              </p:cNvPr>
              <p:cNvGrpSpPr/>
              <p:nvPr/>
            </p:nvGrpSpPr>
            <p:grpSpPr>
              <a:xfrm>
                <a:off x="5093628" y="-434492"/>
                <a:ext cx="1933047" cy="1933047"/>
                <a:chOff x="439459" y="-1424593"/>
                <a:chExt cx="2765333" cy="2765334"/>
              </a:xfrm>
            </p:grpSpPr>
            <p:grpSp>
              <p:nvGrpSpPr>
                <p:cNvPr id="46" name="Group 51">
                  <a:extLst>
                    <a:ext uri="{FF2B5EF4-FFF2-40B4-BE49-F238E27FC236}">
                      <a16:creationId xmlns:a16="http://schemas.microsoft.com/office/drawing/2014/main" id="{2F609355-8547-45FC-AA04-0004CEF446F2}"/>
                    </a:ext>
                  </a:extLst>
                </p:cNvPr>
                <p:cNvGrpSpPr/>
                <p:nvPr/>
              </p:nvGrpSpPr>
              <p:grpSpPr>
                <a:xfrm rot="2700000">
                  <a:off x="439460" y="-1424591"/>
                  <a:ext cx="2765331" cy="2765333"/>
                  <a:chOff x="-5737128" y="-1541460"/>
                  <a:chExt cx="2898869" cy="2898869"/>
                </a:xfrm>
              </p:grpSpPr>
              <p:sp>
                <p:nvSpPr>
                  <p:cNvPr id="61" name="Rounded Rectangle 39">
                    <a:extLst>
                      <a:ext uri="{FF2B5EF4-FFF2-40B4-BE49-F238E27FC236}">
                        <a16:creationId xmlns:a16="http://schemas.microsoft.com/office/drawing/2014/main" id="{0DA2F667-BEB2-4ECB-A219-8AF5183B23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4493433" y="-1464626"/>
                    <a:ext cx="411479" cy="289886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99999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Rounded Rectangle 40">
                    <a:extLst>
                      <a:ext uri="{FF2B5EF4-FFF2-40B4-BE49-F238E27FC236}">
                        <a16:creationId xmlns:a16="http://schemas.microsoft.com/office/drawing/2014/main" id="{BFDC057D-0B4C-481C-ACC6-6F9FC248037E}"/>
                      </a:ext>
                    </a:extLst>
                  </p:cNvPr>
                  <p:cNvSpPr/>
                  <p:nvPr/>
                </p:nvSpPr>
                <p:spPr>
                  <a:xfrm>
                    <a:off x="-4493434" y="-1541460"/>
                    <a:ext cx="411480" cy="289886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99999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" name="Group 52">
                  <a:extLst>
                    <a:ext uri="{FF2B5EF4-FFF2-40B4-BE49-F238E27FC236}">
                      <a16:creationId xmlns:a16="http://schemas.microsoft.com/office/drawing/2014/main" id="{1DA71018-CF53-4281-BC9E-86047E31C475}"/>
                    </a:ext>
                  </a:extLst>
                </p:cNvPr>
                <p:cNvGrpSpPr/>
                <p:nvPr/>
              </p:nvGrpSpPr>
              <p:grpSpPr>
                <a:xfrm>
                  <a:off x="439459" y="-1424593"/>
                  <a:ext cx="2765332" cy="2765332"/>
                  <a:chOff x="-3599998" y="-2555225"/>
                  <a:chExt cx="2898870" cy="2898868"/>
                </a:xfrm>
              </p:grpSpPr>
              <p:sp>
                <p:nvSpPr>
                  <p:cNvPr id="63" name="Rounded Rectangle 37">
                    <a:extLst>
                      <a:ext uri="{FF2B5EF4-FFF2-40B4-BE49-F238E27FC236}">
                        <a16:creationId xmlns:a16="http://schemas.microsoft.com/office/drawing/2014/main" id="{8B5FFAD8-655A-4691-9DB8-30246F3194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356303" y="-2478388"/>
                    <a:ext cx="411479" cy="289887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99999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Rounded Rectangle 38">
                    <a:extLst>
                      <a:ext uri="{FF2B5EF4-FFF2-40B4-BE49-F238E27FC236}">
                        <a16:creationId xmlns:a16="http://schemas.microsoft.com/office/drawing/2014/main" id="{74D101D2-3957-4F4F-AC7C-128A68F03258}"/>
                      </a:ext>
                    </a:extLst>
                  </p:cNvPr>
                  <p:cNvSpPr/>
                  <p:nvPr/>
                </p:nvSpPr>
                <p:spPr>
                  <a:xfrm>
                    <a:off x="-2356304" y="-2555225"/>
                    <a:ext cx="411480" cy="28988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99999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35947F-B0D6-45FF-9996-07323409F5C5}"/>
                    </a:ext>
                  </a:extLst>
                </p:cNvPr>
                <p:cNvSpPr/>
                <p:nvPr/>
              </p:nvSpPr>
              <p:spPr>
                <a:xfrm>
                  <a:off x="805846" y="-1099630"/>
                  <a:ext cx="2012785" cy="2012786"/>
                </a:xfrm>
                <a:prstGeom prst="ellipse">
                  <a:avLst/>
                </a:prstGeom>
                <a:solidFill>
                  <a:srgbClr val="FFFFFF"/>
                </a:solidFill>
                <a:ln w="127000" cap="flat" cmpd="sng" algn="ctr">
                  <a:solidFill>
                    <a:srgbClr val="999999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9BA1D24-E114-4ABD-A98C-B3256B0314B2}"/>
                  </a:ext>
                </a:extLst>
              </p:cNvPr>
              <p:cNvSpPr/>
              <p:nvPr/>
            </p:nvSpPr>
            <p:spPr>
              <a:xfrm>
                <a:off x="5649091" y="149876"/>
                <a:ext cx="726178" cy="72617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9FCA1A-AD10-4D99-8C56-868B21BA3948}"/>
                  </a:ext>
                </a:extLst>
              </p:cNvPr>
              <p:cNvSpPr txBox="1"/>
              <p:nvPr/>
            </p:nvSpPr>
            <p:spPr>
              <a:xfrm>
                <a:off x="5881758" y="220528"/>
                <a:ext cx="28533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Arial"/>
                  </a:rPr>
                  <a:t>1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D917098-4686-4DEF-B9B1-A70359745A66}"/>
                  </a:ext>
                </a:extLst>
              </p:cNvPr>
              <p:cNvCxnSpPr/>
              <p:nvPr/>
            </p:nvCxnSpPr>
            <p:spPr>
              <a:xfrm flipH="1">
                <a:off x="6900027" y="545198"/>
                <a:ext cx="32004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/>
                </a:solidFill>
                <a:prstDash val="sysDash"/>
                <a:tailEnd type="oval"/>
              </a:ln>
              <a:effectLst/>
            </p:spPr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EC80FC-569B-45F8-88F5-B4437D0F5DAC}"/>
                  </a:ext>
                </a:extLst>
              </p:cNvPr>
              <p:cNvSpPr/>
              <p:nvPr/>
            </p:nvSpPr>
            <p:spPr>
              <a:xfrm>
                <a:off x="7137867" y="-2925"/>
                <a:ext cx="2962560" cy="492443"/>
              </a:xfrm>
              <a:prstGeom prst="rect">
                <a:avLst/>
              </a:prstGeom>
            </p:spPr>
            <p:txBody>
              <a:bodyPr wrap="square" lIns="0" tIns="0" rIns="0" bIns="0" anchor="b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The best possible combination of parameters for KNN Model</a:t>
                </a:r>
                <a:endParaRPr kumimoji="0" lang="en-I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3312B5-5F6F-4887-BFD9-70E681B433A1}"/>
                </a:ext>
              </a:extLst>
            </p:cNvPr>
            <p:cNvSpPr/>
            <p:nvPr/>
          </p:nvSpPr>
          <p:spPr>
            <a:xfrm>
              <a:off x="5829303" y="4414648"/>
              <a:ext cx="3737945" cy="492443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The best possible combination of parameters for Random Forest Model</a:t>
              </a:r>
              <a:endPara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C1821D-C07F-4986-9015-D97A6D5EE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9047" y="5118425"/>
              <a:ext cx="3985154" cy="11868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ysDash"/>
              <a:tailEnd type="oval"/>
            </a:ln>
            <a:effectLst/>
          </p:spPr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3695961-1D03-4EA3-B4EE-4E2320EE9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87" y="5475819"/>
            <a:ext cx="8528523" cy="432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7829B2-066F-4E2F-9DC7-409C871BA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881" y="3370984"/>
            <a:ext cx="8370653" cy="3810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B756E56A-7BCB-4F54-84BD-6F0F23FACFD0}"/>
              </a:ext>
            </a:extLst>
          </p:cNvPr>
          <p:cNvGrpSpPr/>
          <p:nvPr/>
        </p:nvGrpSpPr>
        <p:grpSpPr>
          <a:xfrm>
            <a:off x="528737" y="1297234"/>
            <a:ext cx="10776612" cy="808794"/>
            <a:chOff x="457200" y="1425600"/>
            <a:chExt cx="8229600" cy="1499344"/>
          </a:xfrm>
        </p:grpSpPr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73776A10-C9E4-4853-A8DE-51E7EBF0AD4F}"/>
                </a:ext>
              </a:extLst>
            </p:cNvPr>
            <p:cNvSpPr/>
            <p:nvPr/>
          </p:nvSpPr>
          <p:spPr>
            <a:xfrm>
              <a:off x="457200" y="1425600"/>
              <a:ext cx="8229600" cy="1499344"/>
            </a:xfrm>
            <a:prstGeom prst="flowChartProcess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Content Placeholder 2">
              <a:extLst>
                <a:ext uri="{FF2B5EF4-FFF2-40B4-BE49-F238E27FC236}">
                  <a16:creationId xmlns:a16="http://schemas.microsoft.com/office/drawing/2014/main" id="{DC4AF126-97BC-4163-BF98-82F9098CF07A}"/>
                </a:ext>
              </a:extLst>
            </p:cNvPr>
            <p:cNvSpPr txBox="1">
              <a:spLocks/>
            </p:cNvSpPr>
            <p:nvPr/>
          </p:nvSpPr>
          <p:spPr>
            <a:xfrm>
              <a:off x="539730" y="1648294"/>
              <a:ext cx="8092440" cy="102700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Arial" pitchFamily="34" charset="0"/>
                <a:buChar char="►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09613" indent="-354013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Arial" pitchFamily="34" charset="0"/>
                <a:buChar char="►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077913" indent="-354013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Arial" pitchFamily="34" charset="0"/>
                <a:buChar char="►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433513" indent="-355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Arial" pitchFamily="34" charset="0"/>
                <a:buChar char="►"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787525" indent="-354013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Arial" pitchFamily="34" charset="0"/>
                <a:buChar char="►"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FFE600"/>
                </a:buClr>
                <a:buSzPct val="70000"/>
                <a:buFont typeface="Arial" pitchFamily="34" charset="0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rPr>
                <a:t>For hyperparameter tuning, we'll utilize the Exhaustive Grid Search method. It will take all the combination of parameters and provides us with the best possible combination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95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Machine learning algorithms: K-nearest Neighbors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12D79B-4CE5-4E67-9D6A-C3AB6151C880}"/>
              </a:ext>
            </a:extLst>
          </p:cNvPr>
          <p:cNvSpPr/>
          <p:nvPr/>
        </p:nvSpPr>
        <p:spPr>
          <a:xfrm>
            <a:off x="1070043" y="4654853"/>
            <a:ext cx="9805480" cy="1554480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C4E850-2A8B-43DD-94FE-F2D1FB74601B}"/>
              </a:ext>
            </a:extLst>
          </p:cNvPr>
          <p:cNvGrpSpPr/>
          <p:nvPr/>
        </p:nvGrpSpPr>
        <p:grpSpPr>
          <a:xfrm>
            <a:off x="6093485" y="5105272"/>
            <a:ext cx="1896073" cy="792670"/>
            <a:chOff x="7329594" y="3609566"/>
            <a:chExt cx="1527912" cy="79267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38376C-0FFE-4B14-9213-EF1309376E20}"/>
                </a:ext>
              </a:extLst>
            </p:cNvPr>
            <p:cNvSpPr txBox="1"/>
            <p:nvPr/>
          </p:nvSpPr>
          <p:spPr>
            <a:xfrm>
              <a:off x="7329594" y="3663572"/>
              <a:ext cx="152791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KNN is not suitable for high dimensional large data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Sensitive to missing values and outliers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48F2BA6-BFB8-4486-AB6E-7067A573E9ED}"/>
                </a:ext>
              </a:extLst>
            </p:cNvPr>
            <p:cNvCxnSpPr/>
            <p:nvPr/>
          </p:nvCxnSpPr>
          <p:spPr>
            <a:xfrm>
              <a:off x="7329595" y="3609566"/>
              <a:ext cx="152791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214809CD-D0C3-4DCE-AD8C-31B1312FC9D4}"/>
              </a:ext>
            </a:extLst>
          </p:cNvPr>
          <p:cNvSpPr/>
          <p:nvPr/>
        </p:nvSpPr>
        <p:spPr>
          <a:xfrm>
            <a:off x="6096000" y="4764349"/>
            <a:ext cx="1695295" cy="276999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</a:ln>
          <a:effectLst/>
        </p:spPr>
        <p:txBody>
          <a:bodyPr wrap="square" lIns="45720" tIns="45720" rIns="45720" bIns="4572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kern="0" dirty="0">
                <a:solidFill>
                  <a:srgbClr val="000000"/>
                </a:solidFill>
              </a:rPr>
              <a:t>Limitation</a:t>
            </a:r>
            <a:r>
              <a:rPr kumimoji="0" lang="da-DK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 of KNN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315778-F9C0-4874-90F5-3FEDC18D108A}"/>
              </a:ext>
            </a:extLst>
          </p:cNvPr>
          <p:cNvCxnSpPr/>
          <p:nvPr/>
        </p:nvCxnSpPr>
        <p:spPr>
          <a:xfrm>
            <a:off x="8143906" y="4709938"/>
            <a:ext cx="0" cy="146304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dash"/>
            <a:tailEnd type="none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7211A9-8D58-4541-9131-A0E6A4952D4A}"/>
              </a:ext>
            </a:extLst>
          </p:cNvPr>
          <p:cNvCxnSpPr/>
          <p:nvPr/>
        </p:nvCxnSpPr>
        <p:spPr>
          <a:xfrm>
            <a:off x="5718476" y="4709938"/>
            <a:ext cx="0" cy="146304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dash"/>
            <a:tailEnd type="non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2EF07BE-6D9A-4700-B947-A950ACE5AA8E}"/>
              </a:ext>
            </a:extLst>
          </p:cNvPr>
          <p:cNvSpPr/>
          <p:nvPr/>
        </p:nvSpPr>
        <p:spPr>
          <a:xfrm>
            <a:off x="1164919" y="4905268"/>
            <a:ext cx="4288769" cy="110799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/>
              <a:t>KNN is the easiest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form of machine learning algorithms for classification problems.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K in KNN represents the number of the nearest neighbors we used to classify new data points. Here K is 9 (Derived using Exhaustive Grid Search method)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Efficient with properly labeled, noise-free, and small dataset</a:t>
            </a:r>
            <a:endParaRPr kumimoji="0" lang="en-IN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A3402-F8E2-4032-9607-D7395A18D4DB}"/>
              </a:ext>
            </a:extLst>
          </p:cNvPr>
          <p:cNvSpPr txBox="1"/>
          <p:nvPr/>
        </p:nvSpPr>
        <p:spPr>
          <a:xfrm>
            <a:off x="8342168" y="5159278"/>
            <a:ext cx="246053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Accuracy is the proportion of true results, either true positive or true negative, in a population. So, 83% of the time our model has correctly predicted the defaulters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4FC781-1E63-4544-BCB6-B6274D8DCF66}"/>
              </a:ext>
            </a:extLst>
          </p:cNvPr>
          <p:cNvCxnSpPr/>
          <p:nvPr/>
        </p:nvCxnSpPr>
        <p:spPr>
          <a:xfrm>
            <a:off x="8339654" y="5105272"/>
            <a:ext cx="1896072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08ACB15-C55D-4DD3-87B5-CD4636AF343E}"/>
              </a:ext>
            </a:extLst>
          </p:cNvPr>
          <p:cNvSpPr/>
          <p:nvPr/>
        </p:nvSpPr>
        <p:spPr>
          <a:xfrm>
            <a:off x="8342168" y="4764349"/>
            <a:ext cx="1695295" cy="276999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</a:ln>
          <a:effectLst/>
        </p:spPr>
        <p:txBody>
          <a:bodyPr wrap="square" lIns="45720" tIns="45720" rIns="45720" bIns="4572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Results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E805D-4D2D-4456-A4A6-4125DF24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16" y="1113407"/>
            <a:ext cx="5803417" cy="33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7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8CFC3-3BC3-4783-80D3-7071B4A2E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8" y="1080094"/>
            <a:ext cx="5819955" cy="339378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Machine learning algorithms: Random Forest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12D79B-4CE5-4E67-9D6A-C3AB6151C880}"/>
              </a:ext>
            </a:extLst>
          </p:cNvPr>
          <p:cNvSpPr/>
          <p:nvPr/>
        </p:nvSpPr>
        <p:spPr>
          <a:xfrm>
            <a:off x="1070043" y="4654853"/>
            <a:ext cx="9805480" cy="1554480"/>
          </a:xfrm>
          <a:prstGeom prst="rect">
            <a:avLst/>
          </a:prstGeom>
          <a:solidFill>
            <a:srgbClr val="999999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C4E850-2A8B-43DD-94FE-F2D1FB74601B}"/>
              </a:ext>
            </a:extLst>
          </p:cNvPr>
          <p:cNvGrpSpPr/>
          <p:nvPr/>
        </p:nvGrpSpPr>
        <p:grpSpPr>
          <a:xfrm>
            <a:off x="5707830" y="5069679"/>
            <a:ext cx="2498798" cy="823582"/>
            <a:chOff x="7289215" y="3609566"/>
            <a:chExt cx="1608670" cy="82358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38376C-0FFE-4B14-9213-EF1309376E20}"/>
                </a:ext>
              </a:extLst>
            </p:cNvPr>
            <p:cNvSpPr txBox="1"/>
            <p:nvPr/>
          </p:nvSpPr>
          <p:spPr>
            <a:xfrm>
              <a:off x="7289215" y="3694484"/>
              <a:ext cx="160867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Random Forest has a higher training time than a single decision tree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Relatively difficult to interpret &amp; understand than decision trees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48F2BA6-BFB8-4486-AB6E-7067A573E9ED}"/>
                </a:ext>
              </a:extLst>
            </p:cNvPr>
            <p:cNvCxnSpPr/>
            <p:nvPr/>
          </p:nvCxnSpPr>
          <p:spPr>
            <a:xfrm>
              <a:off x="7329595" y="3609566"/>
              <a:ext cx="152791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214809CD-D0C3-4DCE-AD8C-31B1312FC9D4}"/>
              </a:ext>
            </a:extLst>
          </p:cNvPr>
          <p:cNvSpPr/>
          <p:nvPr/>
        </p:nvSpPr>
        <p:spPr>
          <a:xfrm>
            <a:off x="5780924" y="4774268"/>
            <a:ext cx="2098193" cy="276999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</a:ln>
          <a:effectLst/>
        </p:spPr>
        <p:txBody>
          <a:bodyPr wrap="square" lIns="45720" tIns="45720" rIns="45720" bIns="4572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kern="0" dirty="0">
                <a:solidFill>
                  <a:srgbClr val="000000"/>
                </a:solidFill>
              </a:rPr>
              <a:t>Limitation</a:t>
            </a:r>
            <a:r>
              <a:rPr kumimoji="0" lang="da-DK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 of </a:t>
            </a:r>
            <a:r>
              <a:rPr lang="da-DK" sz="1200" b="1" kern="0" dirty="0">
                <a:solidFill>
                  <a:srgbClr val="000000"/>
                </a:solidFill>
              </a:rPr>
              <a:t>Random Forest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315778-F9C0-4874-90F5-3FEDC18D108A}"/>
              </a:ext>
            </a:extLst>
          </p:cNvPr>
          <p:cNvCxnSpPr/>
          <p:nvPr/>
        </p:nvCxnSpPr>
        <p:spPr>
          <a:xfrm>
            <a:off x="8143906" y="4709938"/>
            <a:ext cx="0" cy="146304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dash"/>
            <a:tailEnd type="none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7211A9-8D58-4541-9131-A0E6A4952D4A}"/>
              </a:ext>
            </a:extLst>
          </p:cNvPr>
          <p:cNvCxnSpPr/>
          <p:nvPr/>
        </p:nvCxnSpPr>
        <p:spPr>
          <a:xfrm>
            <a:off x="5718476" y="4709938"/>
            <a:ext cx="0" cy="146304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dash"/>
            <a:tailEnd type="non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2EF07BE-6D9A-4700-B947-A950ACE5AA8E}"/>
              </a:ext>
            </a:extLst>
          </p:cNvPr>
          <p:cNvSpPr/>
          <p:nvPr/>
        </p:nvSpPr>
        <p:spPr>
          <a:xfrm>
            <a:off x="1164919" y="5005929"/>
            <a:ext cx="4288769" cy="73866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/>
              <a:t>The Random Forest Algorithm combines the output of multiple (randomly created) Decision Trees to generate the final output.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/>
              <a:t>It is good to deal with a large dataset.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/>
              <a:t>It is a superior method for working with missing data</a:t>
            </a:r>
            <a:endParaRPr kumimoji="0" lang="en-IN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A3402-F8E2-4032-9607-D7395A18D4DB}"/>
              </a:ext>
            </a:extLst>
          </p:cNvPr>
          <p:cNvSpPr txBox="1"/>
          <p:nvPr/>
        </p:nvSpPr>
        <p:spPr>
          <a:xfrm>
            <a:off x="8342168" y="5159278"/>
            <a:ext cx="24605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92.42% of the time our model has correctly predicted the defaulters.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4FC781-1E63-4544-BCB6-B6274D8DCF66}"/>
              </a:ext>
            </a:extLst>
          </p:cNvPr>
          <p:cNvCxnSpPr/>
          <p:nvPr/>
        </p:nvCxnSpPr>
        <p:spPr>
          <a:xfrm>
            <a:off x="8339654" y="5105272"/>
            <a:ext cx="1896072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08ACB15-C55D-4DD3-87B5-CD4636AF343E}"/>
              </a:ext>
            </a:extLst>
          </p:cNvPr>
          <p:cNvSpPr/>
          <p:nvPr/>
        </p:nvSpPr>
        <p:spPr>
          <a:xfrm>
            <a:off x="8342168" y="4764349"/>
            <a:ext cx="1695295" cy="276999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</a:ln>
          <a:effectLst/>
        </p:spPr>
        <p:txBody>
          <a:bodyPr wrap="square" lIns="45720" tIns="45720" rIns="45720" bIns="4572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Results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4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ROC Curve Comparison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58FEBB-D609-4FEF-8D00-AE63AD6DB5DF}"/>
              </a:ext>
            </a:extLst>
          </p:cNvPr>
          <p:cNvSpPr/>
          <p:nvPr/>
        </p:nvSpPr>
        <p:spPr>
          <a:xfrm>
            <a:off x="1849591" y="1298694"/>
            <a:ext cx="268134" cy="588473"/>
          </a:xfrm>
          <a:prstGeom prst="rect">
            <a:avLst/>
          </a:prstGeom>
          <a:solidFill>
            <a:srgbClr val="FFC000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9C24C-1358-41CB-8E77-0EF6D5A6C308}"/>
              </a:ext>
            </a:extLst>
          </p:cNvPr>
          <p:cNvSpPr/>
          <p:nvPr/>
        </p:nvSpPr>
        <p:spPr>
          <a:xfrm>
            <a:off x="2117725" y="1298695"/>
            <a:ext cx="7956550" cy="588472"/>
          </a:xfrm>
          <a:prstGeom prst="rect">
            <a:avLst/>
          </a:prstGeom>
          <a:solidFill>
            <a:srgbClr val="F0F0F0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ROC Curve shows the trade-off between sensitivity and specificity. If the curve is closer to the top-left corner then it indicates that the model is performing well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5E49C3-B117-41BE-9E0D-FC7A84441C65}"/>
              </a:ext>
            </a:extLst>
          </p:cNvPr>
          <p:cNvCxnSpPr>
            <a:cxnSpLocks/>
          </p:cNvCxnSpPr>
          <p:nvPr/>
        </p:nvCxnSpPr>
        <p:spPr>
          <a:xfrm>
            <a:off x="5994091" y="2075221"/>
            <a:ext cx="0" cy="332363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none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32CF84-B9EA-493B-B6D6-126C5496D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8" y="2206927"/>
            <a:ext cx="4437101" cy="310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3F68E-CBE8-43E0-BB0C-D73492055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54" y="2206927"/>
            <a:ext cx="4415142" cy="31070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528DBC-8AEF-46C6-8101-7AB5C4DDFCB8}"/>
              </a:ext>
            </a:extLst>
          </p:cNvPr>
          <p:cNvSpPr/>
          <p:nvPr/>
        </p:nvSpPr>
        <p:spPr>
          <a:xfrm>
            <a:off x="1849591" y="5715369"/>
            <a:ext cx="268134" cy="588473"/>
          </a:xfrm>
          <a:prstGeom prst="rect">
            <a:avLst/>
          </a:prstGeom>
          <a:solidFill>
            <a:srgbClr val="FFC000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2FD1DF-0DAB-4253-95DC-F363D115808B}"/>
              </a:ext>
            </a:extLst>
          </p:cNvPr>
          <p:cNvSpPr/>
          <p:nvPr/>
        </p:nvSpPr>
        <p:spPr>
          <a:xfrm>
            <a:off x="2117725" y="5715370"/>
            <a:ext cx="7956550" cy="588472"/>
          </a:xfrm>
          <a:prstGeom prst="rect">
            <a:avLst/>
          </a:prstGeom>
          <a:solidFill>
            <a:srgbClr val="F0F0F0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It is evident that ROC curve of Random Forest algorithm is closer to the top-left corner which indicates that Random Forest algorithm is relatively more accurate than KNN model</a:t>
            </a:r>
          </a:p>
        </p:txBody>
      </p:sp>
    </p:spTree>
    <p:extLst>
      <p:ext uri="{BB962C8B-B14F-4D97-AF65-F5344CB8AC3E}">
        <p14:creationId xmlns:p14="http://schemas.microsoft.com/office/powerpoint/2010/main" val="13481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 err="1">
                <a:solidFill>
                  <a:schemeClr val="bg1"/>
                </a:solidFill>
                <a:latin typeface="+mn-lt"/>
              </a:rPr>
              <a:t>QnA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0EE5CA5-7053-412A-A138-7A1893756664}"/>
              </a:ext>
            </a:extLst>
          </p:cNvPr>
          <p:cNvGrpSpPr/>
          <p:nvPr/>
        </p:nvGrpSpPr>
        <p:grpSpPr>
          <a:xfrm>
            <a:off x="1964989" y="1692941"/>
            <a:ext cx="7926633" cy="4224863"/>
            <a:chOff x="2181341" y="1239554"/>
            <a:chExt cx="4942671" cy="4224863"/>
          </a:xfrm>
        </p:grpSpPr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4DCB2728-EE2A-4E22-AB11-8BC388937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735" y="1239554"/>
              <a:ext cx="536728" cy="928582"/>
            </a:xfrm>
            <a:custGeom>
              <a:avLst/>
              <a:gdLst>
                <a:gd name="T0" fmla="*/ 1619 w 1619"/>
                <a:gd name="T1" fmla="*/ 1400 h 2801"/>
                <a:gd name="T2" fmla="*/ 808 w 1619"/>
                <a:gd name="T3" fmla="*/ 0 h 2801"/>
                <a:gd name="T4" fmla="*/ 0 w 1619"/>
                <a:gd name="T5" fmla="*/ 0 h 2801"/>
                <a:gd name="T6" fmla="*/ 0 w 1619"/>
                <a:gd name="T7" fmla="*/ 236 h 2801"/>
                <a:gd name="T8" fmla="*/ 674 w 1619"/>
                <a:gd name="T9" fmla="*/ 236 h 2801"/>
                <a:gd name="T10" fmla="*/ 1344 w 1619"/>
                <a:gd name="T11" fmla="*/ 1400 h 2801"/>
                <a:gd name="T12" fmla="*/ 674 w 1619"/>
                <a:gd name="T13" fmla="*/ 2565 h 2801"/>
                <a:gd name="T14" fmla="*/ 0 w 1619"/>
                <a:gd name="T15" fmla="*/ 2565 h 2801"/>
                <a:gd name="T16" fmla="*/ 0 w 1619"/>
                <a:gd name="T17" fmla="*/ 2801 h 2801"/>
                <a:gd name="T18" fmla="*/ 808 w 1619"/>
                <a:gd name="T19" fmla="*/ 2801 h 2801"/>
                <a:gd name="T20" fmla="*/ 1619 w 1619"/>
                <a:gd name="T21" fmla="*/ 1400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9" h="2801">
                  <a:moveTo>
                    <a:pt x="1619" y="1400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674" y="236"/>
                  </a:lnTo>
                  <a:lnTo>
                    <a:pt x="1344" y="1400"/>
                  </a:lnTo>
                  <a:lnTo>
                    <a:pt x="674" y="2565"/>
                  </a:lnTo>
                  <a:lnTo>
                    <a:pt x="0" y="2565"/>
                  </a:lnTo>
                  <a:lnTo>
                    <a:pt x="0" y="2801"/>
                  </a:lnTo>
                  <a:lnTo>
                    <a:pt x="808" y="2801"/>
                  </a:lnTo>
                  <a:lnTo>
                    <a:pt x="1619" y="140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DBA27795-4898-47F9-A17D-E7D302D656C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23538" y="2089967"/>
              <a:ext cx="536728" cy="928582"/>
            </a:xfrm>
            <a:custGeom>
              <a:avLst/>
              <a:gdLst>
                <a:gd name="T0" fmla="*/ 1619 w 1619"/>
                <a:gd name="T1" fmla="*/ 1400 h 2801"/>
                <a:gd name="T2" fmla="*/ 808 w 1619"/>
                <a:gd name="T3" fmla="*/ 0 h 2801"/>
                <a:gd name="T4" fmla="*/ 0 w 1619"/>
                <a:gd name="T5" fmla="*/ 0 h 2801"/>
                <a:gd name="T6" fmla="*/ 0 w 1619"/>
                <a:gd name="T7" fmla="*/ 236 h 2801"/>
                <a:gd name="T8" fmla="*/ 674 w 1619"/>
                <a:gd name="T9" fmla="*/ 236 h 2801"/>
                <a:gd name="T10" fmla="*/ 1344 w 1619"/>
                <a:gd name="T11" fmla="*/ 1400 h 2801"/>
                <a:gd name="T12" fmla="*/ 674 w 1619"/>
                <a:gd name="T13" fmla="*/ 2565 h 2801"/>
                <a:gd name="T14" fmla="*/ 0 w 1619"/>
                <a:gd name="T15" fmla="*/ 2565 h 2801"/>
                <a:gd name="T16" fmla="*/ 0 w 1619"/>
                <a:gd name="T17" fmla="*/ 2801 h 2801"/>
                <a:gd name="T18" fmla="*/ 808 w 1619"/>
                <a:gd name="T19" fmla="*/ 2801 h 2801"/>
                <a:gd name="T20" fmla="*/ 1619 w 1619"/>
                <a:gd name="T21" fmla="*/ 1400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9" h="2801">
                  <a:moveTo>
                    <a:pt x="1619" y="1400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674" y="236"/>
                  </a:lnTo>
                  <a:lnTo>
                    <a:pt x="1344" y="1400"/>
                  </a:lnTo>
                  <a:lnTo>
                    <a:pt x="674" y="2565"/>
                  </a:lnTo>
                  <a:lnTo>
                    <a:pt x="0" y="2565"/>
                  </a:lnTo>
                  <a:lnTo>
                    <a:pt x="0" y="2801"/>
                  </a:lnTo>
                  <a:lnTo>
                    <a:pt x="808" y="2801"/>
                  </a:lnTo>
                  <a:lnTo>
                    <a:pt x="1619" y="140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932EE21E-CD9F-4CD2-B6A9-FD9C50771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735" y="2939279"/>
              <a:ext cx="536728" cy="928582"/>
            </a:xfrm>
            <a:custGeom>
              <a:avLst/>
              <a:gdLst>
                <a:gd name="T0" fmla="*/ 1619 w 1619"/>
                <a:gd name="T1" fmla="*/ 1400 h 2801"/>
                <a:gd name="T2" fmla="*/ 808 w 1619"/>
                <a:gd name="T3" fmla="*/ 0 h 2801"/>
                <a:gd name="T4" fmla="*/ 0 w 1619"/>
                <a:gd name="T5" fmla="*/ 0 h 2801"/>
                <a:gd name="T6" fmla="*/ 0 w 1619"/>
                <a:gd name="T7" fmla="*/ 236 h 2801"/>
                <a:gd name="T8" fmla="*/ 674 w 1619"/>
                <a:gd name="T9" fmla="*/ 236 h 2801"/>
                <a:gd name="T10" fmla="*/ 1344 w 1619"/>
                <a:gd name="T11" fmla="*/ 1400 h 2801"/>
                <a:gd name="T12" fmla="*/ 674 w 1619"/>
                <a:gd name="T13" fmla="*/ 2565 h 2801"/>
                <a:gd name="T14" fmla="*/ 0 w 1619"/>
                <a:gd name="T15" fmla="*/ 2565 h 2801"/>
                <a:gd name="T16" fmla="*/ 0 w 1619"/>
                <a:gd name="T17" fmla="*/ 2801 h 2801"/>
                <a:gd name="T18" fmla="*/ 808 w 1619"/>
                <a:gd name="T19" fmla="*/ 2801 h 2801"/>
                <a:gd name="T20" fmla="*/ 1619 w 1619"/>
                <a:gd name="T21" fmla="*/ 1400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9" h="2801">
                  <a:moveTo>
                    <a:pt x="1619" y="1400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674" y="236"/>
                  </a:lnTo>
                  <a:lnTo>
                    <a:pt x="1344" y="1400"/>
                  </a:lnTo>
                  <a:lnTo>
                    <a:pt x="674" y="2565"/>
                  </a:lnTo>
                  <a:lnTo>
                    <a:pt x="0" y="2565"/>
                  </a:lnTo>
                  <a:lnTo>
                    <a:pt x="0" y="2801"/>
                  </a:lnTo>
                  <a:lnTo>
                    <a:pt x="808" y="2801"/>
                  </a:lnTo>
                  <a:lnTo>
                    <a:pt x="1619" y="140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58CA2C96-35C3-4B73-9F0F-1EB4809B345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23538" y="3789692"/>
              <a:ext cx="536728" cy="928582"/>
            </a:xfrm>
            <a:custGeom>
              <a:avLst/>
              <a:gdLst>
                <a:gd name="T0" fmla="*/ 1619 w 1619"/>
                <a:gd name="T1" fmla="*/ 1400 h 2801"/>
                <a:gd name="T2" fmla="*/ 808 w 1619"/>
                <a:gd name="T3" fmla="*/ 0 h 2801"/>
                <a:gd name="T4" fmla="*/ 0 w 1619"/>
                <a:gd name="T5" fmla="*/ 0 h 2801"/>
                <a:gd name="T6" fmla="*/ 0 w 1619"/>
                <a:gd name="T7" fmla="*/ 236 h 2801"/>
                <a:gd name="T8" fmla="*/ 674 w 1619"/>
                <a:gd name="T9" fmla="*/ 236 h 2801"/>
                <a:gd name="T10" fmla="*/ 1344 w 1619"/>
                <a:gd name="T11" fmla="*/ 1400 h 2801"/>
                <a:gd name="T12" fmla="*/ 674 w 1619"/>
                <a:gd name="T13" fmla="*/ 2565 h 2801"/>
                <a:gd name="T14" fmla="*/ 0 w 1619"/>
                <a:gd name="T15" fmla="*/ 2565 h 2801"/>
                <a:gd name="T16" fmla="*/ 0 w 1619"/>
                <a:gd name="T17" fmla="*/ 2801 h 2801"/>
                <a:gd name="T18" fmla="*/ 808 w 1619"/>
                <a:gd name="T19" fmla="*/ 2801 h 2801"/>
                <a:gd name="T20" fmla="*/ 1619 w 1619"/>
                <a:gd name="T21" fmla="*/ 1400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9" h="2801">
                  <a:moveTo>
                    <a:pt x="1619" y="1400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674" y="236"/>
                  </a:lnTo>
                  <a:lnTo>
                    <a:pt x="1344" y="1400"/>
                  </a:lnTo>
                  <a:lnTo>
                    <a:pt x="674" y="2565"/>
                  </a:lnTo>
                  <a:lnTo>
                    <a:pt x="0" y="2565"/>
                  </a:lnTo>
                  <a:lnTo>
                    <a:pt x="0" y="2801"/>
                  </a:lnTo>
                  <a:lnTo>
                    <a:pt x="808" y="2801"/>
                  </a:lnTo>
                  <a:lnTo>
                    <a:pt x="1619" y="140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vert="horz" wrap="square" lIns="91436" tIns="45718" rIns="91436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F379682-0080-4906-9052-B82067F32505}"/>
                </a:ext>
              </a:extLst>
            </p:cNvPr>
            <p:cNvSpPr/>
            <p:nvPr/>
          </p:nvSpPr>
          <p:spPr>
            <a:xfrm>
              <a:off x="4580965" y="3015074"/>
              <a:ext cx="312586" cy="738664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Arial" panose="020B0604020202020204" pitchFamily="34" charset="0"/>
                </a:rPr>
                <a:t>3</a:t>
              </a:r>
              <a:endParaRPr kumimoji="0" lang="en-IN" sz="4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190E24E-9260-4B66-9B05-06FF6A322B4F}"/>
                </a:ext>
              </a:extLst>
            </p:cNvPr>
            <p:cNvSpPr/>
            <p:nvPr/>
          </p:nvSpPr>
          <p:spPr>
            <a:xfrm>
              <a:off x="4310986" y="2167829"/>
              <a:ext cx="194914" cy="738664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2</a:t>
              </a:r>
              <a:endParaRPr kumimoji="0" lang="en-IN" sz="4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427CC7B-0A10-4C30-B32F-F8D8E4020EF7}"/>
                </a:ext>
              </a:extLst>
            </p:cNvPr>
            <p:cNvSpPr/>
            <p:nvPr/>
          </p:nvSpPr>
          <p:spPr>
            <a:xfrm>
              <a:off x="4625883" y="1330548"/>
              <a:ext cx="194914" cy="738664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1</a:t>
              </a:r>
              <a:endParaRPr kumimoji="0" lang="en-IN" sz="4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1F2870-916E-4713-8811-CD57951D9710}"/>
                </a:ext>
              </a:extLst>
            </p:cNvPr>
            <p:cNvSpPr/>
            <p:nvPr/>
          </p:nvSpPr>
          <p:spPr>
            <a:xfrm>
              <a:off x="4252150" y="3887553"/>
              <a:ext cx="312586" cy="738664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cs typeface="Arial" panose="020B0604020202020204" pitchFamily="34" charset="0"/>
                </a:rPr>
                <a:t>4</a:t>
              </a:r>
              <a:endParaRPr kumimoji="0" lang="en-IN" sz="4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3CE85-7337-48C2-B9FD-0F13D5A7812B}"/>
                </a:ext>
              </a:extLst>
            </p:cNvPr>
            <p:cNvSpPr/>
            <p:nvPr/>
          </p:nvSpPr>
          <p:spPr>
            <a:xfrm>
              <a:off x="4737225" y="4725753"/>
              <a:ext cx="65" cy="738664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C202D43-C868-444D-9166-D793D57D9493}"/>
                </a:ext>
              </a:extLst>
            </p:cNvPr>
            <p:cNvSpPr txBox="1"/>
            <p:nvPr/>
          </p:nvSpPr>
          <p:spPr>
            <a:xfrm>
              <a:off x="5192389" y="2184926"/>
              <a:ext cx="185052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panose="020B0604020202020204" pitchFamily="34" charset="0"/>
                </a:rPr>
                <a:t>We did not perform feature selection because there were no metric variables with very high standard deviation and no categorical variables with 0 standard deviation.</a:t>
              </a:r>
              <a:endPara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D65EB00-6332-4948-AE93-D6EEB59B8448}"/>
                </a:ext>
              </a:extLst>
            </p:cNvPr>
            <p:cNvSpPr txBox="1"/>
            <p:nvPr/>
          </p:nvSpPr>
          <p:spPr>
            <a:xfrm>
              <a:off x="5201568" y="3046536"/>
              <a:ext cx="192244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panose="020B0604020202020204" pitchFamily="34" charset="0"/>
                </a:rPr>
                <a:t>We used accuracy,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precison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panose="020B0604020202020204" pitchFamily="34" charset="0"/>
                </a:rPr>
                <a:t> and recall as performance indicators, and after tuning the parameters of the model there was a significant change in our performance indicators. </a:t>
              </a:r>
              <a:endPara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203468-417B-4574-8667-A9C953D210E1}"/>
                </a:ext>
              </a:extLst>
            </p:cNvPr>
            <p:cNvSpPr txBox="1"/>
            <p:nvPr/>
          </p:nvSpPr>
          <p:spPr>
            <a:xfrm>
              <a:off x="2431976" y="2380288"/>
              <a:ext cx="140877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panose="020B0604020202020204" pitchFamily="34" charset="0"/>
                </a:rPr>
                <a:t>How did you achieve feature selection?</a:t>
              </a:r>
              <a:endParaRPr kumimoji="0" lang="en-IN" sz="12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1DB1A30-F0A3-4DB0-9452-099862C3D64B}"/>
                </a:ext>
              </a:extLst>
            </p:cNvPr>
            <p:cNvSpPr txBox="1"/>
            <p:nvPr/>
          </p:nvSpPr>
          <p:spPr>
            <a:xfrm>
              <a:off x="2416556" y="3884651"/>
              <a:ext cx="140877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1" kern="0" dirty="0">
                  <a:solidFill>
                    <a:schemeClr val="bg1"/>
                  </a:solidFill>
                  <a:cs typeface="Arial" panose="020B0604020202020204" pitchFamily="34" charset="0"/>
                </a:rPr>
                <a:t>Did the performance indicator of the learning algorithm improve after feature selection? If yes, why? If no, why?</a:t>
              </a:r>
              <a:endParaRPr kumimoji="0" lang="en-IN" sz="9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90569521-F890-4DD3-97E8-43059D5E9B68}"/>
                </a:ext>
              </a:extLst>
            </p:cNvPr>
            <p:cNvSpPr/>
            <p:nvPr/>
          </p:nvSpPr>
          <p:spPr>
            <a:xfrm rot="16200000">
              <a:off x="3988108" y="1604695"/>
              <a:ext cx="440675" cy="198304"/>
            </a:xfrm>
            <a:prstGeom prst="triangle">
              <a:avLst/>
            </a:prstGeom>
            <a:solidFill>
              <a:srgbClr val="808080"/>
            </a:solidFill>
            <a:ln w="25400" cap="flat" cmpd="sng" algn="ctr">
              <a:noFill/>
              <a:prstDash val="solid"/>
            </a:ln>
            <a:effectLst/>
          </p:spPr>
          <p:txBody>
            <a:bodyPr lIns="91436" tIns="45718" rIns="91436" bIns="45718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C3DFAA76-1BBF-45F3-8579-292F6A850C7E}"/>
                </a:ext>
              </a:extLst>
            </p:cNvPr>
            <p:cNvSpPr/>
            <p:nvPr/>
          </p:nvSpPr>
          <p:spPr>
            <a:xfrm rot="16200000">
              <a:off x="3988108" y="3304420"/>
              <a:ext cx="440675" cy="198304"/>
            </a:xfrm>
            <a:prstGeom prst="triangle">
              <a:avLst/>
            </a:prstGeom>
            <a:solidFill>
              <a:srgbClr val="C0C0C0"/>
            </a:solidFill>
            <a:ln w="25400" cap="flat" cmpd="sng" algn="ctr">
              <a:noFill/>
              <a:prstDash val="solid"/>
            </a:ln>
            <a:effectLst/>
          </p:spPr>
          <p:txBody>
            <a:bodyPr lIns="91436" tIns="45718" rIns="91436" bIns="45718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4B5B8FEF-054C-41B5-9DBF-33F41B5F6660}"/>
                </a:ext>
              </a:extLst>
            </p:cNvPr>
            <p:cNvSpPr/>
            <p:nvPr/>
          </p:nvSpPr>
          <p:spPr>
            <a:xfrm rot="5400000">
              <a:off x="4741846" y="2455108"/>
              <a:ext cx="440675" cy="198304"/>
            </a:xfrm>
            <a:prstGeom prst="triangle">
              <a:avLst/>
            </a:prstGeom>
            <a:solidFill>
              <a:srgbClr val="999999"/>
            </a:solidFill>
            <a:ln w="25400" cap="flat" cmpd="sng" algn="ctr">
              <a:noFill/>
              <a:prstDash val="solid"/>
            </a:ln>
            <a:effectLst/>
          </p:spPr>
          <p:txBody>
            <a:bodyPr lIns="91436" tIns="45718" rIns="91436" bIns="45718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E6D2935C-F481-4B43-B16B-6C10E212D650}"/>
                </a:ext>
              </a:extLst>
            </p:cNvPr>
            <p:cNvSpPr/>
            <p:nvPr/>
          </p:nvSpPr>
          <p:spPr>
            <a:xfrm rot="5400000">
              <a:off x="4741846" y="4154832"/>
              <a:ext cx="440675" cy="198304"/>
            </a:xfrm>
            <a:prstGeom prst="triangle">
              <a:avLst/>
            </a:prstGeom>
            <a:solidFill>
              <a:srgbClr val="F0F0F0"/>
            </a:solidFill>
            <a:ln w="25400" cap="flat" cmpd="sng" algn="ctr">
              <a:noFill/>
              <a:prstDash val="solid"/>
            </a:ln>
            <a:effectLst/>
          </p:spPr>
          <p:txBody>
            <a:bodyPr lIns="91436" tIns="45718" rIns="91436" bIns="45718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0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358A603-8AC7-4776-9236-0FA2C2BAF738}"/>
                </a:ext>
              </a:extLst>
            </p:cNvPr>
            <p:cNvCxnSpPr/>
            <p:nvPr/>
          </p:nvCxnSpPr>
          <p:spPr>
            <a:xfrm>
              <a:off x="2181341" y="3018549"/>
              <a:ext cx="2005988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8433A75-4FA3-4DE6-A2D1-2AB5872DEC1B}"/>
                </a:ext>
              </a:extLst>
            </p:cNvPr>
            <p:cNvCxnSpPr/>
            <p:nvPr/>
          </p:nvCxnSpPr>
          <p:spPr>
            <a:xfrm>
              <a:off x="2181341" y="4718274"/>
              <a:ext cx="2005988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7DE07FC-5892-47CF-BA44-A985239A57A1}"/>
                </a:ext>
              </a:extLst>
            </p:cNvPr>
            <p:cNvCxnSpPr/>
            <p:nvPr/>
          </p:nvCxnSpPr>
          <p:spPr>
            <a:xfrm>
              <a:off x="2181341" y="2089967"/>
              <a:ext cx="2005988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209B705-2CBE-4482-BE5D-E54D2B44EA9D}"/>
                </a:ext>
              </a:extLst>
            </p:cNvPr>
            <p:cNvCxnSpPr/>
            <p:nvPr/>
          </p:nvCxnSpPr>
          <p:spPr>
            <a:xfrm>
              <a:off x="2181341" y="3789692"/>
              <a:ext cx="2005988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E29EC91-BAF3-4FA0-9B0D-6B35BC352801}"/>
                </a:ext>
              </a:extLst>
            </p:cNvPr>
            <p:cNvCxnSpPr/>
            <p:nvPr/>
          </p:nvCxnSpPr>
          <p:spPr>
            <a:xfrm>
              <a:off x="4935557" y="2179153"/>
              <a:ext cx="1922444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8CC9F11-78A9-4415-9EFD-9FC726D4F465}"/>
                </a:ext>
              </a:extLst>
            </p:cNvPr>
            <p:cNvCxnSpPr>
              <a:cxnSpLocks/>
            </p:cNvCxnSpPr>
            <p:nvPr/>
          </p:nvCxnSpPr>
          <p:spPr>
            <a:xfrm>
              <a:off x="4935557" y="3867861"/>
              <a:ext cx="1922444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D348D4-E4AC-4365-9C46-D43A85D2FD0E}"/>
                </a:ext>
              </a:extLst>
            </p:cNvPr>
            <p:cNvCxnSpPr/>
            <p:nvPr/>
          </p:nvCxnSpPr>
          <p:spPr>
            <a:xfrm>
              <a:off x="4935557" y="1239554"/>
              <a:ext cx="1922444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C805521-83C2-4E5D-ACA0-E87F5E0C8780}"/>
                </a:ext>
              </a:extLst>
            </p:cNvPr>
            <p:cNvCxnSpPr/>
            <p:nvPr/>
          </p:nvCxnSpPr>
          <p:spPr>
            <a:xfrm>
              <a:off x="4935557" y="2939279"/>
              <a:ext cx="1922444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677DB89-A035-45C3-B3F4-A881FA7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5557" y="4640285"/>
              <a:ext cx="1922444" cy="0"/>
            </a:xfrm>
            <a:prstGeom prst="lin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</a:ln>
            <a:effectLst/>
          </p:spPr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8A85450-E1FC-47FB-AE5A-1F3A4CFE01EB}"/>
                </a:ext>
              </a:extLst>
            </p:cNvPr>
            <p:cNvSpPr/>
            <p:nvPr/>
          </p:nvSpPr>
          <p:spPr>
            <a:xfrm>
              <a:off x="4639978" y="3013571"/>
              <a:ext cx="194914" cy="738664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3</a:t>
              </a:r>
              <a:endParaRPr kumimoji="0" lang="en-IN" sz="4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6AC5C71-7E23-40AD-94E2-C66D3D768577}"/>
                </a:ext>
              </a:extLst>
            </p:cNvPr>
            <p:cNvSpPr/>
            <p:nvPr/>
          </p:nvSpPr>
          <p:spPr>
            <a:xfrm>
              <a:off x="4311163" y="3886050"/>
              <a:ext cx="194914" cy="738664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4</a:t>
              </a:r>
              <a:endParaRPr kumimoji="0" lang="en-IN" sz="4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37E2CAC-6DB5-47CF-8B76-FFBEA77A480E}"/>
                </a:ext>
              </a:extLst>
            </p:cNvPr>
            <p:cNvSpPr txBox="1"/>
            <p:nvPr/>
          </p:nvSpPr>
          <p:spPr>
            <a:xfrm>
              <a:off x="5206890" y="3046536"/>
              <a:ext cx="140877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93890DCC-E0A9-4C14-AC38-9BF75A5EC533}"/>
              </a:ext>
            </a:extLst>
          </p:cNvPr>
          <p:cNvSpPr txBox="1"/>
          <p:nvPr/>
        </p:nvSpPr>
        <p:spPr>
          <a:xfrm>
            <a:off x="2430440" y="1928718"/>
            <a:ext cx="26130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How did you achieve variable preprocessing?</a:t>
            </a:r>
            <a:endParaRPr kumimoji="0" lang="en-IN" sz="900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74E6542-9970-4CF1-8D85-1E70B3C2CA69}"/>
              </a:ext>
            </a:extLst>
          </p:cNvPr>
          <p:cNvSpPr txBox="1"/>
          <p:nvPr/>
        </p:nvSpPr>
        <p:spPr>
          <a:xfrm>
            <a:off x="6808571" y="1916132"/>
            <a:ext cx="22592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We did variable preprocessing for missing data, by imputing them with the median values.</a:t>
            </a:r>
            <a:endParaRPr kumimoji="0" lang="en-IN" sz="120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18C0EEF-7297-4634-A7B4-39CD7624FF7E}"/>
              </a:ext>
            </a:extLst>
          </p:cNvPr>
          <p:cNvSpPr txBox="1"/>
          <p:nvPr/>
        </p:nvSpPr>
        <p:spPr>
          <a:xfrm>
            <a:off x="2366936" y="3662487"/>
            <a:ext cx="22592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0" dirty="0">
                <a:solidFill>
                  <a:schemeClr val="bg1"/>
                </a:solidFill>
                <a:latin typeface="Calibri (Body)"/>
                <a:cs typeface="Arial" panose="020B0604020202020204" pitchFamily="34" charset="0"/>
              </a:rPr>
              <a:t>What performance indicators did you use?</a:t>
            </a:r>
            <a:endParaRPr kumimoji="0" lang="en-IN" sz="900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30C912D-9A6B-47F7-9EC5-02419402F5DA}"/>
              </a:ext>
            </a:extLst>
          </p:cNvPr>
          <p:cNvSpPr txBox="1"/>
          <p:nvPr/>
        </p:nvSpPr>
        <p:spPr>
          <a:xfrm>
            <a:off x="6793850" y="4439094"/>
            <a:ext cx="32061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Our accuracy and precision increased after adjusting the parameters to a certain value which we achieved by Exhaustive grid search method.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Define Problem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82F53-90D9-4BE9-8E19-4B9989C40C18}"/>
              </a:ext>
            </a:extLst>
          </p:cNvPr>
          <p:cNvGrpSpPr/>
          <p:nvPr/>
        </p:nvGrpSpPr>
        <p:grpSpPr>
          <a:xfrm>
            <a:off x="2057761" y="2795987"/>
            <a:ext cx="7143790" cy="666748"/>
            <a:chOff x="651506" y="3409952"/>
            <a:chExt cx="7143790" cy="666748"/>
          </a:xfrm>
        </p:grpSpPr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8CE39E11-0BAF-4A36-9D9F-B6855951F458}"/>
                </a:ext>
              </a:extLst>
            </p:cNvPr>
            <p:cNvSpPr/>
            <p:nvPr/>
          </p:nvSpPr>
          <p:spPr>
            <a:xfrm rot="5400000">
              <a:off x="4228165" y="509568"/>
              <a:ext cx="158116" cy="6976147"/>
            </a:xfrm>
            <a:prstGeom prst="rightBracket">
              <a:avLst>
                <a:gd name="adj" fmla="val 0"/>
              </a:avLst>
            </a:prstGeom>
            <a:noFill/>
            <a:ln w="76200" cap="flat" cmpd="sng" algn="ctr">
              <a:solidFill>
                <a:srgbClr val="FFC000"/>
              </a:solidFill>
              <a:prstDash val="solid"/>
              <a:miter lim="800000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23042B09-8F53-4EBD-94C4-729E7588FB99}"/>
                </a:ext>
              </a:extLst>
            </p:cNvPr>
            <p:cNvSpPr/>
            <p:nvPr/>
          </p:nvSpPr>
          <p:spPr>
            <a:xfrm>
              <a:off x="651506" y="3409952"/>
              <a:ext cx="339094" cy="530226"/>
            </a:xfrm>
            <a:custGeom>
              <a:avLst/>
              <a:gdLst/>
              <a:ahLst/>
              <a:cxnLst/>
              <a:rect l="l" t="t" r="r" b="b"/>
              <a:pathLst>
                <a:path w="339094" h="530226">
                  <a:moveTo>
                    <a:pt x="56310" y="0"/>
                  </a:moveTo>
                  <a:lnTo>
                    <a:pt x="112040" y="0"/>
                  </a:lnTo>
                  <a:lnTo>
                    <a:pt x="112040" y="201558"/>
                  </a:lnTo>
                  <a:lnTo>
                    <a:pt x="227054" y="201558"/>
                  </a:lnTo>
                  <a:lnTo>
                    <a:pt x="227054" y="0"/>
                  </a:lnTo>
                  <a:lnTo>
                    <a:pt x="282784" y="0"/>
                  </a:lnTo>
                  <a:lnTo>
                    <a:pt x="282784" y="201558"/>
                  </a:lnTo>
                  <a:lnTo>
                    <a:pt x="339094" y="201558"/>
                  </a:lnTo>
                  <a:cubicBezTo>
                    <a:pt x="339094" y="241900"/>
                    <a:pt x="339094" y="282241"/>
                    <a:pt x="339094" y="322583"/>
                  </a:cubicBezTo>
                  <a:cubicBezTo>
                    <a:pt x="339094" y="437261"/>
                    <a:pt x="263185" y="530226"/>
                    <a:pt x="169547" y="530226"/>
                  </a:cubicBezTo>
                  <a:lnTo>
                    <a:pt x="169547" y="530226"/>
                  </a:lnTo>
                  <a:cubicBezTo>
                    <a:pt x="75909" y="530226"/>
                    <a:pt x="0" y="437261"/>
                    <a:pt x="0" y="322583"/>
                  </a:cubicBezTo>
                  <a:lnTo>
                    <a:pt x="0" y="201558"/>
                  </a:lnTo>
                  <a:lnTo>
                    <a:pt x="56310" y="201558"/>
                  </a:lnTo>
                  <a:close/>
                </a:path>
              </a:pathLst>
            </a:custGeom>
            <a:solidFill>
              <a:srgbClr val="FFE6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BBE88AF2-3F1C-4329-B1C9-F9D9DDD27FE6}"/>
                </a:ext>
              </a:extLst>
            </p:cNvPr>
            <p:cNvSpPr/>
            <p:nvPr/>
          </p:nvSpPr>
          <p:spPr>
            <a:xfrm>
              <a:off x="651507" y="3409953"/>
              <a:ext cx="339094" cy="530226"/>
            </a:xfrm>
            <a:custGeom>
              <a:avLst/>
              <a:gdLst/>
              <a:ahLst/>
              <a:cxnLst/>
              <a:rect l="l" t="t" r="r" b="b"/>
              <a:pathLst>
                <a:path w="339094" h="530226">
                  <a:moveTo>
                    <a:pt x="56310" y="0"/>
                  </a:moveTo>
                  <a:lnTo>
                    <a:pt x="112040" y="0"/>
                  </a:lnTo>
                  <a:lnTo>
                    <a:pt x="112040" y="201558"/>
                  </a:lnTo>
                  <a:lnTo>
                    <a:pt x="227054" y="201558"/>
                  </a:lnTo>
                  <a:lnTo>
                    <a:pt x="227054" y="0"/>
                  </a:lnTo>
                  <a:lnTo>
                    <a:pt x="282784" y="0"/>
                  </a:lnTo>
                  <a:lnTo>
                    <a:pt x="282784" y="201558"/>
                  </a:lnTo>
                  <a:lnTo>
                    <a:pt x="339094" y="201558"/>
                  </a:lnTo>
                  <a:cubicBezTo>
                    <a:pt x="339094" y="241900"/>
                    <a:pt x="339094" y="282241"/>
                    <a:pt x="339094" y="322583"/>
                  </a:cubicBezTo>
                  <a:cubicBezTo>
                    <a:pt x="339094" y="437261"/>
                    <a:pt x="263185" y="530226"/>
                    <a:pt x="169547" y="530226"/>
                  </a:cubicBezTo>
                  <a:lnTo>
                    <a:pt x="169547" y="530226"/>
                  </a:lnTo>
                  <a:cubicBezTo>
                    <a:pt x="75909" y="530226"/>
                    <a:pt x="0" y="437261"/>
                    <a:pt x="0" y="322583"/>
                  </a:cubicBezTo>
                  <a:lnTo>
                    <a:pt x="0" y="201558"/>
                  </a:lnTo>
                  <a:lnTo>
                    <a:pt x="56310" y="201558"/>
                  </a:lnTo>
                  <a:close/>
                </a:path>
              </a:pathLst>
            </a:custGeom>
            <a:solidFill>
              <a:srgbClr val="FFE6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F3D995F4-4F5E-4BB5-B4F2-D802E4C1CF5D}"/>
                </a:ext>
              </a:extLst>
            </p:cNvPr>
            <p:cNvSpPr/>
            <p:nvPr/>
          </p:nvSpPr>
          <p:spPr>
            <a:xfrm>
              <a:off x="651509" y="3409955"/>
              <a:ext cx="339094" cy="530226"/>
            </a:xfrm>
            <a:custGeom>
              <a:avLst/>
              <a:gdLst/>
              <a:ahLst/>
              <a:cxnLst/>
              <a:rect l="l" t="t" r="r" b="b"/>
              <a:pathLst>
                <a:path w="339094" h="530226">
                  <a:moveTo>
                    <a:pt x="56310" y="0"/>
                  </a:moveTo>
                  <a:lnTo>
                    <a:pt x="112040" y="0"/>
                  </a:lnTo>
                  <a:lnTo>
                    <a:pt x="112040" y="201558"/>
                  </a:lnTo>
                  <a:lnTo>
                    <a:pt x="227054" y="201558"/>
                  </a:lnTo>
                  <a:lnTo>
                    <a:pt x="227054" y="0"/>
                  </a:lnTo>
                  <a:lnTo>
                    <a:pt x="282784" y="0"/>
                  </a:lnTo>
                  <a:lnTo>
                    <a:pt x="282784" y="201558"/>
                  </a:lnTo>
                  <a:lnTo>
                    <a:pt x="339094" y="201558"/>
                  </a:lnTo>
                  <a:cubicBezTo>
                    <a:pt x="339094" y="241900"/>
                    <a:pt x="339094" y="282241"/>
                    <a:pt x="339094" y="322583"/>
                  </a:cubicBezTo>
                  <a:cubicBezTo>
                    <a:pt x="339094" y="437261"/>
                    <a:pt x="263185" y="530226"/>
                    <a:pt x="169547" y="530226"/>
                  </a:cubicBezTo>
                  <a:lnTo>
                    <a:pt x="169547" y="530226"/>
                  </a:lnTo>
                  <a:cubicBezTo>
                    <a:pt x="75909" y="530226"/>
                    <a:pt x="0" y="437261"/>
                    <a:pt x="0" y="322583"/>
                  </a:cubicBezTo>
                  <a:lnTo>
                    <a:pt x="0" y="201558"/>
                  </a:lnTo>
                  <a:lnTo>
                    <a:pt x="56310" y="201558"/>
                  </a:lnTo>
                  <a:close/>
                </a:path>
              </a:pathLst>
            </a:custGeom>
            <a:solidFill>
              <a:srgbClr val="FFE6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ectangle 14">
              <a:extLst>
                <a:ext uri="{FF2B5EF4-FFF2-40B4-BE49-F238E27FC236}">
                  <a16:creationId xmlns:a16="http://schemas.microsoft.com/office/drawing/2014/main" id="{9EB422E4-7DA3-48A8-A3FE-25CCF0AD3E4C}"/>
                </a:ext>
              </a:extLst>
            </p:cNvPr>
            <p:cNvSpPr/>
            <p:nvPr/>
          </p:nvSpPr>
          <p:spPr>
            <a:xfrm>
              <a:off x="651510" y="3409956"/>
              <a:ext cx="339094" cy="530226"/>
            </a:xfrm>
            <a:custGeom>
              <a:avLst/>
              <a:gdLst/>
              <a:ahLst/>
              <a:cxnLst/>
              <a:rect l="l" t="t" r="r" b="b"/>
              <a:pathLst>
                <a:path w="339094" h="530226">
                  <a:moveTo>
                    <a:pt x="56310" y="0"/>
                  </a:moveTo>
                  <a:lnTo>
                    <a:pt x="112040" y="0"/>
                  </a:lnTo>
                  <a:lnTo>
                    <a:pt x="112040" y="201558"/>
                  </a:lnTo>
                  <a:lnTo>
                    <a:pt x="227054" y="201558"/>
                  </a:lnTo>
                  <a:lnTo>
                    <a:pt x="227054" y="0"/>
                  </a:lnTo>
                  <a:lnTo>
                    <a:pt x="282784" y="0"/>
                  </a:lnTo>
                  <a:lnTo>
                    <a:pt x="282784" y="201558"/>
                  </a:lnTo>
                  <a:lnTo>
                    <a:pt x="339094" y="201558"/>
                  </a:lnTo>
                  <a:cubicBezTo>
                    <a:pt x="339094" y="241900"/>
                    <a:pt x="339094" y="282241"/>
                    <a:pt x="339094" y="322583"/>
                  </a:cubicBezTo>
                  <a:cubicBezTo>
                    <a:pt x="339094" y="437261"/>
                    <a:pt x="263185" y="530226"/>
                    <a:pt x="169547" y="530226"/>
                  </a:cubicBezTo>
                  <a:lnTo>
                    <a:pt x="169547" y="530226"/>
                  </a:lnTo>
                  <a:cubicBezTo>
                    <a:pt x="75909" y="530226"/>
                    <a:pt x="0" y="437261"/>
                    <a:pt x="0" y="322583"/>
                  </a:cubicBezTo>
                  <a:lnTo>
                    <a:pt x="0" y="201558"/>
                  </a:lnTo>
                  <a:lnTo>
                    <a:pt x="56310" y="201558"/>
                  </a:lnTo>
                  <a:close/>
                </a:path>
              </a:pathLst>
            </a:cu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D9FD8FA-321F-4EB0-85D6-FDA17018063D}"/>
              </a:ext>
            </a:extLst>
          </p:cNvPr>
          <p:cNvSpPr txBox="1"/>
          <p:nvPr/>
        </p:nvSpPr>
        <p:spPr>
          <a:xfrm>
            <a:off x="2708614" y="2771201"/>
            <a:ext cx="5302157" cy="617541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4400" b="1" dirty="0">
                <a:solidFill>
                  <a:srgbClr val="FFC000"/>
                </a:solidFill>
                <a:cs typeface="Arial" panose="020B0604020202020204" pitchFamily="34" charset="0"/>
              </a:rPr>
              <a:t>Goals and Implications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6FA5D7-543C-4685-932E-4B1C893B419C}"/>
              </a:ext>
            </a:extLst>
          </p:cNvPr>
          <p:cNvSpPr txBox="1"/>
          <p:nvPr/>
        </p:nvSpPr>
        <p:spPr>
          <a:xfrm>
            <a:off x="8073183" y="1538877"/>
            <a:ext cx="548227" cy="952568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7000" b="1" dirty="0">
                <a:solidFill>
                  <a:schemeClr val="bg1"/>
                </a:solidFill>
                <a:latin typeface="Arial"/>
              </a:rPr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DE99FA-B6B8-4BB3-B71E-C9FDC68500E3}"/>
              </a:ext>
            </a:extLst>
          </p:cNvPr>
          <p:cNvSpPr/>
          <p:nvPr/>
        </p:nvSpPr>
        <p:spPr>
          <a:xfrm>
            <a:off x="2792385" y="1657087"/>
            <a:ext cx="5176215" cy="492443"/>
          </a:xfrm>
          <a:prstGeom prst="rect">
            <a:avLst/>
          </a:prstGeom>
          <a:noFill/>
          <a:ln w="6350" cap="flat" cmpd="sng" algn="ctr">
            <a:noFill/>
            <a:prstDash val="sysDash"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To </a:t>
            </a:r>
            <a:r>
              <a:rPr kumimoji="0" lang="pt-BR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predict</a:t>
            </a: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 which bank customers will be a potential defaulter after applying for a loan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B503F1-7F58-4D4B-B8CA-E70813ABBD35}"/>
              </a:ext>
            </a:extLst>
          </p:cNvPr>
          <p:cNvGrpSpPr/>
          <p:nvPr/>
        </p:nvGrpSpPr>
        <p:grpSpPr>
          <a:xfrm>
            <a:off x="2708614" y="1215943"/>
            <a:ext cx="6007859" cy="1353779"/>
            <a:chOff x="1219471" y="1543045"/>
            <a:chExt cx="6007859" cy="135377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93178A-3801-425B-AD0C-9AF673F06683}"/>
                </a:ext>
              </a:extLst>
            </p:cNvPr>
            <p:cNvCxnSpPr/>
            <p:nvPr/>
          </p:nvCxnSpPr>
          <p:spPr>
            <a:xfrm>
              <a:off x="6469935" y="1543045"/>
              <a:ext cx="0" cy="1353779"/>
            </a:xfrm>
            <a:prstGeom prst="line">
              <a:avLst/>
            </a:prstGeom>
            <a:noFill/>
            <a:ln w="9525" cap="flat" cmpd="sng" algn="ctr">
              <a:solidFill>
                <a:srgbClr val="C0C0C0"/>
              </a:solidFill>
              <a:prstDash val="solid"/>
              <a:tail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A98B7D-A089-4FFE-B0F6-D008895BB2BF}"/>
                </a:ext>
              </a:extLst>
            </p:cNvPr>
            <p:cNvCxnSpPr/>
            <p:nvPr/>
          </p:nvCxnSpPr>
          <p:spPr>
            <a:xfrm>
              <a:off x="1219471" y="1808845"/>
              <a:ext cx="6007859" cy="0"/>
            </a:xfrm>
            <a:prstGeom prst="line">
              <a:avLst/>
            </a:prstGeom>
            <a:noFill/>
            <a:ln w="9525" cap="flat" cmpd="sng" algn="ctr">
              <a:solidFill>
                <a:srgbClr val="C0C0C0"/>
              </a:solidFill>
              <a:prstDash val="solid"/>
              <a:tailEnd type="none"/>
            </a:ln>
            <a:effectLst/>
          </p:spPr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958671-2966-45C1-8822-9630D08D9257}"/>
              </a:ext>
            </a:extLst>
          </p:cNvPr>
          <p:cNvCxnSpPr/>
          <p:nvPr/>
        </p:nvCxnSpPr>
        <p:spPr>
          <a:xfrm rot="10800000">
            <a:off x="9950796" y="4577189"/>
            <a:ext cx="0" cy="1353779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tailEnd type="none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6FA2D6-DB33-41A1-9F1E-B5E973D2EB7C}"/>
              </a:ext>
            </a:extLst>
          </p:cNvPr>
          <p:cNvCxnSpPr/>
          <p:nvPr/>
        </p:nvCxnSpPr>
        <p:spPr>
          <a:xfrm flipH="1">
            <a:off x="2344197" y="5637939"/>
            <a:ext cx="7882720" cy="0"/>
          </a:xfrm>
          <a:prstGeom prst="line">
            <a:avLst/>
          </a:prstGeom>
          <a:noFill/>
          <a:ln w="9525" cap="flat" cmpd="sng" algn="ctr">
            <a:solidFill>
              <a:srgbClr val="808080"/>
            </a:solidFill>
            <a:prstDash val="solid"/>
            <a:tailEnd type="none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317966F-30D5-48F9-923D-0305220F435E}"/>
              </a:ext>
            </a:extLst>
          </p:cNvPr>
          <p:cNvSpPr/>
          <p:nvPr/>
        </p:nvSpPr>
        <p:spPr>
          <a:xfrm>
            <a:off x="2241203" y="3950511"/>
            <a:ext cx="7502363" cy="1415772"/>
          </a:xfrm>
          <a:prstGeom prst="rect">
            <a:avLst/>
          </a:prstGeom>
          <a:noFill/>
          <a:ln w="6350" cap="flat" cmpd="sng" algn="ctr">
            <a:noFill/>
            <a:prstDash val="sysDash"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Credit risks are a result of the clients that could hurt your business by not being able to pay. 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A credit risk can result from:</a:t>
            </a:r>
          </a:p>
          <a:p>
            <a:pPr marL="68580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►"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 a small account with poor credit and the potential to go out of business</a:t>
            </a:r>
          </a:p>
          <a:p>
            <a:pPr marL="68580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►"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 a large account with high concentration that could make your business insolvent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The ultimate goal is to determine the creditworthiness of borrowers by quantifying the risk of loss that the lender is exposed to</a:t>
            </a:r>
          </a:p>
        </p:txBody>
      </p:sp>
    </p:spTree>
    <p:extLst>
      <p:ext uri="{BB962C8B-B14F-4D97-AF65-F5344CB8AC3E}">
        <p14:creationId xmlns:p14="http://schemas.microsoft.com/office/powerpoint/2010/main" val="151297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89CC8EE-5004-4A23-A617-953D87CF59F5}"/>
              </a:ext>
            </a:extLst>
          </p:cNvPr>
          <p:cNvSpPr/>
          <p:nvPr/>
        </p:nvSpPr>
        <p:spPr>
          <a:xfrm>
            <a:off x="717387" y="5225341"/>
            <a:ext cx="10546003" cy="1066510"/>
          </a:xfrm>
          <a:prstGeom prst="rect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Describing the Dataset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6F9B12-74C0-45FE-B603-7391E2FB196F}"/>
              </a:ext>
            </a:extLst>
          </p:cNvPr>
          <p:cNvGrpSpPr/>
          <p:nvPr/>
        </p:nvGrpSpPr>
        <p:grpSpPr>
          <a:xfrm>
            <a:off x="717387" y="1776238"/>
            <a:ext cx="10546003" cy="3082633"/>
            <a:chOff x="687809" y="1759440"/>
            <a:chExt cx="10546003" cy="2158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AB38F7-8073-47F0-9152-D81AD1CE8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493" b="8282"/>
            <a:stretch/>
          </p:blipFill>
          <p:spPr>
            <a:xfrm>
              <a:off x="687809" y="1759440"/>
              <a:ext cx="7102519" cy="215813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1BF5A6-CBCC-4E24-B064-944EF8BDDA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39" b="13438"/>
            <a:stretch/>
          </p:blipFill>
          <p:spPr>
            <a:xfrm>
              <a:off x="7790329" y="1759440"/>
              <a:ext cx="3443483" cy="2158136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0113B47-62E9-4F82-8804-5EFE85BAE0C2}"/>
              </a:ext>
            </a:extLst>
          </p:cNvPr>
          <p:cNvSpPr/>
          <p:nvPr/>
        </p:nvSpPr>
        <p:spPr>
          <a:xfrm>
            <a:off x="717387" y="1269533"/>
            <a:ext cx="10486846" cy="42340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lIns="45720" rIns="4572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Credit Risk Analysis Dataset</a:t>
            </a:r>
            <a:r>
              <a:rPr lang="da-DK" sz="1200" b="1" kern="0" dirty="0">
                <a:solidFill>
                  <a:srgbClr val="000000"/>
                </a:solidFill>
              </a:rPr>
              <a:t>: </a:t>
            </a:r>
            <a:r>
              <a:rPr lang="da-DK" sz="1400" b="1" kern="0" dirty="0">
                <a:solidFill>
                  <a:srgbClr val="000000"/>
                </a:solidFill>
              </a:rPr>
              <a:t>This dataset contains columns simulating credit bureau data</a:t>
            </a:r>
            <a:endParaRPr kumimoji="0" lang="da-DK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9F6802-DD01-4111-A54F-EA69810E6430}"/>
              </a:ext>
            </a:extLst>
          </p:cNvPr>
          <p:cNvSpPr/>
          <p:nvPr/>
        </p:nvSpPr>
        <p:spPr>
          <a:xfrm>
            <a:off x="6941493" y="4902770"/>
            <a:ext cx="4482162" cy="184666"/>
          </a:xfrm>
          <a:prstGeom prst="rect">
            <a:avLst/>
          </a:prstGeom>
          <a:noFill/>
          <a:ln w="6350" cap="flat" cmpd="sng" algn="ctr">
            <a:noFill/>
            <a:prstDash val="sysDash"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kumimoji="0" lang="en-US" sz="12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https://www.kaggle.com/datasets/laotse/credit-risk-dataset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3E751-5D90-41FF-B248-0C13C285E26F}"/>
              </a:ext>
            </a:extLst>
          </p:cNvPr>
          <p:cNvSpPr/>
          <p:nvPr/>
        </p:nvSpPr>
        <p:spPr>
          <a:xfrm>
            <a:off x="760829" y="5250764"/>
            <a:ext cx="10459118" cy="1015663"/>
          </a:xfrm>
          <a:prstGeom prst="rect">
            <a:avLst/>
          </a:prstGeom>
          <a:noFill/>
          <a:ln w="6350" cap="flat" cmpd="sng" algn="ctr">
            <a:noFill/>
            <a:prstDash val="sysDash"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32,581 records with 12 fields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lang="en-US" sz="1400" kern="0" dirty="0"/>
              <a:t>Input Variable: Age, Income, Home ownership, Customer’s Employment length, Loan intent, Loan grade, Loan amount, Interest rate of the loan, Loan as a percent of income, Customers’ default history, Customers’ credit history length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Output variable: </a:t>
            </a:r>
            <a:r>
              <a:rPr lang="en-US" sz="1400" kern="0" dirty="0"/>
              <a:t>Loan Status (0 is non default and 1 is default)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61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Descriptive 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1CAB525-E848-46D4-8B77-2B710A2D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5" t="40533" r="19300" b="29493"/>
          <a:stretch/>
        </p:blipFill>
        <p:spPr>
          <a:xfrm>
            <a:off x="1080061" y="1410452"/>
            <a:ext cx="9820656" cy="28477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3E1412-29E0-487A-9398-9636D02C1734}"/>
              </a:ext>
            </a:extLst>
          </p:cNvPr>
          <p:cNvCxnSpPr/>
          <p:nvPr/>
        </p:nvCxnSpPr>
        <p:spPr>
          <a:xfrm>
            <a:off x="1030194" y="4752192"/>
            <a:ext cx="4833285" cy="0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dash"/>
            <a:tailEnd type="none"/>
          </a:ln>
          <a:effectLst/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B1510B6-1203-4C5A-9D8C-220441F2668A}"/>
              </a:ext>
            </a:extLst>
          </p:cNvPr>
          <p:cNvSpPr/>
          <p:nvPr/>
        </p:nvSpPr>
        <p:spPr>
          <a:xfrm>
            <a:off x="846979" y="4928988"/>
            <a:ext cx="863600" cy="863600"/>
          </a:xfrm>
          <a:prstGeom prst="ellipse">
            <a:avLst/>
          </a:prstGeom>
          <a:solidFill>
            <a:srgbClr val="C0C0C0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932D55-D159-49E9-B866-707ECFA02312}"/>
              </a:ext>
            </a:extLst>
          </p:cNvPr>
          <p:cNvSpPr/>
          <p:nvPr/>
        </p:nvSpPr>
        <p:spPr>
          <a:xfrm>
            <a:off x="1916074" y="5097707"/>
            <a:ext cx="368617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We drop all the values where work experience is greater than 70 and the values where age is greater than 100</a:t>
            </a:r>
            <a:endParaRPr lang="en-IN" sz="1400" dirty="0">
              <a:solidFill>
                <a:srgbClr val="808080"/>
              </a:solidFill>
            </a:endParaRP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9A7C6D1F-778A-4ED9-8A3B-3D9797E164E4}"/>
              </a:ext>
            </a:extLst>
          </p:cNvPr>
          <p:cNvSpPr>
            <a:spLocks noEditPoints="1"/>
          </p:cNvSpPr>
          <p:nvPr/>
        </p:nvSpPr>
        <p:spPr bwMode="auto">
          <a:xfrm>
            <a:off x="1001674" y="5182309"/>
            <a:ext cx="554209" cy="356958"/>
          </a:xfrm>
          <a:custGeom>
            <a:avLst/>
            <a:gdLst>
              <a:gd name="T0" fmla="*/ 280 w 480"/>
              <a:gd name="T1" fmla="*/ 26 h 309"/>
              <a:gd name="T2" fmla="*/ 302 w 480"/>
              <a:gd name="T3" fmla="*/ 43 h 309"/>
              <a:gd name="T4" fmla="*/ 275 w 480"/>
              <a:gd name="T5" fmla="*/ 58 h 309"/>
              <a:gd name="T6" fmla="*/ 262 w 480"/>
              <a:gd name="T7" fmla="*/ 178 h 309"/>
              <a:gd name="T8" fmla="*/ 296 w 480"/>
              <a:gd name="T9" fmla="*/ 66 h 309"/>
              <a:gd name="T10" fmla="*/ 311 w 480"/>
              <a:gd name="T11" fmla="*/ 147 h 309"/>
              <a:gd name="T12" fmla="*/ 356 w 480"/>
              <a:gd name="T13" fmla="*/ 94 h 309"/>
              <a:gd name="T14" fmla="*/ 364 w 480"/>
              <a:gd name="T15" fmla="*/ 186 h 309"/>
              <a:gd name="T16" fmla="*/ 274 w 480"/>
              <a:gd name="T17" fmla="*/ 161 h 309"/>
              <a:gd name="T18" fmla="*/ 276 w 480"/>
              <a:gd name="T19" fmla="*/ 309 h 309"/>
              <a:gd name="T20" fmla="*/ 306 w 480"/>
              <a:gd name="T21" fmla="*/ 309 h 309"/>
              <a:gd name="T22" fmla="*/ 332 w 480"/>
              <a:gd name="T23" fmla="*/ 105 h 309"/>
              <a:gd name="T24" fmla="*/ 21 w 480"/>
              <a:gd name="T25" fmla="*/ 137 h 309"/>
              <a:gd name="T26" fmla="*/ 36 w 480"/>
              <a:gd name="T27" fmla="*/ 267 h 309"/>
              <a:gd name="T28" fmla="*/ 56 w 480"/>
              <a:gd name="T29" fmla="*/ 267 h 309"/>
              <a:gd name="T30" fmla="*/ 57 w 480"/>
              <a:gd name="T31" fmla="*/ 173 h 309"/>
              <a:gd name="T32" fmla="*/ 0 w 480"/>
              <a:gd name="T33" fmla="*/ 189 h 309"/>
              <a:gd name="T34" fmla="*/ 5 w 480"/>
              <a:gd name="T35" fmla="*/ 130 h 309"/>
              <a:gd name="T36" fmla="*/ 34 w 480"/>
              <a:gd name="T37" fmla="*/ 164 h 309"/>
              <a:gd name="T38" fmla="*/ 43 w 480"/>
              <a:gd name="T39" fmla="*/ 113 h 309"/>
              <a:gd name="T40" fmla="*/ 65 w 480"/>
              <a:gd name="T41" fmla="*/ 184 h 309"/>
              <a:gd name="T42" fmla="*/ 56 w 480"/>
              <a:gd name="T43" fmla="*/ 108 h 309"/>
              <a:gd name="T44" fmla="*/ 24 w 480"/>
              <a:gd name="T45" fmla="*/ 87 h 309"/>
              <a:gd name="T46" fmla="*/ 39 w 480"/>
              <a:gd name="T47" fmla="*/ 98 h 309"/>
              <a:gd name="T48" fmla="*/ 456 w 480"/>
              <a:gd name="T49" fmla="*/ 55 h 309"/>
              <a:gd name="T50" fmla="*/ 439 w 480"/>
              <a:gd name="T51" fmla="*/ 42 h 309"/>
              <a:gd name="T52" fmla="*/ 439 w 480"/>
              <a:gd name="T53" fmla="*/ 42 h 309"/>
              <a:gd name="T54" fmla="*/ 411 w 480"/>
              <a:gd name="T55" fmla="*/ 92 h 309"/>
              <a:gd name="T56" fmla="*/ 471 w 480"/>
              <a:gd name="T57" fmla="*/ 102 h 309"/>
              <a:gd name="T58" fmla="*/ 477 w 480"/>
              <a:gd name="T59" fmla="*/ 167 h 309"/>
              <a:gd name="T60" fmla="*/ 401 w 480"/>
              <a:gd name="T61" fmla="*/ 101 h 309"/>
              <a:gd name="T62" fmla="*/ 462 w 480"/>
              <a:gd name="T63" fmla="*/ 151 h 309"/>
              <a:gd name="T64" fmla="*/ 423 w 480"/>
              <a:gd name="T65" fmla="*/ 144 h 309"/>
              <a:gd name="T66" fmla="*/ 398 w 480"/>
              <a:gd name="T67" fmla="*/ 224 h 309"/>
              <a:gd name="T68" fmla="*/ 436 w 480"/>
              <a:gd name="T69" fmla="*/ 224 h 309"/>
              <a:gd name="T70" fmla="*/ 461 w 480"/>
              <a:gd name="T71" fmla="*/ 224 h 309"/>
              <a:gd name="T72" fmla="*/ 179 w 480"/>
              <a:gd name="T73" fmla="*/ 111 h 309"/>
              <a:gd name="T74" fmla="*/ 140 w 480"/>
              <a:gd name="T75" fmla="*/ 111 h 309"/>
              <a:gd name="T76" fmla="*/ 146 w 480"/>
              <a:gd name="T77" fmla="*/ 281 h 309"/>
              <a:gd name="T78" fmla="*/ 167 w 480"/>
              <a:gd name="T79" fmla="*/ 281 h 309"/>
              <a:gd name="T80" fmla="*/ 186 w 480"/>
              <a:gd name="T81" fmla="*/ 151 h 309"/>
              <a:gd name="T82" fmla="*/ 131 w 480"/>
              <a:gd name="T83" fmla="*/ 101 h 309"/>
              <a:gd name="T84" fmla="*/ 191 w 480"/>
              <a:gd name="T85" fmla="*/ 92 h 309"/>
              <a:gd name="T86" fmla="*/ 194 w 480"/>
              <a:gd name="T87" fmla="*/ 167 h 309"/>
              <a:gd name="T88" fmla="*/ 149 w 480"/>
              <a:gd name="T89" fmla="*/ 81 h 309"/>
              <a:gd name="T90" fmla="*/ 134 w 480"/>
              <a:gd name="T91" fmla="*/ 161 h 309"/>
              <a:gd name="T92" fmla="*/ 145 w 480"/>
              <a:gd name="T93" fmla="*/ 55 h 309"/>
              <a:gd name="T94" fmla="*/ 163 w 480"/>
              <a:gd name="T95" fmla="*/ 6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0" h="309">
                <a:moveTo>
                  <a:pt x="302" y="53"/>
                </a:moveTo>
                <a:cubicBezTo>
                  <a:pt x="314" y="53"/>
                  <a:pt x="324" y="41"/>
                  <a:pt x="324" y="26"/>
                </a:cubicBezTo>
                <a:cubicBezTo>
                  <a:pt x="324" y="12"/>
                  <a:pt x="314" y="0"/>
                  <a:pt x="302" y="0"/>
                </a:cubicBezTo>
                <a:cubicBezTo>
                  <a:pt x="290" y="0"/>
                  <a:pt x="280" y="12"/>
                  <a:pt x="280" y="26"/>
                </a:cubicBezTo>
                <a:cubicBezTo>
                  <a:pt x="280" y="41"/>
                  <a:pt x="290" y="53"/>
                  <a:pt x="302" y="53"/>
                </a:cubicBezTo>
                <a:close/>
                <a:moveTo>
                  <a:pt x="302" y="9"/>
                </a:moveTo>
                <a:cubicBezTo>
                  <a:pt x="310" y="9"/>
                  <a:pt x="316" y="17"/>
                  <a:pt x="316" y="26"/>
                </a:cubicBezTo>
                <a:cubicBezTo>
                  <a:pt x="316" y="36"/>
                  <a:pt x="310" y="43"/>
                  <a:pt x="302" y="43"/>
                </a:cubicBezTo>
                <a:cubicBezTo>
                  <a:pt x="294" y="43"/>
                  <a:pt x="288" y="36"/>
                  <a:pt x="288" y="26"/>
                </a:cubicBezTo>
                <a:cubicBezTo>
                  <a:pt x="288" y="17"/>
                  <a:pt x="294" y="9"/>
                  <a:pt x="302" y="9"/>
                </a:cubicBezTo>
                <a:close/>
                <a:moveTo>
                  <a:pt x="329" y="58"/>
                </a:moveTo>
                <a:cubicBezTo>
                  <a:pt x="275" y="58"/>
                  <a:pt x="275" y="58"/>
                  <a:pt x="275" y="58"/>
                </a:cubicBezTo>
                <a:cubicBezTo>
                  <a:pt x="256" y="58"/>
                  <a:pt x="241" y="74"/>
                  <a:pt x="241" y="93"/>
                </a:cubicBezTo>
                <a:cubicBezTo>
                  <a:pt x="241" y="186"/>
                  <a:pt x="241" y="186"/>
                  <a:pt x="241" y="186"/>
                </a:cubicBezTo>
                <a:cubicBezTo>
                  <a:pt x="262" y="186"/>
                  <a:pt x="262" y="186"/>
                  <a:pt x="262" y="186"/>
                </a:cubicBezTo>
                <a:cubicBezTo>
                  <a:pt x="262" y="178"/>
                  <a:pt x="262" y="178"/>
                  <a:pt x="262" y="178"/>
                </a:cubicBezTo>
                <a:cubicBezTo>
                  <a:pt x="249" y="178"/>
                  <a:pt x="249" y="178"/>
                  <a:pt x="249" y="178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49" y="78"/>
                  <a:pt x="261" y="66"/>
                  <a:pt x="275" y="66"/>
                </a:cubicBezTo>
                <a:cubicBezTo>
                  <a:pt x="296" y="66"/>
                  <a:pt x="296" y="66"/>
                  <a:pt x="296" y="66"/>
                </a:cubicBezTo>
                <a:cubicBezTo>
                  <a:pt x="296" y="68"/>
                  <a:pt x="297" y="70"/>
                  <a:pt x="299" y="71"/>
                </a:cubicBezTo>
                <a:cubicBezTo>
                  <a:pt x="294" y="147"/>
                  <a:pt x="294" y="147"/>
                  <a:pt x="294" y="147"/>
                </a:cubicBezTo>
                <a:cubicBezTo>
                  <a:pt x="302" y="156"/>
                  <a:pt x="302" y="156"/>
                  <a:pt x="302" y="156"/>
                </a:cubicBezTo>
                <a:cubicBezTo>
                  <a:pt x="311" y="147"/>
                  <a:pt x="311" y="147"/>
                  <a:pt x="311" y="147"/>
                </a:cubicBezTo>
                <a:cubicBezTo>
                  <a:pt x="306" y="71"/>
                  <a:pt x="306" y="71"/>
                  <a:pt x="306" y="71"/>
                </a:cubicBezTo>
                <a:cubicBezTo>
                  <a:pt x="307" y="70"/>
                  <a:pt x="308" y="68"/>
                  <a:pt x="309" y="66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5" y="66"/>
                  <a:pt x="356" y="80"/>
                  <a:pt x="356" y="94"/>
                </a:cubicBezTo>
                <a:cubicBezTo>
                  <a:pt x="356" y="178"/>
                  <a:pt x="356" y="178"/>
                  <a:pt x="356" y="178"/>
                </a:cubicBezTo>
                <a:cubicBezTo>
                  <a:pt x="343" y="178"/>
                  <a:pt x="343" y="178"/>
                  <a:pt x="343" y="178"/>
                </a:cubicBezTo>
                <a:cubicBezTo>
                  <a:pt x="343" y="186"/>
                  <a:pt x="343" y="186"/>
                  <a:pt x="343" y="186"/>
                </a:cubicBezTo>
                <a:cubicBezTo>
                  <a:pt x="364" y="186"/>
                  <a:pt x="364" y="186"/>
                  <a:pt x="364" y="186"/>
                </a:cubicBezTo>
                <a:cubicBezTo>
                  <a:pt x="364" y="94"/>
                  <a:pt x="364" y="94"/>
                  <a:pt x="364" y="94"/>
                </a:cubicBezTo>
                <a:cubicBezTo>
                  <a:pt x="364" y="76"/>
                  <a:pt x="350" y="58"/>
                  <a:pt x="329" y="58"/>
                </a:cubicBezTo>
                <a:close/>
                <a:moveTo>
                  <a:pt x="332" y="161"/>
                </a:moveTo>
                <a:cubicBezTo>
                  <a:pt x="274" y="161"/>
                  <a:pt x="274" y="161"/>
                  <a:pt x="274" y="161"/>
                </a:cubicBezTo>
                <a:cubicBezTo>
                  <a:pt x="274" y="105"/>
                  <a:pt x="274" y="105"/>
                  <a:pt x="274" y="105"/>
                </a:cubicBezTo>
                <a:cubicBezTo>
                  <a:pt x="266" y="105"/>
                  <a:pt x="266" y="105"/>
                  <a:pt x="266" y="105"/>
                </a:cubicBezTo>
                <a:cubicBezTo>
                  <a:pt x="266" y="161"/>
                  <a:pt x="266" y="161"/>
                  <a:pt x="266" y="161"/>
                </a:cubicBezTo>
                <a:cubicBezTo>
                  <a:pt x="276" y="309"/>
                  <a:pt x="276" y="309"/>
                  <a:pt x="276" y="309"/>
                </a:cubicBezTo>
                <a:cubicBezTo>
                  <a:pt x="298" y="309"/>
                  <a:pt x="298" y="309"/>
                  <a:pt x="298" y="309"/>
                </a:cubicBezTo>
                <a:cubicBezTo>
                  <a:pt x="298" y="191"/>
                  <a:pt x="298" y="191"/>
                  <a:pt x="298" y="191"/>
                </a:cubicBezTo>
                <a:cubicBezTo>
                  <a:pt x="306" y="191"/>
                  <a:pt x="306" y="191"/>
                  <a:pt x="306" y="191"/>
                </a:cubicBezTo>
                <a:cubicBezTo>
                  <a:pt x="306" y="309"/>
                  <a:pt x="306" y="309"/>
                  <a:pt x="306" y="309"/>
                </a:cubicBezTo>
                <a:cubicBezTo>
                  <a:pt x="329" y="309"/>
                  <a:pt x="329" y="309"/>
                  <a:pt x="329" y="309"/>
                </a:cubicBezTo>
                <a:cubicBezTo>
                  <a:pt x="340" y="161"/>
                  <a:pt x="340" y="161"/>
                  <a:pt x="340" y="161"/>
                </a:cubicBezTo>
                <a:cubicBezTo>
                  <a:pt x="340" y="105"/>
                  <a:pt x="340" y="105"/>
                  <a:pt x="340" y="105"/>
                </a:cubicBezTo>
                <a:cubicBezTo>
                  <a:pt x="332" y="105"/>
                  <a:pt x="332" y="105"/>
                  <a:pt x="332" y="105"/>
                </a:cubicBezTo>
                <a:lnTo>
                  <a:pt x="332" y="161"/>
                </a:lnTo>
                <a:close/>
                <a:moveTo>
                  <a:pt x="57" y="173"/>
                </a:moveTo>
                <a:cubicBezTo>
                  <a:pt x="21" y="173"/>
                  <a:pt x="21" y="173"/>
                  <a:pt x="21" y="173"/>
                </a:cubicBezTo>
                <a:cubicBezTo>
                  <a:pt x="21" y="137"/>
                  <a:pt x="21" y="137"/>
                  <a:pt x="21" y="137"/>
                </a:cubicBezTo>
                <a:cubicBezTo>
                  <a:pt x="15" y="137"/>
                  <a:pt x="15" y="137"/>
                  <a:pt x="15" y="137"/>
                </a:cubicBezTo>
                <a:cubicBezTo>
                  <a:pt x="15" y="173"/>
                  <a:pt x="15" y="173"/>
                  <a:pt x="15" y="173"/>
                </a:cubicBezTo>
                <a:cubicBezTo>
                  <a:pt x="22" y="267"/>
                  <a:pt x="22" y="267"/>
                  <a:pt x="22" y="267"/>
                </a:cubicBezTo>
                <a:cubicBezTo>
                  <a:pt x="36" y="267"/>
                  <a:pt x="36" y="267"/>
                  <a:pt x="36" y="267"/>
                </a:cubicBezTo>
                <a:cubicBezTo>
                  <a:pt x="36" y="192"/>
                  <a:pt x="36" y="192"/>
                  <a:pt x="36" y="192"/>
                </a:cubicBezTo>
                <a:cubicBezTo>
                  <a:pt x="41" y="192"/>
                  <a:pt x="41" y="192"/>
                  <a:pt x="41" y="192"/>
                </a:cubicBezTo>
                <a:cubicBezTo>
                  <a:pt x="41" y="267"/>
                  <a:pt x="41" y="267"/>
                  <a:pt x="41" y="267"/>
                </a:cubicBezTo>
                <a:cubicBezTo>
                  <a:pt x="56" y="267"/>
                  <a:pt x="56" y="267"/>
                  <a:pt x="56" y="267"/>
                </a:cubicBezTo>
                <a:cubicBezTo>
                  <a:pt x="62" y="173"/>
                  <a:pt x="62" y="173"/>
                  <a:pt x="62" y="173"/>
                </a:cubicBezTo>
                <a:cubicBezTo>
                  <a:pt x="62" y="137"/>
                  <a:pt x="62" y="137"/>
                  <a:pt x="62" y="137"/>
                </a:cubicBezTo>
                <a:cubicBezTo>
                  <a:pt x="57" y="137"/>
                  <a:pt x="57" y="137"/>
                  <a:pt x="57" y="137"/>
                </a:cubicBezTo>
                <a:lnTo>
                  <a:pt x="57" y="173"/>
                </a:lnTo>
                <a:close/>
                <a:moveTo>
                  <a:pt x="56" y="108"/>
                </a:moveTo>
                <a:cubicBezTo>
                  <a:pt x="22" y="108"/>
                  <a:pt x="22" y="108"/>
                  <a:pt x="22" y="108"/>
                </a:cubicBezTo>
                <a:cubicBezTo>
                  <a:pt x="10" y="108"/>
                  <a:pt x="0" y="118"/>
                  <a:pt x="0" y="130"/>
                </a:cubicBezTo>
                <a:cubicBezTo>
                  <a:pt x="0" y="189"/>
                  <a:pt x="0" y="189"/>
                  <a:pt x="0" y="189"/>
                </a:cubicBezTo>
                <a:cubicBezTo>
                  <a:pt x="13" y="189"/>
                  <a:pt x="13" y="189"/>
                  <a:pt x="13" y="189"/>
                </a:cubicBezTo>
                <a:cubicBezTo>
                  <a:pt x="13" y="184"/>
                  <a:pt x="13" y="184"/>
                  <a:pt x="13" y="184"/>
                </a:cubicBezTo>
                <a:cubicBezTo>
                  <a:pt x="5" y="184"/>
                  <a:pt x="5" y="184"/>
                  <a:pt x="5" y="184"/>
                </a:cubicBezTo>
                <a:cubicBezTo>
                  <a:pt x="5" y="130"/>
                  <a:pt x="5" y="130"/>
                  <a:pt x="5" y="130"/>
                </a:cubicBezTo>
                <a:cubicBezTo>
                  <a:pt x="5" y="120"/>
                  <a:pt x="12" y="113"/>
                  <a:pt x="22" y="113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35" y="114"/>
                  <a:pt x="36" y="115"/>
                  <a:pt x="37" y="116"/>
                </a:cubicBezTo>
                <a:cubicBezTo>
                  <a:pt x="34" y="164"/>
                  <a:pt x="34" y="164"/>
                  <a:pt x="34" y="164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44" y="164"/>
                  <a:pt x="44" y="164"/>
                  <a:pt x="44" y="164"/>
                </a:cubicBezTo>
                <a:cubicBezTo>
                  <a:pt x="41" y="116"/>
                  <a:pt x="41" y="116"/>
                  <a:pt x="41" y="116"/>
                </a:cubicBezTo>
                <a:cubicBezTo>
                  <a:pt x="42" y="115"/>
                  <a:pt x="43" y="114"/>
                  <a:pt x="43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66" y="113"/>
                  <a:pt x="73" y="121"/>
                  <a:pt x="73" y="130"/>
                </a:cubicBezTo>
                <a:cubicBezTo>
                  <a:pt x="73" y="184"/>
                  <a:pt x="73" y="184"/>
                  <a:pt x="73" y="184"/>
                </a:cubicBezTo>
                <a:cubicBezTo>
                  <a:pt x="65" y="184"/>
                  <a:pt x="65" y="184"/>
                  <a:pt x="65" y="184"/>
                </a:cubicBezTo>
                <a:cubicBezTo>
                  <a:pt x="65" y="189"/>
                  <a:pt x="65" y="189"/>
                  <a:pt x="65" y="189"/>
                </a:cubicBezTo>
                <a:cubicBezTo>
                  <a:pt x="78" y="189"/>
                  <a:pt x="78" y="189"/>
                  <a:pt x="78" y="189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78" y="119"/>
                  <a:pt x="69" y="108"/>
                  <a:pt x="56" y="108"/>
                </a:cubicBezTo>
                <a:close/>
                <a:moveTo>
                  <a:pt x="39" y="104"/>
                </a:moveTo>
                <a:cubicBezTo>
                  <a:pt x="46" y="104"/>
                  <a:pt x="53" y="96"/>
                  <a:pt x="53" y="87"/>
                </a:cubicBezTo>
                <a:cubicBezTo>
                  <a:pt x="53" y="78"/>
                  <a:pt x="46" y="71"/>
                  <a:pt x="39" y="71"/>
                </a:cubicBezTo>
                <a:cubicBezTo>
                  <a:pt x="31" y="71"/>
                  <a:pt x="24" y="78"/>
                  <a:pt x="24" y="87"/>
                </a:cubicBezTo>
                <a:cubicBezTo>
                  <a:pt x="24" y="96"/>
                  <a:pt x="31" y="104"/>
                  <a:pt x="39" y="104"/>
                </a:cubicBezTo>
                <a:close/>
                <a:moveTo>
                  <a:pt x="39" y="77"/>
                </a:moveTo>
                <a:cubicBezTo>
                  <a:pt x="44" y="77"/>
                  <a:pt x="48" y="81"/>
                  <a:pt x="48" y="87"/>
                </a:cubicBezTo>
                <a:cubicBezTo>
                  <a:pt x="48" y="93"/>
                  <a:pt x="44" y="98"/>
                  <a:pt x="39" y="98"/>
                </a:cubicBezTo>
                <a:cubicBezTo>
                  <a:pt x="34" y="98"/>
                  <a:pt x="29" y="93"/>
                  <a:pt x="29" y="87"/>
                </a:cubicBezTo>
                <a:cubicBezTo>
                  <a:pt x="29" y="81"/>
                  <a:pt x="34" y="77"/>
                  <a:pt x="39" y="77"/>
                </a:cubicBezTo>
                <a:close/>
                <a:moveTo>
                  <a:pt x="439" y="76"/>
                </a:moveTo>
                <a:cubicBezTo>
                  <a:pt x="448" y="76"/>
                  <a:pt x="456" y="67"/>
                  <a:pt x="456" y="55"/>
                </a:cubicBezTo>
                <a:cubicBezTo>
                  <a:pt x="456" y="44"/>
                  <a:pt x="448" y="35"/>
                  <a:pt x="439" y="35"/>
                </a:cubicBezTo>
                <a:cubicBezTo>
                  <a:pt x="429" y="35"/>
                  <a:pt x="421" y="44"/>
                  <a:pt x="421" y="55"/>
                </a:cubicBezTo>
                <a:cubicBezTo>
                  <a:pt x="421" y="67"/>
                  <a:pt x="429" y="76"/>
                  <a:pt x="439" y="76"/>
                </a:cubicBezTo>
                <a:close/>
                <a:moveTo>
                  <a:pt x="439" y="42"/>
                </a:moveTo>
                <a:cubicBezTo>
                  <a:pt x="445" y="42"/>
                  <a:pt x="450" y="48"/>
                  <a:pt x="450" y="55"/>
                </a:cubicBezTo>
                <a:cubicBezTo>
                  <a:pt x="450" y="63"/>
                  <a:pt x="445" y="69"/>
                  <a:pt x="439" y="69"/>
                </a:cubicBezTo>
                <a:cubicBezTo>
                  <a:pt x="432" y="69"/>
                  <a:pt x="427" y="63"/>
                  <a:pt x="427" y="55"/>
                </a:cubicBezTo>
                <a:cubicBezTo>
                  <a:pt x="427" y="48"/>
                  <a:pt x="432" y="42"/>
                  <a:pt x="439" y="42"/>
                </a:cubicBezTo>
                <a:close/>
                <a:moveTo>
                  <a:pt x="410" y="161"/>
                </a:moveTo>
                <a:cubicBezTo>
                  <a:pt x="407" y="161"/>
                  <a:pt x="407" y="161"/>
                  <a:pt x="407" y="161"/>
                </a:cubicBezTo>
                <a:cubicBezTo>
                  <a:pt x="407" y="101"/>
                  <a:pt x="407" y="101"/>
                  <a:pt x="407" y="101"/>
                </a:cubicBezTo>
                <a:cubicBezTo>
                  <a:pt x="407" y="97"/>
                  <a:pt x="408" y="94"/>
                  <a:pt x="411" y="92"/>
                </a:cubicBezTo>
                <a:cubicBezTo>
                  <a:pt x="413" y="89"/>
                  <a:pt x="418" y="88"/>
                  <a:pt x="425" y="87"/>
                </a:cubicBezTo>
                <a:cubicBezTo>
                  <a:pt x="452" y="87"/>
                  <a:pt x="452" y="87"/>
                  <a:pt x="452" y="87"/>
                </a:cubicBezTo>
                <a:cubicBezTo>
                  <a:pt x="460" y="88"/>
                  <a:pt x="464" y="89"/>
                  <a:pt x="467" y="92"/>
                </a:cubicBezTo>
                <a:cubicBezTo>
                  <a:pt x="469" y="94"/>
                  <a:pt x="471" y="97"/>
                  <a:pt x="471" y="102"/>
                </a:cubicBezTo>
                <a:cubicBezTo>
                  <a:pt x="471" y="161"/>
                  <a:pt x="471" y="161"/>
                  <a:pt x="471" y="161"/>
                </a:cubicBezTo>
                <a:cubicBezTo>
                  <a:pt x="468" y="161"/>
                  <a:pt x="468" y="161"/>
                  <a:pt x="468" y="161"/>
                </a:cubicBezTo>
                <a:cubicBezTo>
                  <a:pt x="469" y="167"/>
                  <a:pt x="469" y="167"/>
                  <a:pt x="469" y="167"/>
                </a:cubicBezTo>
                <a:cubicBezTo>
                  <a:pt x="477" y="167"/>
                  <a:pt x="477" y="167"/>
                  <a:pt x="477" y="167"/>
                </a:cubicBezTo>
                <a:cubicBezTo>
                  <a:pt x="477" y="102"/>
                  <a:pt x="477" y="102"/>
                  <a:pt x="477" y="102"/>
                </a:cubicBezTo>
                <a:cubicBezTo>
                  <a:pt x="477" y="90"/>
                  <a:pt x="469" y="81"/>
                  <a:pt x="452" y="81"/>
                </a:cubicBezTo>
                <a:cubicBezTo>
                  <a:pt x="425" y="81"/>
                  <a:pt x="425" y="81"/>
                  <a:pt x="425" y="81"/>
                </a:cubicBezTo>
                <a:cubicBezTo>
                  <a:pt x="408" y="81"/>
                  <a:pt x="401" y="91"/>
                  <a:pt x="401" y="101"/>
                </a:cubicBezTo>
                <a:cubicBezTo>
                  <a:pt x="401" y="167"/>
                  <a:pt x="401" y="167"/>
                  <a:pt x="401" y="167"/>
                </a:cubicBezTo>
                <a:cubicBezTo>
                  <a:pt x="408" y="167"/>
                  <a:pt x="408" y="167"/>
                  <a:pt x="408" y="167"/>
                </a:cubicBezTo>
                <a:lnTo>
                  <a:pt x="410" y="161"/>
                </a:lnTo>
                <a:close/>
                <a:moveTo>
                  <a:pt x="462" y="151"/>
                </a:moveTo>
                <a:cubicBezTo>
                  <a:pt x="462" y="111"/>
                  <a:pt x="462" y="111"/>
                  <a:pt x="462" y="111"/>
                </a:cubicBezTo>
                <a:cubicBezTo>
                  <a:pt x="455" y="111"/>
                  <a:pt x="455" y="111"/>
                  <a:pt x="455" y="111"/>
                </a:cubicBezTo>
                <a:cubicBezTo>
                  <a:pt x="455" y="144"/>
                  <a:pt x="455" y="144"/>
                  <a:pt x="455" y="144"/>
                </a:cubicBezTo>
                <a:cubicBezTo>
                  <a:pt x="423" y="144"/>
                  <a:pt x="423" y="144"/>
                  <a:pt x="423" y="144"/>
                </a:cubicBezTo>
                <a:cubicBezTo>
                  <a:pt x="423" y="111"/>
                  <a:pt x="423" y="111"/>
                  <a:pt x="423" y="111"/>
                </a:cubicBezTo>
                <a:cubicBezTo>
                  <a:pt x="416" y="111"/>
                  <a:pt x="416" y="111"/>
                  <a:pt x="416" y="111"/>
                </a:cubicBezTo>
                <a:cubicBezTo>
                  <a:pt x="416" y="150"/>
                  <a:pt x="416" y="150"/>
                  <a:pt x="416" y="150"/>
                </a:cubicBezTo>
                <a:cubicBezTo>
                  <a:pt x="398" y="224"/>
                  <a:pt x="398" y="224"/>
                  <a:pt x="398" y="224"/>
                </a:cubicBezTo>
                <a:cubicBezTo>
                  <a:pt x="418" y="224"/>
                  <a:pt x="418" y="224"/>
                  <a:pt x="418" y="224"/>
                </a:cubicBezTo>
                <a:cubicBezTo>
                  <a:pt x="421" y="281"/>
                  <a:pt x="421" y="281"/>
                  <a:pt x="421" y="281"/>
                </a:cubicBezTo>
                <a:cubicBezTo>
                  <a:pt x="436" y="281"/>
                  <a:pt x="436" y="281"/>
                  <a:pt x="436" y="281"/>
                </a:cubicBezTo>
                <a:cubicBezTo>
                  <a:pt x="436" y="224"/>
                  <a:pt x="436" y="224"/>
                  <a:pt x="436" y="224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81"/>
                  <a:pt x="442" y="281"/>
                  <a:pt x="442" y="281"/>
                </a:cubicBezTo>
                <a:cubicBezTo>
                  <a:pt x="458" y="281"/>
                  <a:pt x="458" y="281"/>
                  <a:pt x="458" y="281"/>
                </a:cubicBezTo>
                <a:cubicBezTo>
                  <a:pt x="461" y="224"/>
                  <a:pt x="461" y="224"/>
                  <a:pt x="461" y="224"/>
                </a:cubicBezTo>
                <a:cubicBezTo>
                  <a:pt x="480" y="224"/>
                  <a:pt x="480" y="224"/>
                  <a:pt x="480" y="224"/>
                </a:cubicBezTo>
                <a:lnTo>
                  <a:pt x="462" y="151"/>
                </a:lnTo>
                <a:close/>
                <a:moveTo>
                  <a:pt x="186" y="111"/>
                </a:moveTo>
                <a:cubicBezTo>
                  <a:pt x="179" y="111"/>
                  <a:pt x="179" y="111"/>
                  <a:pt x="179" y="111"/>
                </a:cubicBezTo>
                <a:cubicBezTo>
                  <a:pt x="179" y="144"/>
                  <a:pt x="179" y="144"/>
                  <a:pt x="179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0" y="111"/>
                  <a:pt x="140" y="111"/>
                  <a:pt x="140" y="111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22" y="224"/>
                  <a:pt x="122" y="224"/>
                  <a:pt x="122" y="224"/>
                </a:cubicBezTo>
                <a:cubicBezTo>
                  <a:pt x="142" y="224"/>
                  <a:pt x="142" y="224"/>
                  <a:pt x="142" y="224"/>
                </a:cubicBezTo>
                <a:cubicBezTo>
                  <a:pt x="146" y="281"/>
                  <a:pt x="146" y="281"/>
                  <a:pt x="146" y="281"/>
                </a:cubicBezTo>
                <a:cubicBezTo>
                  <a:pt x="160" y="281"/>
                  <a:pt x="160" y="281"/>
                  <a:pt x="160" y="281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167" y="224"/>
                  <a:pt x="167" y="224"/>
                  <a:pt x="167" y="224"/>
                </a:cubicBezTo>
                <a:cubicBezTo>
                  <a:pt x="167" y="281"/>
                  <a:pt x="167" y="281"/>
                  <a:pt x="167" y="281"/>
                </a:cubicBezTo>
                <a:cubicBezTo>
                  <a:pt x="182" y="281"/>
                  <a:pt x="182" y="281"/>
                  <a:pt x="182" y="281"/>
                </a:cubicBezTo>
                <a:cubicBezTo>
                  <a:pt x="185" y="224"/>
                  <a:pt x="185" y="224"/>
                  <a:pt x="185" y="224"/>
                </a:cubicBezTo>
                <a:cubicBezTo>
                  <a:pt x="204" y="224"/>
                  <a:pt x="204" y="224"/>
                  <a:pt x="204" y="224"/>
                </a:cubicBezTo>
                <a:cubicBezTo>
                  <a:pt x="186" y="151"/>
                  <a:pt x="186" y="151"/>
                  <a:pt x="186" y="151"/>
                </a:cubicBezTo>
                <a:lnTo>
                  <a:pt x="186" y="111"/>
                </a:lnTo>
                <a:close/>
                <a:moveTo>
                  <a:pt x="134" y="161"/>
                </a:moveTo>
                <a:cubicBezTo>
                  <a:pt x="131" y="161"/>
                  <a:pt x="131" y="161"/>
                  <a:pt x="131" y="161"/>
                </a:cubicBezTo>
                <a:cubicBezTo>
                  <a:pt x="131" y="101"/>
                  <a:pt x="131" y="101"/>
                  <a:pt x="131" y="101"/>
                </a:cubicBezTo>
                <a:cubicBezTo>
                  <a:pt x="131" y="97"/>
                  <a:pt x="133" y="94"/>
                  <a:pt x="135" y="92"/>
                </a:cubicBezTo>
                <a:cubicBezTo>
                  <a:pt x="138" y="89"/>
                  <a:pt x="142" y="88"/>
                  <a:pt x="149" y="87"/>
                </a:cubicBezTo>
                <a:cubicBezTo>
                  <a:pt x="177" y="87"/>
                  <a:pt x="177" y="87"/>
                  <a:pt x="177" y="87"/>
                </a:cubicBezTo>
                <a:cubicBezTo>
                  <a:pt x="184" y="88"/>
                  <a:pt x="188" y="89"/>
                  <a:pt x="191" y="92"/>
                </a:cubicBezTo>
                <a:cubicBezTo>
                  <a:pt x="194" y="94"/>
                  <a:pt x="195" y="97"/>
                  <a:pt x="195" y="102"/>
                </a:cubicBezTo>
                <a:cubicBezTo>
                  <a:pt x="195" y="161"/>
                  <a:pt x="195" y="161"/>
                  <a:pt x="195" y="161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4" y="167"/>
                  <a:pt x="194" y="167"/>
                  <a:pt x="194" y="167"/>
                </a:cubicBezTo>
                <a:cubicBezTo>
                  <a:pt x="201" y="167"/>
                  <a:pt x="201" y="167"/>
                  <a:pt x="201" y="167"/>
                </a:cubicBezTo>
                <a:cubicBezTo>
                  <a:pt x="201" y="102"/>
                  <a:pt x="201" y="102"/>
                  <a:pt x="201" y="102"/>
                </a:cubicBezTo>
                <a:cubicBezTo>
                  <a:pt x="201" y="90"/>
                  <a:pt x="193" y="81"/>
                  <a:pt x="177" y="81"/>
                </a:cubicBezTo>
                <a:cubicBezTo>
                  <a:pt x="149" y="81"/>
                  <a:pt x="149" y="81"/>
                  <a:pt x="149" y="81"/>
                </a:cubicBezTo>
                <a:cubicBezTo>
                  <a:pt x="132" y="81"/>
                  <a:pt x="125" y="91"/>
                  <a:pt x="125" y="101"/>
                </a:cubicBezTo>
                <a:cubicBezTo>
                  <a:pt x="125" y="167"/>
                  <a:pt x="125" y="167"/>
                  <a:pt x="125" y="167"/>
                </a:cubicBezTo>
                <a:cubicBezTo>
                  <a:pt x="133" y="167"/>
                  <a:pt x="133" y="167"/>
                  <a:pt x="133" y="167"/>
                </a:cubicBezTo>
                <a:lnTo>
                  <a:pt x="134" y="161"/>
                </a:lnTo>
                <a:close/>
                <a:moveTo>
                  <a:pt x="163" y="76"/>
                </a:moveTo>
                <a:cubicBezTo>
                  <a:pt x="173" y="76"/>
                  <a:pt x="181" y="67"/>
                  <a:pt x="181" y="55"/>
                </a:cubicBezTo>
                <a:cubicBezTo>
                  <a:pt x="181" y="44"/>
                  <a:pt x="173" y="35"/>
                  <a:pt x="163" y="35"/>
                </a:cubicBezTo>
                <a:cubicBezTo>
                  <a:pt x="153" y="35"/>
                  <a:pt x="145" y="44"/>
                  <a:pt x="145" y="55"/>
                </a:cubicBezTo>
                <a:cubicBezTo>
                  <a:pt x="145" y="67"/>
                  <a:pt x="153" y="76"/>
                  <a:pt x="163" y="76"/>
                </a:cubicBezTo>
                <a:close/>
                <a:moveTo>
                  <a:pt x="163" y="42"/>
                </a:moveTo>
                <a:cubicBezTo>
                  <a:pt x="169" y="42"/>
                  <a:pt x="174" y="48"/>
                  <a:pt x="174" y="55"/>
                </a:cubicBezTo>
                <a:cubicBezTo>
                  <a:pt x="174" y="63"/>
                  <a:pt x="169" y="69"/>
                  <a:pt x="163" y="69"/>
                </a:cubicBezTo>
                <a:cubicBezTo>
                  <a:pt x="157" y="69"/>
                  <a:pt x="151" y="63"/>
                  <a:pt x="151" y="55"/>
                </a:cubicBezTo>
                <a:cubicBezTo>
                  <a:pt x="151" y="48"/>
                  <a:pt x="157" y="42"/>
                  <a:pt x="163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226483-CA80-487F-9D06-7D84EE77F8A7}"/>
              </a:ext>
            </a:extLst>
          </p:cNvPr>
          <p:cNvCxnSpPr/>
          <p:nvPr/>
        </p:nvCxnSpPr>
        <p:spPr>
          <a:xfrm>
            <a:off x="1001674" y="6025180"/>
            <a:ext cx="4833285" cy="0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dash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40EA04-ADB5-4C37-901B-7EDA63535E7A}"/>
              </a:ext>
            </a:extLst>
          </p:cNvPr>
          <p:cNvCxnSpPr/>
          <p:nvPr/>
        </p:nvCxnSpPr>
        <p:spPr>
          <a:xfrm>
            <a:off x="6152108" y="4741618"/>
            <a:ext cx="4833285" cy="0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dash"/>
            <a:tailEnd type="none"/>
          </a:ln>
          <a:effectLst/>
        </p:spPr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1927DAE-F6AA-4AB8-ABF9-1E90FE9E424C}"/>
              </a:ext>
            </a:extLst>
          </p:cNvPr>
          <p:cNvSpPr/>
          <p:nvPr/>
        </p:nvSpPr>
        <p:spPr>
          <a:xfrm>
            <a:off x="5968893" y="4918414"/>
            <a:ext cx="863600" cy="863600"/>
          </a:xfrm>
          <a:prstGeom prst="ellipse">
            <a:avLst/>
          </a:prstGeom>
          <a:solidFill>
            <a:srgbClr val="C0C0C0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E299F9-88F5-4806-B9C4-574E873C1F8E}"/>
              </a:ext>
            </a:extLst>
          </p:cNvPr>
          <p:cNvSpPr/>
          <p:nvPr/>
        </p:nvSpPr>
        <p:spPr>
          <a:xfrm>
            <a:off x="7037988" y="5087133"/>
            <a:ext cx="368617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Employment Length and Interest rate on the loan are the only variables that have missing values with 2.7% and 9.5% respectively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E181F3-95BA-4C42-AD1F-6E185365A1BE}"/>
              </a:ext>
            </a:extLst>
          </p:cNvPr>
          <p:cNvCxnSpPr/>
          <p:nvPr/>
        </p:nvCxnSpPr>
        <p:spPr>
          <a:xfrm>
            <a:off x="6123588" y="6014606"/>
            <a:ext cx="4833285" cy="0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dash"/>
            <a:tailEnd type="none"/>
          </a:ln>
          <a:effectLst/>
        </p:spPr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C640F916-F6EC-49CA-A841-3C391B2BB334}"/>
              </a:ext>
            </a:extLst>
          </p:cNvPr>
          <p:cNvSpPr>
            <a:spLocks/>
          </p:cNvSpPr>
          <p:nvPr/>
        </p:nvSpPr>
        <p:spPr bwMode="auto">
          <a:xfrm>
            <a:off x="6152107" y="5182309"/>
            <a:ext cx="497171" cy="290985"/>
          </a:xfrm>
          <a:custGeom>
            <a:avLst/>
            <a:gdLst>
              <a:gd name="T0" fmla="*/ 296 w 1454"/>
              <a:gd name="T1" fmla="*/ 490 h 851"/>
              <a:gd name="T2" fmla="*/ 393 w 1454"/>
              <a:gd name="T3" fmla="*/ 592 h 851"/>
              <a:gd name="T4" fmla="*/ 518 w 1454"/>
              <a:gd name="T5" fmla="*/ 470 h 851"/>
              <a:gd name="T6" fmla="*/ 705 w 1454"/>
              <a:gd name="T7" fmla="*/ 191 h 851"/>
              <a:gd name="T8" fmla="*/ 920 w 1454"/>
              <a:gd name="T9" fmla="*/ 620 h 851"/>
              <a:gd name="T10" fmla="*/ 1041 w 1454"/>
              <a:gd name="T11" fmla="*/ 260 h 851"/>
              <a:gd name="T12" fmla="*/ 1223 w 1454"/>
              <a:gd name="T13" fmla="*/ 77 h 851"/>
              <a:gd name="T14" fmla="*/ 1325 w 1454"/>
              <a:gd name="T15" fmla="*/ 288 h 851"/>
              <a:gd name="T16" fmla="*/ 1454 w 1454"/>
              <a:gd name="T17" fmla="*/ 158 h 851"/>
              <a:gd name="T18" fmla="*/ 1422 w 1454"/>
              <a:gd name="T19" fmla="*/ 126 h 851"/>
              <a:gd name="T20" fmla="*/ 1341 w 1454"/>
              <a:gd name="T21" fmla="*/ 207 h 851"/>
              <a:gd name="T22" fmla="*/ 1236 w 1454"/>
              <a:gd name="T23" fmla="*/ 0 h 851"/>
              <a:gd name="T24" fmla="*/ 1001 w 1454"/>
              <a:gd name="T25" fmla="*/ 235 h 851"/>
              <a:gd name="T26" fmla="*/ 911 w 1454"/>
              <a:gd name="T27" fmla="*/ 499 h 851"/>
              <a:gd name="T28" fmla="*/ 709 w 1454"/>
              <a:gd name="T29" fmla="*/ 97 h 851"/>
              <a:gd name="T30" fmla="*/ 482 w 1454"/>
              <a:gd name="T31" fmla="*/ 442 h 851"/>
              <a:gd name="T32" fmla="*/ 393 w 1454"/>
              <a:gd name="T33" fmla="*/ 527 h 851"/>
              <a:gd name="T34" fmla="*/ 288 w 1454"/>
              <a:gd name="T35" fmla="*/ 422 h 851"/>
              <a:gd name="T36" fmla="*/ 81 w 1454"/>
              <a:gd name="T37" fmla="*/ 725 h 851"/>
              <a:gd name="T38" fmla="*/ 81 w 1454"/>
              <a:gd name="T39" fmla="*/ 41 h 851"/>
              <a:gd name="T40" fmla="*/ 0 w 1454"/>
              <a:gd name="T41" fmla="*/ 41 h 851"/>
              <a:gd name="T42" fmla="*/ 0 w 1454"/>
              <a:gd name="T43" fmla="*/ 851 h 851"/>
              <a:gd name="T44" fmla="*/ 1438 w 1454"/>
              <a:gd name="T45" fmla="*/ 851 h 851"/>
              <a:gd name="T46" fmla="*/ 1438 w 1454"/>
              <a:gd name="T47" fmla="*/ 770 h 851"/>
              <a:gd name="T48" fmla="*/ 109 w 1454"/>
              <a:gd name="T49" fmla="*/ 770 h 851"/>
              <a:gd name="T50" fmla="*/ 296 w 1454"/>
              <a:gd name="T51" fmla="*/ 49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54" h="851">
                <a:moveTo>
                  <a:pt x="296" y="490"/>
                </a:moveTo>
                <a:lnTo>
                  <a:pt x="393" y="592"/>
                </a:lnTo>
                <a:lnTo>
                  <a:pt x="518" y="470"/>
                </a:lnTo>
                <a:lnTo>
                  <a:pt x="705" y="191"/>
                </a:lnTo>
                <a:lnTo>
                  <a:pt x="920" y="620"/>
                </a:lnTo>
                <a:lnTo>
                  <a:pt x="1041" y="260"/>
                </a:lnTo>
                <a:lnTo>
                  <a:pt x="1223" y="77"/>
                </a:lnTo>
                <a:lnTo>
                  <a:pt x="1325" y="288"/>
                </a:lnTo>
                <a:lnTo>
                  <a:pt x="1454" y="158"/>
                </a:lnTo>
                <a:lnTo>
                  <a:pt x="1422" y="126"/>
                </a:lnTo>
                <a:lnTo>
                  <a:pt x="1341" y="207"/>
                </a:lnTo>
                <a:lnTo>
                  <a:pt x="1236" y="0"/>
                </a:lnTo>
                <a:lnTo>
                  <a:pt x="1001" y="235"/>
                </a:lnTo>
                <a:lnTo>
                  <a:pt x="911" y="499"/>
                </a:lnTo>
                <a:lnTo>
                  <a:pt x="709" y="97"/>
                </a:lnTo>
                <a:lnTo>
                  <a:pt x="482" y="442"/>
                </a:lnTo>
                <a:lnTo>
                  <a:pt x="393" y="527"/>
                </a:lnTo>
                <a:lnTo>
                  <a:pt x="288" y="422"/>
                </a:lnTo>
                <a:lnTo>
                  <a:pt x="81" y="725"/>
                </a:lnTo>
                <a:lnTo>
                  <a:pt x="81" y="41"/>
                </a:lnTo>
                <a:lnTo>
                  <a:pt x="0" y="41"/>
                </a:lnTo>
                <a:lnTo>
                  <a:pt x="0" y="851"/>
                </a:lnTo>
                <a:lnTo>
                  <a:pt x="1438" y="851"/>
                </a:lnTo>
                <a:lnTo>
                  <a:pt x="1438" y="770"/>
                </a:lnTo>
                <a:lnTo>
                  <a:pt x="109" y="770"/>
                </a:lnTo>
                <a:lnTo>
                  <a:pt x="296" y="49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05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Data Visualization- Visualizing variables that have missing values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A9D184-906A-4FFB-9E7D-267EA164A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75" t="35466" r="46000" b="26133"/>
          <a:stretch/>
        </p:blipFill>
        <p:spPr>
          <a:xfrm>
            <a:off x="6194612" y="1692941"/>
            <a:ext cx="5039200" cy="26334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A51100-5499-4155-82C3-8B9D0E80AC3D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6725" t="28267" r="47950" b="30400"/>
          <a:stretch/>
        </p:blipFill>
        <p:spPr>
          <a:xfrm>
            <a:off x="774694" y="1405120"/>
            <a:ext cx="5038344" cy="2921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D94C80-085A-4D47-A6A2-BDB1C0073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75" t="35466" r="46000" b="26133"/>
          <a:stretch/>
        </p:blipFill>
        <p:spPr>
          <a:xfrm>
            <a:off x="6194612" y="1405120"/>
            <a:ext cx="5039200" cy="29212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D3DF4-EA03-49DE-B3C6-6E69136E9BCD}"/>
              </a:ext>
            </a:extLst>
          </p:cNvPr>
          <p:cNvGrpSpPr/>
          <p:nvPr/>
        </p:nvGrpSpPr>
        <p:grpSpPr>
          <a:xfrm>
            <a:off x="1269145" y="4943023"/>
            <a:ext cx="4049441" cy="1026922"/>
            <a:chOff x="457200" y="1425600"/>
            <a:chExt cx="4049441" cy="1026922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159BBFC0-7510-4DC5-9F81-2236C13579C8}"/>
                </a:ext>
              </a:extLst>
            </p:cNvPr>
            <p:cNvSpPr/>
            <p:nvPr/>
          </p:nvSpPr>
          <p:spPr>
            <a:xfrm>
              <a:off x="457200" y="1425600"/>
              <a:ext cx="4049441" cy="1026922"/>
            </a:xfrm>
            <a:custGeom>
              <a:avLst/>
              <a:gdLst/>
              <a:ahLst/>
              <a:cxnLst/>
              <a:rect l="l" t="t" r="r" b="b"/>
              <a:pathLst>
                <a:path w="4049441" h="1026922">
                  <a:moveTo>
                    <a:pt x="3830098" y="0"/>
                  </a:moveTo>
                  <a:cubicBezTo>
                    <a:pt x="4120179" y="175705"/>
                    <a:pt x="4122350" y="842956"/>
                    <a:pt x="3837723" y="1026922"/>
                  </a:cubicBezTo>
                  <a:cubicBezTo>
                    <a:pt x="3373635" y="970135"/>
                    <a:pt x="2732675" y="935018"/>
                    <a:pt x="2024721" y="935018"/>
                  </a:cubicBezTo>
                  <a:cubicBezTo>
                    <a:pt x="1317164" y="935018"/>
                    <a:pt x="676527" y="970095"/>
                    <a:pt x="212502" y="1026835"/>
                  </a:cubicBezTo>
                  <a:cubicBezTo>
                    <a:pt x="-73678" y="842801"/>
                    <a:pt x="-70498" y="175888"/>
                    <a:pt x="220181" y="93"/>
                  </a:cubicBezTo>
                  <a:cubicBezTo>
                    <a:pt x="683573" y="56363"/>
                    <a:pt x="1321054" y="91055"/>
                    <a:pt x="2024721" y="91055"/>
                  </a:cubicBezTo>
                  <a:cubicBezTo>
                    <a:pt x="2728811" y="91055"/>
                    <a:pt x="3366635" y="56321"/>
                    <a:pt x="3830098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A7154F-3532-4B3E-8130-88F29189B3A5}"/>
                </a:ext>
              </a:extLst>
            </p:cNvPr>
            <p:cNvGrpSpPr/>
            <p:nvPr/>
          </p:nvGrpSpPr>
          <p:grpSpPr>
            <a:xfrm>
              <a:off x="672267" y="1457481"/>
              <a:ext cx="564705" cy="539594"/>
              <a:chOff x="672267" y="1526530"/>
              <a:chExt cx="564705" cy="732002"/>
            </a:xfrm>
          </p:grpSpPr>
          <p:sp>
            <p:nvSpPr>
              <p:cNvPr id="18" name="Pentagon 10">
                <a:extLst>
                  <a:ext uri="{FF2B5EF4-FFF2-40B4-BE49-F238E27FC236}">
                    <a16:creationId xmlns:a16="http://schemas.microsoft.com/office/drawing/2014/main" id="{58D6AA1D-0E54-43FD-9C1B-95DEE7BEA9BF}"/>
                  </a:ext>
                </a:extLst>
              </p:cNvPr>
              <p:cNvSpPr/>
              <p:nvPr/>
            </p:nvSpPr>
            <p:spPr>
              <a:xfrm rot="5400000">
                <a:off x="588619" y="1610178"/>
                <a:ext cx="732002" cy="564705"/>
              </a:xfrm>
              <a:custGeom>
                <a:avLst/>
                <a:gdLst>
                  <a:gd name="connsiteX0" fmla="*/ 0 w 670092"/>
                  <a:gd name="connsiteY0" fmla="*/ 0 h 557561"/>
                  <a:gd name="connsiteX1" fmla="*/ 447068 w 670092"/>
                  <a:gd name="connsiteY1" fmla="*/ 0 h 557561"/>
                  <a:gd name="connsiteX2" fmla="*/ 670092 w 670092"/>
                  <a:gd name="connsiteY2" fmla="*/ 278781 h 557561"/>
                  <a:gd name="connsiteX3" fmla="*/ 447068 w 670092"/>
                  <a:gd name="connsiteY3" fmla="*/ 557561 h 557561"/>
                  <a:gd name="connsiteX4" fmla="*/ 0 w 670092"/>
                  <a:gd name="connsiteY4" fmla="*/ 557561 h 557561"/>
                  <a:gd name="connsiteX5" fmla="*/ 0 w 670092"/>
                  <a:gd name="connsiteY5" fmla="*/ 0 h 557561"/>
                  <a:gd name="connsiteX0" fmla="*/ 61910 w 732002"/>
                  <a:gd name="connsiteY0" fmla="*/ 0 h 559943"/>
                  <a:gd name="connsiteX1" fmla="*/ 508978 w 732002"/>
                  <a:gd name="connsiteY1" fmla="*/ 0 h 559943"/>
                  <a:gd name="connsiteX2" fmla="*/ 732002 w 732002"/>
                  <a:gd name="connsiteY2" fmla="*/ 278781 h 559943"/>
                  <a:gd name="connsiteX3" fmla="*/ 508978 w 732002"/>
                  <a:gd name="connsiteY3" fmla="*/ 557561 h 559943"/>
                  <a:gd name="connsiteX4" fmla="*/ 0 w 732002"/>
                  <a:gd name="connsiteY4" fmla="*/ 559943 h 559943"/>
                  <a:gd name="connsiteX5" fmla="*/ 61910 w 732002"/>
                  <a:gd name="connsiteY5" fmla="*/ 0 h 559943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54769 w 732002"/>
                  <a:gd name="connsiteY5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27575 w 732002"/>
                  <a:gd name="connsiteY5" fmla="*/ 279710 h 564705"/>
                  <a:gd name="connsiteX6" fmla="*/ 54769 w 732002"/>
                  <a:gd name="connsiteY6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37103 w 732002"/>
                  <a:gd name="connsiteY5" fmla="*/ 267804 h 564705"/>
                  <a:gd name="connsiteX6" fmla="*/ 54769 w 732002"/>
                  <a:gd name="connsiteY6" fmla="*/ 0 h 56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2002" h="564705">
                    <a:moveTo>
                      <a:pt x="54769" y="0"/>
                    </a:moveTo>
                    <a:lnTo>
                      <a:pt x="508978" y="4762"/>
                    </a:lnTo>
                    <a:lnTo>
                      <a:pt x="732002" y="283543"/>
                    </a:lnTo>
                    <a:lnTo>
                      <a:pt x="508978" y="562323"/>
                    </a:lnTo>
                    <a:lnTo>
                      <a:pt x="0" y="564705"/>
                    </a:lnTo>
                    <a:lnTo>
                      <a:pt x="37103" y="267804"/>
                    </a:lnTo>
                    <a:lnTo>
                      <a:pt x="547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Pentagon 10">
                <a:extLst>
                  <a:ext uri="{FF2B5EF4-FFF2-40B4-BE49-F238E27FC236}">
                    <a16:creationId xmlns:a16="http://schemas.microsoft.com/office/drawing/2014/main" id="{C268E640-C4A1-4C50-9CD6-C7853E14C504}"/>
                  </a:ext>
                </a:extLst>
              </p:cNvPr>
              <p:cNvSpPr/>
              <p:nvPr/>
            </p:nvSpPr>
            <p:spPr>
              <a:xfrm rot="5400000">
                <a:off x="637611" y="1644880"/>
                <a:ext cx="634019" cy="495301"/>
              </a:xfrm>
              <a:custGeom>
                <a:avLst/>
                <a:gdLst>
                  <a:gd name="connsiteX0" fmla="*/ 0 w 670092"/>
                  <a:gd name="connsiteY0" fmla="*/ 0 h 557561"/>
                  <a:gd name="connsiteX1" fmla="*/ 447068 w 670092"/>
                  <a:gd name="connsiteY1" fmla="*/ 0 h 557561"/>
                  <a:gd name="connsiteX2" fmla="*/ 670092 w 670092"/>
                  <a:gd name="connsiteY2" fmla="*/ 278781 h 557561"/>
                  <a:gd name="connsiteX3" fmla="*/ 447068 w 670092"/>
                  <a:gd name="connsiteY3" fmla="*/ 557561 h 557561"/>
                  <a:gd name="connsiteX4" fmla="*/ 0 w 670092"/>
                  <a:gd name="connsiteY4" fmla="*/ 557561 h 557561"/>
                  <a:gd name="connsiteX5" fmla="*/ 0 w 670092"/>
                  <a:gd name="connsiteY5" fmla="*/ 0 h 557561"/>
                  <a:gd name="connsiteX0" fmla="*/ 61910 w 732002"/>
                  <a:gd name="connsiteY0" fmla="*/ 0 h 559943"/>
                  <a:gd name="connsiteX1" fmla="*/ 508978 w 732002"/>
                  <a:gd name="connsiteY1" fmla="*/ 0 h 559943"/>
                  <a:gd name="connsiteX2" fmla="*/ 732002 w 732002"/>
                  <a:gd name="connsiteY2" fmla="*/ 278781 h 559943"/>
                  <a:gd name="connsiteX3" fmla="*/ 508978 w 732002"/>
                  <a:gd name="connsiteY3" fmla="*/ 557561 h 559943"/>
                  <a:gd name="connsiteX4" fmla="*/ 0 w 732002"/>
                  <a:gd name="connsiteY4" fmla="*/ 559943 h 559943"/>
                  <a:gd name="connsiteX5" fmla="*/ 61910 w 732002"/>
                  <a:gd name="connsiteY5" fmla="*/ 0 h 559943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54769 w 732002"/>
                  <a:gd name="connsiteY5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27575 w 732002"/>
                  <a:gd name="connsiteY5" fmla="*/ 279710 h 564705"/>
                  <a:gd name="connsiteX6" fmla="*/ 54769 w 732002"/>
                  <a:gd name="connsiteY6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37103 w 732002"/>
                  <a:gd name="connsiteY5" fmla="*/ 267804 h 564705"/>
                  <a:gd name="connsiteX6" fmla="*/ 54769 w 732002"/>
                  <a:gd name="connsiteY6" fmla="*/ 0 h 56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2002" h="564705">
                    <a:moveTo>
                      <a:pt x="54769" y="0"/>
                    </a:moveTo>
                    <a:lnTo>
                      <a:pt x="508978" y="4762"/>
                    </a:lnTo>
                    <a:lnTo>
                      <a:pt x="732002" y="283543"/>
                    </a:lnTo>
                    <a:lnTo>
                      <a:pt x="508978" y="562323"/>
                    </a:lnTo>
                    <a:lnTo>
                      <a:pt x="0" y="564705"/>
                    </a:lnTo>
                    <a:lnTo>
                      <a:pt x="37103" y="267804"/>
                    </a:lnTo>
                    <a:lnTo>
                      <a:pt x="547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solidFill>
                  <a:srgbClr val="FFE600"/>
                </a:solidFill>
                <a:prstDash val="solid"/>
              </a:ln>
              <a:effectLst/>
            </p:spPr>
            <p:txBody>
              <a:bodyPr vert="vert270"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746E64-07A0-465B-9E79-708D67365C95}"/>
                </a:ext>
              </a:extLst>
            </p:cNvPr>
            <p:cNvSpPr txBox="1"/>
            <p:nvPr/>
          </p:nvSpPr>
          <p:spPr>
            <a:xfrm>
              <a:off x="1350042" y="1750791"/>
              <a:ext cx="299945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FFE600"/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Most of the people have work experience between 0-10 years</a:t>
              </a:r>
              <a:endPara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9947DB-7F1F-4ADC-A682-8ED82EB01D9C}"/>
              </a:ext>
            </a:extLst>
          </p:cNvPr>
          <p:cNvGrpSpPr/>
          <p:nvPr/>
        </p:nvGrpSpPr>
        <p:grpSpPr>
          <a:xfrm>
            <a:off x="6714566" y="4943023"/>
            <a:ext cx="4208290" cy="1094916"/>
            <a:chOff x="457200" y="1425600"/>
            <a:chExt cx="4123480" cy="1026922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A2409189-08B5-4553-BC7A-ECE90BE1015B}"/>
                </a:ext>
              </a:extLst>
            </p:cNvPr>
            <p:cNvSpPr/>
            <p:nvPr/>
          </p:nvSpPr>
          <p:spPr>
            <a:xfrm>
              <a:off x="457200" y="1425600"/>
              <a:ext cx="4049441" cy="1026922"/>
            </a:xfrm>
            <a:custGeom>
              <a:avLst/>
              <a:gdLst/>
              <a:ahLst/>
              <a:cxnLst/>
              <a:rect l="l" t="t" r="r" b="b"/>
              <a:pathLst>
                <a:path w="4049441" h="1026922">
                  <a:moveTo>
                    <a:pt x="3830098" y="0"/>
                  </a:moveTo>
                  <a:cubicBezTo>
                    <a:pt x="4120179" y="175705"/>
                    <a:pt x="4122350" y="842956"/>
                    <a:pt x="3837723" y="1026922"/>
                  </a:cubicBezTo>
                  <a:cubicBezTo>
                    <a:pt x="3373635" y="970135"/>
                    <a:pt x="2732675" y="935018"/>
                    <a:pt x="2024721" y="935018"/>
                  </a:cubicBezTo>
                  <a:cubicBezTo>
                    <a:pt x="1317164" y="935018"/>
                    <a:pt x="676527" y="970095"/>
                    <a:pt x="212502" y="1026835"/>
                  </a:cubicBezTo>
                  <a:cubicBezTo>
                    <a:pt x="-73678" y="842801"/>
                    <a:pt x="-70498" y="175888"/>
                    <a:pt x="220181" y="93"/>
                  </a:cubicBezTo>
                  <a:cubicBezTo>
                    <a:pt x="683573" y="56363"/>
                    <a:pt x="1321054" y="91055"/>
                    <a:pt x="2024721" y="91055"/>
                  </a:cubicBezTo>
                  <a:cubicBezTo>
                    <a:pt x="2728811" y="91055"/>
                    <a:pt x="3366635" y="56321"/>
                    <a:pt x="3830098" y="0"/>
                  </a:cubicBezTo>
                  <a:close/>
                </a:path>
              </a:pathLst>
            </a:custGeom>
            <a:solidFill>
              <a:srgbClr val="80808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80C93F7-BB8C-45B6-867F-7C9D3D9F0274}"/>
                </a:ext>
              </a:extLst>
            </p:cNvPr>
            <p:cNvGrpSpPr/>
            <p:nvPr/>
          </p:nvGrpSpPr>
          <p:grpSpPr>
            <a:xfrm>
              <a:off x="672267" y="1457481"/>
              <a:ext cx="564705" cy="539594"/>
              <a:chOff x="672267" y="1526530"/>
              <a:chExt cx="564705" cy="732002"/>
            </a:xfrm>
          </p:grpSpPr>
          <p:sp>
            <p:nvSpPr>
              <p:cNvPr id="32" name="Pentagon 10">
                <a:extLst>
                  <a:ext uri="{FF2B5EF4-FFF2-40B4-BE49-F238E27FC236}">
                    <a16:creationId xmlns:a16="http://schemas.microsoft.com/office/drawing/2014/main" id="{9A4EADF6-CF46-4882-A049-5BFB2863B536}"/>
                  </a:ext>
                </a:extLst>
              </p:cNvPr>
              <p:cNvSpPr/>
              <p:nvPr/>
            </p:nvSpPr>
            <p:spPr>
              <a:xfrm rot="5400000">
                <a:off x="588619" y="1610178"/>
                <a:ext cx="732002" cy="564705"/>
              </a:xfrm>
              <a:custGeom>
                <a:avLst/>
                <a:gdLst>
                  <a:gd name="connsiteX0" fmla="*/ 0 w 670092"/>
                  <a:gd name="connsiteY0" fmla="*/ 0 h 557561"/>
                  <a:gd name="connsiteX1" fmla="*/ 447068 w 670092"/>
                  <a:gd name="connsiteY1" fmla="*/ 0 h 557561"/>
                  <a:gd name="connsiteX2" fmla="*/ 670092 w 670092"/>
                  <a:gd name="connsiteY2" fmla="*/ 278781 h 557561"/>
                  <a:gd name="connsiteX3" fmla="*/ 447068 w 670092"/>
                  <a:gd name="connsiteY3" fmla="*/ 557561 h 557561"/>
                  <a:gd name="connsiteX4" fmla="*/ 0 w 670092"/>
                  <a:gd name="connsiteY4" fmla="*/ 557561 h 557561"/>
                  <a:gd name="connsiteX5" fmla="*/ 0 w 670092"/>
                  <a:gd name="connsiteY5" fmla="*/ 0 h 557561"/>
                  <a:gd name="connsiteX0" fmla="*/ 61910 w 732002"/>
                  <a:gd name="connsiteY0" fmla="*/ 0 h 559943"/>
                  <a:gd name="connsiteX1" fmla="*/ 508978 w 732002"/>
                  <a:gd name="connsiteY1" fmla="*/ 0 h 559943"/>
                  <a:gd name="connsiteX2" fmla="*/ 732002 w 732002"/>
                  <a:gd name="connsiteY2" fmla="*/ 278781 h 559943"/>
                  <a:gd name="connsiteX3" fmla="*/ 508978 w 732002"/>
                  <a:gd name="connsiteY3" fmla="*/ 557561 h 559943"/>
                  <a:gd name="connsiteX4" fmla="*/ 0 w 732002"/>
                  <a:gd name="connsiteY4" fmla="*/ 559943 h 559943"/>
                  <a:gd name="connsiteX5" fmla="*/ 61910 w 732002"/>
                  <a:gd name="connsiteY5" fmla="*/ 0 h 559943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54769 w 732002"/>
                  <a:gd name="connsiteY5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27575 w 732002"/>
                  <a:gd name="connsiteY5" fmla="*/ 279710 h 564705"/>
                  <a:gd name="connsiteX6" fmla="*/ 54769 w 732002"/>
                  <a:gd name="connsiteY6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37103 w 732002"/>
                  <a:gd name="connsiteY5" fmla="*/ 267804 h 564705"/>
                  <a:gd name="connsiteX6" fmla="*/ 54769 w 732002"/>
                  <a:gd name="connsiteY6" fmla="*/ 0 h 56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2002" h="564705">
                    <a:moveTo>
                      <a:pt x="54769" y="0"/>
                    </a:moveTo>
                    <a:lnTo>
                      <a:pt x="508978" y="4762"/>
                    </a:lnTo>
                    <a:lnTo>
                      <a:pt x="732002" y="283543"/>
                    </a:lnTo>
                    <a:lnTo>
                      <a:pt x="508978" y="562323"/>
                    </a:lnTo>
                    <a:lnTo>
                      <a:pt x="0" y="564705"/>
                    </a:lnTo>
                    <a:lnTo>
                      <a:pt x="37103" y="267804"/>
                    </a:lnTo>
                    <a:lnTo>
                      <a:pt x="547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Pentagon 10">
                <a:extLst>
                  <a:ext uri="{FF2B5EF4-FFF2-40B4-BE49-F238E27FC236}">
                    <a16:creationId xmlns:a16="http://schemas.microsoft.com/office/drawing/2014/main" id="{D6428D07-08FE-4B51-9A07-D912BE7C8910}"/>
                  </a:ext>
                </a:extLst>
              </p:cNvPr>
              <p:cNvSpPr/>
              <p:nvPr/>
            </p:nvSpPr>
            <p:spPr>
              <a:xfrm rot="5400000">
                <a:off x="637611" y="1644880"/>
                <a:ext cx="634019" cy="495301"/>
              </a:xfrm>
              <a:custGeom>
                <a:avLst/>
                <a:gdLst>
                  <a:gd name="connsiteX0" fmla="*/ 0 w 670092"/>
                  <a:gd name="connsiteY0" fmla="*/ 0 h 557561"/>
                  <a:gd name="connsiteX1" fmla="*/ 447068 w 670092"/>
                  <a:gd name="connsiteY1" fmla="*/ 0 h 557561"/>
                  <a:gd name="connsiteX2" fmla="*/ 670092 w 670092"/>
                  <a:gd name="connsiteY2" fmla="*/ 278781 h 557561"/>
                  <a:gd name="connsiteX3" fmla="*/ 447068 w 670092"/>
                  <a:gd name="connsiteY3" fmla="*/ 557561 h 557561"/>
                  <a:gd name="connsiteX4" fmla="*/ 0 w 670092"/>
                  <a:gd name="connsiteY4" fmla="*/ 557561 h 557561"/>
                  <a:gd name="connsiteX5" fmla="*/ 0 w 670092"/>
                  <a:gd name="connsiteY5" fmla="*/ 0 h 557561"/>
                  <a:gd name="connsiteX0" fmla="*/ 61910 w 732002"/>
                  <a:gd name="connsiteY0" fmla="*/ 0 h 559943"/>
                  <a:gd name="connsiteX1" fmla="*/ 508978 w 732002"/>
                  <a:gd name="connsiteY1" fmla="*/ 0 h 559943"/>
                  <a:gd name="connsiteX2" fmla="*/ 732002 w 732002"/>
                  <a:gd name="connsiteY2" fmla="*/ 278781 h 559943"/>
                  <a:gd name="connsiteX3" fmla="*/ 508978 w 732002"/>
                  <a:gd name="connsiteY3" fmla="*/ 557561 h 559943"/>
                  <a:gd name="connsiteX4" fmla="*/ 0 w 732002"/>
                  <a:gd name="connsiteY4" fmla="*/ 559943 h 559943"/>
                  <a:gd name="connsiteX5" fmla="*/ 61910 w 732002"/>
                  <a:gd name="connsiteY5" fmla="*/ 0 h 559943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54769 w 732002"/>
                  <a:gd name="connsiteY5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27575 w 732002"/>
                  <a:gd name="connsiteY5" fmla="*/ 279710 h 564705"/>
                  <a:gd name="connsiteX6" fmla="*/ 54769 w 732002"/>
                  <a:gd name="connsiteY6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37103 w 732002"/>
                  <a:gd name="connsiteY5" fmla="*/ 267804 h 564705"/>
                  <a:gd name="connsiteX6" fmla="*/ 54769 w 732002"/>
                  <a:gd name="connsiteY6" fmla="*/ 0 h 56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2002" h="564705">
                    <a:moveTo>
                      <a:pt x="54769" y="0"/>
                    </a:moveTo>
                    <a:lnTo>
                      <a:pt x="508978" y="4762"/>
                    </a:lnTo>
                    <a:lnTo>
                      <a:pt x="732002" y="283543"/>
                    </a:lnTo>
                    <a:lnTo>
                      <a:pt x="508978" y="562323"/>
                    </a:lnTo>
                    <a:lnTo>
                      <a:pt x="0" y="564705"/>
                    </a:lnTo>
                    <a:lnTo>
                      <a:pt x="37103" y="267804"/>
                    </a:lnTo>
                    <a:lnTo>
                      <a:pt x="547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solidFill>
                  <a:srgbClr val="808080"/>
                </a:solidFill>
                <a:prstDash val="solid"/>
              </a:ln>
              <a:effectLst/>
            </p:spPr>
            <p:txBody>
              <a:bodyPr vert="vert270"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BE8613-CE04-4F2A-A47E-DA1670E85CB4}"/>
                </a:ext>
              </a:extLst>
            </p:cNvPr>
            <p:cNvSpPr txBox="1"/>
            <p:nvPr/>
          </p:nvSpPr>
          <p:spPr>
            <a:xfrm>
              <a:off x="1334423" y="1592943"/>
              <a:ext cx="3246257" cy="6061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FFE600"/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We can see both employee length and interest rate follows normal distribution, thus, we use median to impute null values</a:t>
              </a:r>
              <a:endPara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16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Data Visualization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D3DF4-EA03-49DE-B3C6-6E69136E9BCD}"/>
              </a:ext>
            </a:extLst>
          </p:cNvPr>
          <p:cNvGrpSpPr/>
          <p:nvPr/>
        </p:nvGrpSpPr>
        <p:grpSpPr>
          <a:xfrm>
            <a:off x="3799344" y="4868517"/>
            <a:ext cx="4259950" cy="1094915"/>
            <a:chOff x="457200" y="1425600"/>
            <a:chExt cx="4049441" cy="1026922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159BBFC0-7510-4DC5-9F81-2236C13579C8}"/>
                </a:ext>
              </a:extLst>
            </p:cNvPr>
            <p:cNvSpPr/>
            <p:nvPr/>
          </p:nvSpPr>
          <p:spPr>
            <a:xfrm>
              <a:off x="457200" y="1425600"/>
              <a:ext cx="4049441" cy="1026922"/>
            </a:xfrm>
            <a:custGeom>
              <a:avLst/>
              <a:gdLst/>
              <a:ahLst/>
              <a:cxnLst/>
              <a:rect l="l" t="t" r="r" b="b"/>
              <a:pathLst>
                <a:path w="4049441" h="1026922">
                  <a:moveTo>
                    <a:pt x="3830098" y="0"/>
                  </a:moveTo>
                  <a:cubicBezTo>
                    <a:pt x="4120179" y="175705"/>
                    <a:pt x="4122350" y="842956"/>
                    <a:pt x="3837723" y="1026922"/>
                  </a:cubicBezTo>
                  <a:cubicBezTo>
                    <a:pt x="3373635" y="970135"/>
                    <a:pt x="2732675" y="935018"/>
                    <a:pt x="2024721" y="935018"/>
                  </a:cubicBezTo>
                  <a:cubicBezTo>
                    <a:pt x="1317164" y="935018"/>
                    <a:pt x="676527" y="970095"/>
                    <a:pt x="212502" y="1026835"/>
                  </a:cubicBezTo>
                  <a:cubicBezTo>
                    <a:pt x="-73678" y="842801"/>
                    <a:pt x="-70498" y="175888"/>
                    <a:pt x="220181" y="93"/>
                  </a:cubicBezTo>
                  <a:cubicBezTo>
                    <a:pt x="683573" y="56363"/>
                    <a:pt x="1321054" y="91055"/>
                    <a:pt x="2024721" y="91055"/>
                  </a:cubicBezTo>
                  <a:cubicBezTo>
                    <a:pt x="2728811" y="91055"/>
                    <a:pt x="3366635" y="56321"/>
                    <a:pt x="3830098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A7154F-3532-4B3E-8130-88F29189B3A5}"/>
                </a:ext>
              </a:extLst>
            </p:cNvPr>
            <p:cNvGrpSpPr/>
            <p:nvPr/>
          </p:nvGrpSpPr>
          <p:grpSpPr>
            <a:xfrm>
              <a:off x="672267" y="1457481"/>
              <a:ext cx="564705" cy="539594"/>
              <a:chOff x="672267" y="1526530"/>
              <a:chExt cx="564705" cy="732002"/>
            </a:xfrm>
          </p:grpSpPr>
          <p:sp>
            <p:nvSpPr>
              <p:cNvPr id="18" name="Pentagon 10">
                <a:extLst>
                  <a:ext uri="{FF2B5EF4-FFF2-40B4-BE49-F238E27FC236}">
                    <a16:creationId xmlns:a16="http://schemas.microsoft.com/office/drawing/2014/main" id="{58D6AA1D-0E54-43FD-9C1B-95DEE7BEA9BF}"/>
                  </a:ext>
                </a:extLst>
              </p:cNvPr>
              <p:cNvSpPr/>
              <p:nvPr/>
            </p:nvSpPr>
            <p:spPr>
              <a:xfrm rot="5400000">
                <a:off x="588619" y="1610178"/>
                <a:ext cx="732002" cy="564705"/>
              </a:xfrm>
              <a:custGeom>
                <a:avLst/>
                <a:gdLst>
                  <a:gd name="connsiteX0" fmla="*/ 0 w 670092"/>
                  <a:gd name="connsiteY0" fmla="*/ 0 h 557561"/>
                  <a:gd name="connsiteX1" fmla="*/ 447068 w 670092"/>
                  <a:gd name="connsiteY1" fmla="*/ 0 h 557561"/>
                  <a:gd name="connsiteX2" fmla="*/ 670092 w 670092"/>
                  <a:gd name="connsiteY2" fmla="*/ 278781 h 557561"/>
                  <a:gd name="connsiteX3" fmla="*/ 447068 w 670092"/>
                  <a:gd name="connsiteY3" fmla="*/ 557561 h 557561"/>
                  <a:gd name="connsiteX4" fmla="*/ 0 w 670092"/>
                  <a:gd name="connsiteY4" fmla="*/ 557561 h 557561"/>
                  <a:gd name="connsiteX5" fmla="*/ 0 w 670092"/>
                  <a:gd name="connsiteY5" fmla="*/ 0 h 557561"/>
                  <a:gd name="connsiteX0" fmla="*/ 61910 w 732002"/>
                  <a:gd name="connsiteY0" fmla="*/ 0 h 559943"/>
                  <a:gd name="connsiteX1" fmla="*/ 508978 w 732002"/>
                  <a:gd name="connsiteY1" fmla="*/ 0 h 559943"/>
                  <a:gd name="connsiteX2" fmla="*/ 732002 w 732002"/>
                  <a:gd name="connsiteY2" fmla="*/ 278781 h 559943"/>
                  <a:gd name="connsiteX3" fmla="*/ 508978 w 732002"/>
                  <a:gd name="connsiteY3" fmla="*/ 557561 h 559943"/>
                  <a:gd name="connsiteX4" fmla="*/ 0 w 732002"/>
                  <a:gd name="connsiteY4" fmla="*/ 559943 h 559943"/>
                  <a:gd name="connsiteX5" fmla="*/ 61910 w 732002"/>
                  <a:gd name="connsiteY5" fmla="*/ 0 h 559943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54769 w 732002"/>
                  <a:gd name="connsiteY5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27575 w 732002"/>
                  <a:gd name="connsiteY5" fmla="*/ 279710 h 564705"/>
                  <a:gd name="connsiteX6" fmla="*/ 54769 w 732002"/>
                  <a:gd name="connsiteY6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37103 w 732002"/>
                  <a:gd name="connsiteY5" fmla="*/ 267804 h 564705"/>
                  <a:gd name="connsiteX6" fmla="*/ 54769 w 732002"/>
                  <a:gd name="connsiteY6" fmla="*/ 0 h 56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2002" h="564705">
                    <a:moveTo>
                      <a:pt x="54769" y="0"/>
                    </a:moveTo>
                    <a:lnTo>
                      <a:pt x="508978" y="4762"/>
                    </a:lnTo>
                    <a:lnTo>
                      <a:pt x="732002" y="283543"/>
                    </a:lnTo>
                    <a:lnTo>
                      <a:pt x="508978" y="562323"/>
                    </a:lnTo>
                    <a:lnTo>
                      <a:pt x="0" y="564705"/>
                    </a:lnTo>
                    <a:lnTo>
                      <a:pt x="37103" y="267804"/>
                    </a:lnTo>
                    <a:lnTo>
                      <a:pt x="547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Pentagon 10">
                <a:extLst>
                  <a:ext uri="{FF2B5EF4-FFF2-40B4-BE49-F238E27FC236}">
                    <a16:creationId xmlns:a16="http://schemas.microsoft.com/office/drawing/2014/main" id="{C268E640-C4A1-4C50-9CD6-C7853E14C504}"/>
                  </a:ext>
                </a:extLst>
              </p:cNvPr>
              <p:cNvSpPr/>
              <p:nvPr/>
            </p:nvSpPr>
            <p:spPr>
              <a:xfrm rot="5400000">
                <a:off x="637611" y="1644880"/>
                <a:ext cx="634019" cy="495301"/>
              </a:xfrm>
              <a:custGeom>
                <a:avLst/>
                <a:gdLst>
                  <a:gd name="connsiteX0" fmla="*/ 0 w 670092"/>
                  <a:gd name="connsiteY0" fmla="*/ 0 h 557561"/>
                  <a:gd name="connsiteX1" fmla="*/ 447068 w 670092"/>
                  <a:gd name="connsiteY1" fmla="*/ 0 h 557561"/>
                  <a:gd name="connsiteX2" fmla="*/ 670092 w 670092"/>
                  <a:gd name="connsiteY2" fmla="*/ 278781 h 557561"/>
                  <a:gd name="connsiteX3" fmla="*/ 447068 w 670092"/>
                  <a:gd name="connsiteY3" fmla="*/ 557561 h 557561"/>
                  <a:gd name="connsiteX4" fmla="*/ 0 w 670092"/>
                  <a:gd name="connsiteY4" fmla="*/ 557561 h 557561"/>
                  <a:gd name="connsiteX5" fmla="*/ 0 w 670092"/>
                  <a:gd name="connsiteY5" fmla="*/ 0 h 557561"/>
                  <a:gd name="connsiteX0" fmla="*/ 61910 w 732002"/>
                  <a:gd name="connsiteY0" fmla="*/ 0 h 559943"/>
                  <a:gd name="connsiteX1" fmla="*/ 508978 w 732002"/>
                  <a:gd name="connsiteY1" fmla="*/ 0 h 559943"/>
                  <a:gd name="connsiteX2" fmla="*/ 732002 w 732002"/>
                  <a:gd name="connsiteY2" fmla="*/ 278781 h 559943"/>
                  <a:gd name="connsiteX3" fmla="*/ 508978 w 732002"/>
                  <a:gd name="connsiteY3" fmla="*/ 557561 h 559943"/>
                  <a:gd name="connsiteX4" fmla="*/ 0 w 732002"/>
                  <a:gd name="connsiteY4" fmla="*/ 559943 h 559943"/>
                  <a:gd name="connsiteX5" fmla="*/ 61910 w 732002"/>
                  <a:gd name="connsiteY5" fmla="*/ 0 h 559943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54769 w 732002"/>
                  <a:gd name="connsiteY5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27575 w 732002"/>
                  <a:gd name="connsiteY5" fmla="*/ 279710 h 564705"/>
                  <a:gd name="connsiteX6" fmla="*/ 54769 w 732002"/>
                  <a:gd name="connsiteY6" fmla="*/ 0 h 564705"/>
                  <a:gd name="connsiteX0" fmla="*/ 54769 w 732002"/>
                  <a:gd name="connsiteY0" fmla="*/ 0 h 564705"/>
                  <a:gd name="connsiteX1" fmla="*/ 508978 w 732002"/>
                  <a:gd name="connsiteY1" fmla="*/ 4762 h 564705"/>
                  <a:gd name="connsiteX2" fmla="*/ 732002 w 732002"/>
                  <a:gd name="connsiteY2" fmla="*/ 283543 h 564705"/>
                  <a:gd name="connsiteX3" fmla="*/ 508978 w 732002"/>
                  <a:gd name="connsiteY3" fmla="*/ 562323 h 564705"/>
                  <a:gd name="connsiteX4" fmla="*/ 0 w 732002"/>
                  <a:gd name="connsiteY4" fmla="*/ 564705 h 564705"/>
                  <a:gd name="connsiteX5" fmla="*/ 37103 w 732002"/>
                  <a:gd name="connsiteY5" fmla="*/ 267804 h 564705"/>
                  <a:gd name="connsiteX6" fmla="*/ 54769 w 732002"/>
                  <a:gd name="connsiteY6" fmla="*/ 0 h 56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2002" h="564705">
                    <a:moveTo>
                      <a:pt x="54769" y="0"/>
                    </a:moveTo>
                    <a:lnTo>
                      <a:pt x="508978" y="4762"/>
                    </a:lnTo>
                    <a:lnTo>
                      <a:pt x="732002" y="283543"/>
                    </a:lnTo>
                    <a:lnTo>
                      <a:pt x="508978" y="562323"/>
                    </a:lnTo>
                    <a:lnTo>
                      <a:pt x="0" y="564705"/>
                    </a:lnTo>
                    <a:lnTo>
                      <a:pt x="37103" y="267804"/>
                    </a:lnTo>
                    <a:lnTo>
                      <a:pt x="547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solidFill>
                  <a:srgbClr val="FFE600"/>
                </a:solidFill>
                <a:prstDash val="solid"/>
              </a:ln>
              <a:effectLst/>
            </p:spPr>
            <p:txBody>
              <a:bodyPr vert="vert270"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746E64-07A0-465B-9E79-708D67365C95}"/>
                </a:ext>
              </a:extLst>
            </p:cNvPr>
            <p:cNvSpPr txBox="1"/>
            <p:nvPr/>
          </p:nvSpPr>
          <p:spPr>
            <a:xfrm>
              <a:off x="1280781" y="1534931"/>
              <a:ext cx="3182051" cy="8082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FFE600"/>
                </a:buClr>
                <a:buSzPct val="70000"/>
                <a:buFontTx/>
                <a:buNone/>
                <a:tabLst/>
                <a:defRPr/>
              </a:pPr>
              <a:r>
                <a:rPr lang="en-IN" sz="1400" b="1" kern="0" dirty="0">
                  <a:solidFill>
                    <a:srgbClr val="000000"/>
                  </a:solidFill>
                </a:rPr>
                <a:t>The graph depicts major portion of the customers are aged between 20-30. Apparently this is the reason for having most customers with 0 to 10 years of employment.</a:t>
              </a:r>
              <a:endPara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1847DC77-1F3E-41BD-AFA8-29B9236C5A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0000D-A570-4440-8167-0FF16D50A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05" y="1442025"/>
            <a:ext cx="4231389" cy="29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1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Variable Treatment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B0679-3EC6-44E5-A420-E8F570383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94" y="1356494"/>
            <a:ext cx="4706094" cy="17433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73D0AB-8719-41D3-87DB-84F801CC772E}"/>
              </a:ext>
            </a:extLst>
          </p:cNvPr>
          <p:cNvSpPr/>
          <p:nvPr/>
        </p:nvSpPr>
        <p:spPr>
          <a:xfrm>
            <a:off x="774694" y="2400740"/>
            <a:ext cx="348429" cy="1348287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976AC-F7DC-4A11-B706-FEF547555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23" y="2400740"/>
            <a:ext cx="4357663" cy="1348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9650F-26BA-4175-B30E-4FDD2541E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44" y="2400740"/>
            <a:ext cx="4822245" cy="134828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856126A-FF4F-4672-9ED4-0A038935768F}"/>
              </a:ext>
            </a:extLst>
          </p:cNvPr>
          <p:cNvSpPr/>
          <p:nvPr/>
        </p:nvSpPr>
        <p:spPr>
          <a:xfrm>
            <a:off x="5829215" y="2400740"/>
            <a:ext cx="348429" cy="1348287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88E62-4F8B-4993-8619-240CB3754490}"/>
              </a:ext>
            </a:extLst>
          </p:cNvPr>
          <p:cNvSpPr txBox="1"/>
          <p:nvPr/>
        </p:nvSpPr>
        <p:spPr>
          <a:xfrm>
            <a:off x="1214288" y="5407992"/>
            <a:ext cx="461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person_home_ownership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loan_intent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loan_grade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cb_person_default_on_file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A25E2-CCB9-49DB-92B0-542CBCFFE5E1}"/>
              </a:ext>
            </a:extLst>
          </p:cNvPr>
          <p:cNvSpPr txBox="1"/>
          <p:nvPr/>
        </p:nvSpPr>
        <p:spPr>
          <a:xfrm>
            <a:off x="5984396" y="5269493"/>
            <a:ext cx="555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person_age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person_income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person_emp_length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loan_amnt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loan_int_rate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loan_status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loan_percent_income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cb_person_cred_hist_length</a:t>
            </a:r>
            <a:r>
              <a:rPr lang="en-US" dirty="0">
                <a:solidFill>
                  <a:schemeClr val="bg1"/>
                </a:solidFill>
              </a:rPr>
              <a:t>'</a:t>
            </a:r>
          </a:p>
        </p:txBody>
      </p:sp>
      <p:sp>
        <p:nvSpPr>
          <p:cNvPr id="49" name="Down Arrow 77">
            <a:extLst>
              <a:ext uri="{FF2B5EF4-FFF2-40B4-BE49-F238E27FC236}">
                <a16:creationId xmlns:a16="http://schemas.microsoft.com/office/drawing/2014/main" id="{6531FFA3-E448-472F-911D-DA86173C8BAF}"/>
              </a:ext>
            </a:extLst>
          </p:cNvPr>
          <p:cNvSpPr/>
          <p:nvPr/>
        </p:nvSpPr>
        <p:spPr>
          <a:xfrm flipH="1">
            <a:off x="2714015" y="4207592"/>
            <a:ext cx="832500" cy="923330"/>
          </a:xfrm>
          <a:prstGeom prst="downArrow">
            <a:avLst>
              <a:gd name="adj1" fmla="val 50000"/>
              <a:gd name="adj2" fmla="val 58291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646464"/>
              </a:solidFill>
            </a:endParaRPr>
          </a:p>
        </p:txBody>
      </p:sp>
      <p:sp>
        <p:nvSpPr>
          <p:cNvPr id="50" name="Down Arrow 77">
            <a:extLst>
              <a:ext uri="{FF2B5EF4-FFF2-40B4-BE49-F238E27FC236}">
                <a16:creationId xmlns:a16="http://schemas.microsoft.com/office/drawing/2014/main" id="{5ECD590B-6466-4977-AE35-E96B569CE2C9}"/>
              </a:ext>
            </a:extLst>
          </p:cNvPr>
          <p:cNvSpPr/>
          <p:nvPr/>
        </p:nvSpPr>
        <p:spPr>
          <a:xfrm flipH="1">
            <a:off x="8172516" y="4207592"/>
            <a:ext cx="832500" cy="923330"/>
          </a:xfrm>
          <a:prstGeom prst="downArrow">
            <a:avLst>
              <a:gd name="adj1" fmla="val 50000"/>
              <a:gd name="adj2" fmla="val 58291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646464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65F94C-15DA-4619-80DA-9567F1D9EF93}"/>
              </a:ext>
            </a:extLst>
          </p:cNvPr>
          <p:cNvGrpSpPr/>
          <p:nvPr/>
        </p:nvGrpSpPr>
        <p:grpSpPr>
          <a:xfrm>
            <a:off x="1981249" y="1553470"/>
            <a:ext cx="2298032" cy="327523"/>
            <a:chOff x="1564999" y="1692941"/>
            <a:chExt cx="2298032" cy="3275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41CC00-195E-40E5-A28C-8F9A704D7805}"/>
                </a:ext>
              </a:extLst>
            </p:cNvPr>
            <p:cNvSpPr/>
            <p:nvPr/>
          </p:nvSpPr>
          <p:spPr>
            <a:xfrm>
              <a:off x="1564999" y="1692941"/>
              <a:ext cx="2298032" cy="327523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16CD5-875B-464E-97A6-A98F4FF1EBD6}"/>
                </a:ext>
              </a:extLst>
            </p:cNvPr>
            <p:cNvSpPr txBox="1"/>
            <p:nvPr/>
          </p:nvSpPr>
          <p:spPr>
            <a:xfrm>
              <a:off x="1785235" y="1733230"/>
              <a:ext cx="182576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Categorical Variable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73A9CB-43BB-40D8-8DA5-2F7891921826}"/>
              </a:ext>
            </a:extLst>
          </p:cNvPr>
          <p:cNvGrpSpPr/>
          <p:nvPr/>
        </p:nvGrpSpPr>
        <p:grpSpPr>
          <a:xfrm>
            <a:off x="7308764" y="1553470"/>
            <a:ext cx="2298032" cy="327523"/>
            <a:chOff x="1564999" y="1692941"/>
            <a:chExt cx="2298032" cy="32752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7CCB47C-E1F1-4AC4-9135-EAC90F8F7BD8}"/>
                </a:ext>
              </a:extLst>
            </p:cNvPr>
            <p:cNvSpPr/>
            <p:nvPr/>
          </p:nvSpPr>
          <p:spPr>
            <a:xfrm>
              <a:off x="1564999" y="1692941"/>
              <a:ext cx="2298032" cy="327523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569DED-7A9A-44F0-8D6D-867D68D39287}"/>
                </a:ext>
              </a:extLst>
            </p:cNvPr>
            <p:cNvSpPr txBox="1"/>
            <p:nvPr/>
          </p:nvSpPr>
          <p:spPr>
            <a:xfrm>
              <a:off x="1746324" y="1712198"/>
              <a:ext cx="178037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Numerical Variable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59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Correlation Matrix Heat Map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B0679-3EC6-44E5-A420-E8F570383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94" y="1356494"/>
            <a:ext cx="4706094" cy="17433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F0295-828B-4F41-A828-C13CF48DD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63" y="1165629"/>
            <a:ext cx="9476510" cy="51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6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774694" y="390525"/>
            <a:ext cx="10648961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404040"/>
                </a:solidFill>
                <a:latin typeface="EYInterstate" charset="0"/>
                <a:ea typeface="EYInterstate" charset="0"/>
                <a:cs typeface="EYInterstate" charset="0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+mn-lt"/>
              </a:rPr>
              <a:t>Correlation Matrix Heat Map- Insights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009DA-9ACC-4D64-97C8-511D4F93BE83}"/>
              </a:ext>
            </a:extLst>
          </p:cNvPr>
          <p:cNvCxnSpPr>
            <a:cxnSpLocks/>
          </p:cNvCxnSpPr>
          <p:nvPr/>
        </p:nvCxnSpPr>
        <p:spPr>
          <a:xfrm>
            <a:off x="746966" y="1007141"/>
            <a:ext cx="10486846" cy="0"/>
          </a:xfrm>
          <a:prstGeom prst="line">
            <a:avLst/>
          </a:prstGeom>
          <a:noFill/>
          <a:ln w="9525" cap="flat" cmpd="sng" algn="ctr">
            <a:solidFill>
              <a:srgbClr val="C0C0C0"/>
            </a:solidFill>
            <a:prstDash val="solid"/>
            <a:tailEnd type="non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B0679-3EC6-44E5-A420-E8F570383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94" y="1356494"/>
            <a:ext cx="4706094" cy="17433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BA7A2E-8C3E-4F5C-99CD-783FE6347A48}"/>
              </a:ext>
            </a:extLst>
          </p:cNvPr>
          <p:cNvGrpSpPr/>
          <p:nvPr/>
        </p:nvGrpSpPr>
        <p:grpSpPr>
          <a:xfrm>
            <a:off x="1712946" y="1007141"/>
            <a:ext cx="7956075" cy="5221681"/>
            <a:chOff x="466852" y="1054100"/>
            <a:chExt cx="7956075" cy="5221681"/>
          </a:xfrm>
        </p:grpSpPr>
        <p:cxnSp>
          <p:nvCxnSpPr>
            <p:cNvPr id="7" name="Straight Connector 139">
              <a:extLst>
                <a:ext uri="{FF2B5EF4-FFF2-40B4-BE49-F238E27FC236}">
                  <a16:creationId xmlns:a16="http://schemas.microsoft.com/office/drawing/2014/main" id="{157CAFAF-BDD1-453B-B252-8534CFD6B0FD}"/>
                </a:ext>
              </a:extLst>
            </p:cNvPr>
            <p:cNvCxnSpPr/>
            <p:nvPr/>
          </p:nvCxnSpPr>
          <p:spPr>
            <a:xfrm>
              <a:off x="3267074" y="1881714"/>
              <a:ext cx="1371600" cy="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C0C0"/>
              </a:solidFill>
              <a:prstDash val="sysDash"/>
              <a:headEnd type="none" w="lg" len="lg"/>
              <a:tailEnd type="none"/>
            </a:ln>
            <a:effectLst/>
          </p:spPr>
        </p:cxnSp>
        <p:cxnSp>
          <p:nvCxnSpPr>
            <p:cNvPr id="8" name="Straight Connector 139">
              <a:extLst>
                <a:ext uri="{FF2B5EF4-FFF2-40B4-BE49-F238E27FC236}">
                  <a16:creationId xmlns:a16="http://schemas.microsoft.com/office/drawing/2014/main" id="{14EF4AFD-B1C7-48A5-B76A-3554509F9AE4}"/>
                </a:ext>
              </a:extLst>
            </p:cNvPr>
            <p:cNvCxnSpPr>
              <a:stCxn id="15" idx="6"/>
              <a:endCxn id="38" idx="1"/>
            </p:cNvCxnSpPr>
            <p:nvPr/>
          </p:nvCxnSpPr>
          <p:spPr>
            <a:xfrm>
              <a:off x="1532842" y="3179463"/>
              <a:ext cx="4131442" cy="166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C0C0"/>
              </a:solidFill>
              <a:prstDash val="sysDash"/>
              <a:headEnd type="none" w="lg" len="lg"/>
              <a:tailEnd type="none"/>
            </a:ln>
            <a:effectLst/>
          </p:spPr>
        </p:cxnSp>
        <p:cxnSp>
          <p:nvCxnSpPr>
            <p:cNvPr id="9" name="Straight Connector 139">
              <a:extLst>
                <a:ext uri="{FF2B5EF4-FFF2-40B4-BE49-F238E27FC236}">
                  <a16:creationId xmlns:a16="http://schemas.microsoft.com/office/drawing/2014/main" id="{ED67F445-3A4C-4BA8-869C-E7FA123AAE87}"/>
                </a:ext>
              </a:extLst>
            </p:cNvPr>
            <p:cNvCxnSpPr>
              <a:stCxn id="17" idx="6"/>
              <a:endCxn id="34" idx="1"/>
            </p:cNvCxnSpPr>
            <p:nvPr/>
          </p:nvCxnSpPr>
          <p:spPr>
            <a:xfrm>
              <a:off x="1189694" y="4467241"/>
              <a:ext cx="3437858" cy="146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C0C0"/>
              </a:solidFill>
              <a:prstDash val="sysDash"/>
              <a:headEnd type="none" w="lg" len="lg"/>
              <a:tailEnd type="none"/>
            </a:ln>
            <a:effectLst/>
          </p:spPr>
        </p:cxnSp>
        <p:cxnSp>
          <p:nvCxnSpPr>
            <p:cNvPr id="10" name="Straight Connector 139">
              <a:extLst>
                <a:ext uri="{FF2B5EF4-FFF2-40B4-BE49-F238E27FC236}">
                  <a16:creationId xmlns:a16="http://schemas.microsoft.com/office/drawing/2014/main" id="{FB866661-6995-4DC2-8EF6-06B4FE6A4F12}"/>
                </a:ext>
              </a:extLst>
            </p:cNvPr>
            <p:cNvCxnSpPr>
              <a:stCxn id="21" idx="6"/>
              <a:endCxn id="30" idx="1"/>
            </p:cNvCxnSpPr>
            <p:nvPr/>
          </p:nvCxnSpPr>
          <p:spPr>
            <a:xfrm>
              <a:off x="1467272" y="5654007"/>
              <a:ext cx="4197012" cy="169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C0C0"/>
              </a:solidFill>
              <a:prstDash val="sysDash"/>
              <a:headEnd type="none" w="lg" len="lg"/>
              <a:tailEnd type="none"/>
            </a:ln>
            <a:effectLst/>
          </p:spPr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E6C9BA-F970-423D-8A0D-FBFC69134E5B}"/>
                </a:ext>
              </a:extLst>
            </p:cNvPr>
            <p:cNvGrpSpPr/>
            <p:nvPr/>
          </p:nvGrpSpPr>
          <p:grpSpPr>
            <a:xfrm>
              <a:off x="4627552" y="1435031"/>
              <a:ext cx="3464907" cy="915721"/>
              <a:chOff x="5255057" y="1990428"/>
              <a:chExt cx="3464907" cy="91572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E3F87D-94F2-4BA7-ABD4-4DA69A822E0D}"/>
                  </a:ext>
                </a:extLst>
              </p:cNvPr>
              <p:cNvSpPr/>
              <p:nvPr/>
            </p:nvSpPr>
            <p:spPr>
              <a:xfrm>
                <a:off x="5255057" y="1991749"/>
                <a:ext cx="45720" cy="914400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Text Box 12">
                <a:extLst>
                  <a:ext uri="{FF2B5EF4-FFF2-40B4-BE49-F238E27FC236}">
                    <a16:creationId xmlns:a16="http://schemas.microsoft.com/office/drawing/2014/main" id="{56AECC8D-EDA1-4D4B-8DAD-2B3C37862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5829" y="1990428"/>
                <a:ext cx="3354135" cy="86177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91440" tIns="0" rIns="9144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Income, employment length, and age all have a negative impact on loan status default, implying that the higher these factors are, the less risky the individual is</a:t>
                </a:r>
                <a:endPara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33EEE-41D9-4468-B6F7-20CD324FC529}"/>
                </a:ext>
              </a:extLst>
            </p:cNvPr>
            <p:cNvGrpSpPr/>
            <p:nvPr/>
          </p:nvGrpSpPr>
          <p:grpSpPr>
            <a:xfrm>
              <a:off x="595572" y="1054100"/>
              <a:ext cx="3801851" cy="5221681"/>
              <a:chOff x="438091" y="1127441"/>
              <a:chExt cx="3801851" cy="5221681"/>
            </a:xfrm>
          </p:grpSpPr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3D52298B-9992-45A3-BCCF-FA7532A41D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22835" y="1127441"/>
                <a:ext cx="3017107" cy="1470641"/>
              </a:xfrm>
              <a:custGeom>
                <a:avLst/>
                <a:gdLst/>
                <a:ahLst/>
                <a:cxnLst>
                  <a:cxn ang="0">
                    <a:pos x="108" y="210"/>
                  </a:cxn>
                  <a:cxn ang="0">
                    <a:pos x="0" y="310"/>
                  </a:cxn>
                  <a:cxn ang="0">
                    <a:pos x="55" y="266"/>
                  </a:cxn>
                  <a:cxn ang="0">
                    <a:pos x="1089" y="603"/>
                  </a:cxn>
                  <a:cxn ang="0">
                    <a:pos x="1237" y="603"/>
                  </a:cxn>
                  <a:cxn ang="0">
                    <a:pos x="108" y="210"/>
                  </a:cxn>
                </a:cxnLst>
                <a:rect l="0" t="0" r="r" b="b"/>
                <a:pathLst>
                  <a:path w="1237" h="603">
                    <a:moveTo>
                      <a:pt x="108" y="210"/>
                    </a:moveTo>
                    <a:cubicBezTo>
                      <a:pt x="66" y="238"/>
                      <a:pt x="31" y="272"/>
                      <a:pt x="0" y="310"/>
                    </a:cubicBezTo>
                    <a:cubicBezTo>
                      <a:pt x="17" y="294"/>
                      <a:pt x="35" y="279"/>
                      <a:pt x="55" y="266"/>
                    </a:cubicBezTo>
                    <a:cubicBezTo>
                      <a:pt x="337" y="74"/>
                      <a:pt x="781" y="225"/>
                      <a:pt x="1089" y="603"/>
                    </a:cubicBezTo>
                    <a:cubicBezTo>
                      <a:pt x="1237" y="603"/>
                      <a:pt x="1237" y="603"/>
                      <a:pt x="1237" y="603"/>
                    </a:cubicBezTo>
                    <a:cubicBezTo>
                      <a:pt x="908" y="176"/>
                      <a:pt x="417" y="0"/>
                      <a:pt x="108" y="21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7BC6881-65D3-44C4-903C-7108A3E1A3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3329" y="2623482"/>
                <a:ext cx="973374" cy="1172634"/>
              </a:xfrm>
              <a:custGeom>
                <a:avLst/>
                <a:gdLst/>
                <a:ahLst/>
                <a:cxnLst>
                  <a:cxn ang="0">
                    <a:pos x="205" y="78"/>
                  </a:cxn>
                  <a:cxn ang="0">
                    <a:pos x="148" y="0"/>
                  </a:cxn>
                  <a:cxn ang="0">
                    <a:pos x="0" y="0"/>
                  </a:cxn>
                  <a:cxn ang="0">
                    <a:pos x="78" y="103"/>
                  </a:cxn>
                  <a:cxn ang="0">
                    <a:pos x="260" y="481"/>
                  </a:cxn>
                  <a:cxn ang="0">
                    <a:pos x="399" y="481"/>
                  </a:cxn>
                  <a:cxn ang="0">
                    <a:pos x="205" y="78"/>
                  </a:cxn>
                </a:cxnLst>
                <a:rect l="0" t="0" r="r" b="b"/>
                <a:pathLst>
                  <a:path w="399" h="481">
                    <a:moveTo>
                      <a:pt x="205" y="78"/>
                    </a:moveTo>
                    <a:cubicBezTo>
                      <a:pt x="187" y="51"/>
                      <a:pt x="168" y="25"/>
                      <a:pt x="1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32"/>
                      <a:pt x="53" y="67"/>
                      <a:pt x="78" y="103"/>
                    </a:cubicBezTo>
                    <a:cubicBezTo>
                      <a:pt x="161" y="226"/>
                      <a:pt x="221" y="354"/>
                      <a:pt x="260" y="481"/>
                    </a:cubicBezTo>
                    <a:cubicBezTo>
                      <a:pt x="399" y="481"/>
                      <a:pt x="399" y="481"/>
                      <a:pt x="399" y="481"/>
                    </a:cubicBezTo>
                    <a:cubicBezTo>
                      <a:pt x="359" y="346"/>
                      <a:pt x="294" y="208"/>
                      <a:pt x="205" y="78"/>
                    </a:cubicBezTo>
                    <a:close/>
                  </a:path>
                </a:pathLst>
              </a:custGeom>
              <a:solidFill>
                <a:srgbClr val="80808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DDECBEAB-9848-41ED-9BFB-BFA331AF5B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8091" y="3821516"/>
                <a:ext cx="497267" cy="1174397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0" y="0"/>
                  </a:cxn>
                  <a:cxn ang="0">
                    <a:pos x="31" y="481"/>
                  </a:cxn>
                  <a:cxn ang="0">
                    <a:pos x="179" y="481"/>
                  </a:cxn>
                  <a:cxn ang="0">
                    <a:pos x="139" y="0"/>
                  </a:cxn>
                </a:cxnLst>
                <a:rect l="0" t="0" r="r" b="b"/>
                <a:pathLst>
                  <a:path w="204" h="481">
                    <a:moveTo>
                      <a:pt x="1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1" y="170"/>
                      <a:pt x="62" y="337"/>
                      <a:pt x="31" y="481"/>
                    </a:cubicBezTo>
                    <a:cubicBezTo>
                      <a:pt x="179" y="481"/>
                      <a:pt x="179" y="481"/>
                      <a:pt x="179" y="481"/>
                    </a:cubicBezTo>
                    <a:cubicBezTo>
                      <a:pt x="204" y="335"/>
                      <a:pt x="191" y="169"/>
                      <a:pt x="13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211D5D3F-2468-4270-ACDD-8F5FBBB273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6345" y="5021313"/>
                <a:ext cx="2585084" cy="1327809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699" y="337"/>
                  </a:cxn>
                  <a:cxn ang="0">
                    <a:pos x="0" y="293"/>
                  </a:cxn>
                  <a:cxn ang="0">
                    <a:pos x="827" y="392"/>
                  </a:cxn>
                  <a:cxn ang="0">
                    <a:pos x="1060" y="0"/>
                  </a:cxn>
                  <a:cxn ang="0">
                    <a:pos x="912" y="0"/>
                  </a:cxn>
                </a:cxnLst>
                <a:rect l="0" t="0" r="r" b="b"/>
                <a:pathLst>
                  <a:path w="1060" h="544">
                    <a:moveTo>
                      <a:pt x="912" y="0"/>
                    </a:moveTo>
                    <a:cubicBezTo>
                      <a:pt x="882" y="142"/>
                      <a:pt x="811" y="261"/>
                      <a:pt x="699" y="337"/>
                    </a:cubicBezTo>
                    <a:cubicBezTo>
                      <a:pt x="509" y="466"/>
                      <a:pt x="246" y="439"/>
                      <a:pt x="0" y="293"/>
                    </a:cubicBezTo>
                    <a:cubicBezTo>
                      <a:pt x="284" y="494"/>
                      <a:pt x="603" y="544"/>
                      <a:pt x="827" y="392"/>
                    </a:cubicBezTo>
                    <a:cubicBezTo>
                      <a:pt x="954" y="305"/>
                      <a:pt x="1032" y="166"/>
                      <a:pt x="1060" y="0"/>
                    </a:cubicBezTo>
                    <a:lnTo>
                      <a:pt x="912" y="0"/>
                    </a:lnTo>
                    <a:close/>
                  </a:path>
                </a:pathLst>
              </a:custGeom>
              <a:solidFill>
                <a:srgbClr val="C0C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B17B24-DD19-4DFB-B9E2-8AB37DA68245}"/>
                </a:ext>
              </a:extLst>
            </p:cNvPr>
            <p:cNvSpPr/>
            <p:nvPr/>
          </p:nvSpPr>
          <p:spPr>
            <a:xfrm>
              <a:off x="2634567" y="1259305"/>
              <a:ext cx="722842" cy="72284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487679-9716-4EC5-BBB1-5D06F8EF739F}"/>
                </a:ext>
              </a:extLst>
            </p:cNvPr>
            <p:cNvGrpSpPr/>
            <p:nvPr/>
          </p:nvGrpSpPr>
          <p:grpSpPr>
            <a:xfrm>
              <a:off x="5664284" y="2623344"/>
              <a:ext cx="2758643" cy="1115568"/>
              <a:chOff x="5255057" y="1991748"/>
              <a:chExt cx="2758643" cy="111556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54F7A4-33CD-43BB-8970-34494073D503}"/>
                  </a:ext>
                </a:extLst>
              </p:cNvPr>
              <p:cNvSpPr/>
              <p:nvPr/>
            </p:nvSpPr>
            <p:spPr>
              <a:xfrm>
                <a:off x="5255057" y="1991748"/>
                <a:ext cx="45720" cy="1115568"/>
              </a:xfrm>
              <a:prstGeom prst="rect">
                <a:avLst/>
              </a:prstGeom>
              <a:solidFill>
                <a:srgbClr val="80808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40DDF00-FA40-49A5-B51C-963469CAFECB}"/>
                  </a:ext>
                </a:extLst>
              </p:cNvPr>
              <p:cNvSpPr/>
              <p:nvPr/>
            </p:nvSpPr>
            <p:spPr>
              <a:xfrm>
                <a:off x="5391223" y="2255829"/>
                <a:ext cx="26224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228600" marR="0" lvl="0" indent="-2286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808080"/>
                  </a:buClr>
                  <a:buSzPct val="70000"/>
                  <a:buFont typeface="Arial" panose="020B0604020202020204" pitchFamily="34" charset="0"/>
                  <a:buChar char="►"/>
                  <a:tabLst/>
                  <a:defRPr/>
                </a:pPr>
                <a:endParaRPr kumimoji="0" lang="en-I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E8AAF9D-F7E1-45A4-9282-DF120870BB30}"/>
                </a:ext>
              </a:extLst>
            </p:cNvPr>
            <p:cNvSpPr/>
            <p:nvPr/>
          </p:nvSpPr>
          <p:spPr>
            <a:xfrm>
              <a:off x="810000" y="2818042"/>
              <a:ext cx="722842" cy="72284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808080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3E197C-3DAA-44BF-A12B-785FBF4E1370}"/>
                </a:ext>
              </a:extLst>
            </p:cNvPr>
            <p:cNvSpPr/>
            <p:nvPr/>
          </p:nvSpPr>
          <p:spPr>
            <a:xfrm>
              <a:off x="4627552" y="4011504"/>
              <a:ext cx="45720" cy="914400"/>
            </a:xfrm>
            <a:prstGeom prst="rect">
              <a:avLst/>
            </a:prstGeom>
            <a:solidFill>
              <a:srgbClr val="9999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3C6ED8-4C0D-407B-9547-5B094509AF58}"/>
                </a:ext>
              </a:extLst>
            </p:cNvPr>
            <p:cNvSpPr/>
            <p:nvPr/>
          </p:nvSpPr>
          <p:spPr>
            <a:xfrm>
              <a:off x="466852" y="4105820"/>
              <a:ext cx="722842" cy="72284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999999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B3FFE86-F120-4B3E-BC9D-C60352238F31}"/>
                </a:ext>
              </a:extLst>
            </p:cNvPr>
            <p:cNvSpPr/>
            <p:nvPr/>
          </p:nvSpPr>
          <p:spPr>
            <a:xfrm>
              <a:off x="5664284" y="5198497"/>
              <a:ext cx="45720" cy="914400"/>
            </a:xfrm>
            <a:prstGeom prst="rect">
              <a:avLst/>
            </a:prstGeom>
            <a:solidFill>
              <a:srgbClr val="C0C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118CF5-D9A7-4A58-895B-03572A27178D}"/>
                </a:ext>
              </a:extLst>
            </p:cNvPr>
            <p:cNvSpPr/>
            <p:nvPr/>
          </p:nvSpPr>
          <p:spPr>
            <a:xfrm>
              <a:off x="744430" y="5292586"/>
              <a:ext cx="722842" cy="72284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C0C0C0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62ACA45-198A-4D3D-9FB7-661459FF1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520" y="1444178"/>
              <a:ext cx="472936" cy="380386"/>
            </a:xfrm>
            <a:custGeom>
              <a:avLst/>
              <a:gdLst>
                <a:gd name="T0" fmla="*/ 243 w 405"/>
                <a:gd name="T1" fmla="*/ 326 h 326"/>
                <a:gd name="T2" fmla="*/ 157 w 405"/>
                <a:gd name="T3" fmla="*/ 306 h 326"/>
                <a:gd name="T4" fmla="*/ 157 w 405"/>
                <a:gd name="T5" fmla="*/ 294 h 326"/>
                <a:gd name="T6" fmla="*/ 243 w 405"/>
                <a:gd name="T7" fmla="*/ 274 h 326"/>
                <a:gd name="T8" fmla="*/ 157 w 405"/>
                <a:gd name="T9" fmla="*/ 294 h 326"/>
                <a:gd name="T10" fmla="*/ 95 w 405"/>
                <a:gd name="T11" fmla="*/ 110 h 326"/>
                <a:gd name="T12" fmla="*/ 157 w 405"/>
                <a:gd name="T13" fmla="*/ 262 h 326"/>
                <a:gd name="T14" fmla="*/ 177 w 405"/>
                <a:gd name="T15" fmla="*/ 261 h 326"/>
                <a:gd name="T16" fmla="*/ 165 w 405"/>
                <a:gd name="T17" fmla="*/ 76 h 326"/>
                <a:gd name="T18" fmla="*/ 174 w 405"/>
                <a:gd name="T19" fmla="*/ 84 h 326"/>
                <a:gd name="T20" fmla="*/ 201 w 405"/>
                <a:gd name="T21" fmla="*/ 109 h 326"/>
                <a:gd name="T22" fmla="*/ 229 w 405"/>
                <a:gd name="T23" fmla="*/ 84 h 326"/>
                <a:gd name="T24" fmla="*/ 238 w 405"/>
                <a:gd name="T25" fmla="*/ 76 h 326"/>
                <a:gd name="T26" fmla="*/ 227 w 405"/>
                <a:gd name="T27" fmla="*/ 262 h 326"/>
                <a:gd name="T28" fmla="*/ 271 w 405"/>
                <a:gd name="T29" fmla="*/ 195 h 326"/>
                <a:gd name="T30" fmla="*/ 201 w 405"/>
                <a:gd name="T31" fmla="*/ 3 h 326"/>
                <a:gd name="T32" fmla="*/ 228 w 405"/>
                <a:gd name="T33" fmla="*/ 108 h 326"/>
                <a:gd name="T34" fmla="*/ 175 w 405"/>
                <a:gd name="T35" fmla="*/ 108 h 326"/>
                <a:gd name="T36" fmla="*/ 189 w 405"/>
                <a:gd name="T37" fmla="*/ 262 h 326"/>
                <a:gd name="T38" fmla="*/ 59 w 405"/>
                <a:gd name="T39" fmla="*/ 100 h 326"/>
                <a:gd name="T40" fmla="*/ 0 w 405"/>
                <a:gd name="T41" fmla="*/ 112 h 326"/>
                <a:gd name="T42" fmla="*/ 59 w 405"/>
                <a:gd name="T43" fmla="*/ 100 h 326"/>
                <a:gd name="T44" fmla="*/ 346 w 405"/>
                <a:gd name="T45" fmla="*/ 112 h 326"/>
                <a:gd name="T46" fmla="*/ 405 w 405"/>
                <a:gd name="T47" fmla="*/ 100 h 326"/>
                <a:gd name="T48" fmla="*/ 24 w 405"/>
                <a:gd name="T49" fmla="*/ 202 h 326"/>
                <a:gd name="T50" fmla="*/ 81 w 405"/>
                <a:gd name="T51" fmla="*/ 184 h 326"/>
                <a:gd name="T52" fmla="*/ 24 w 405"/>
                <a:gd name="T53" fmla="*/ 202 h 326"/>
                <a:gd name="T54" fmla="*/ 374 w 405"/>
                <a:gd name="T55" fmla="*/ 0 h 326"/>
                <a:gd name="T56" fmla="*/ 330 w 405"/>
                <a:gd name="T57" fmla="*/ 40 h 326"/>
                <a:gd name="T58" fmla="*/ 24 w 405"/>
                <a:gd name="T59" fmla="*/ 11 h 326"/>
                <a:gd name="T60" fmla="*/ 81 w 405"/>
                <a:gd name="T61" fmla="*/ 29 h 326"/>
                <a:gd name="T62" fmla="*/ 24 w 405"/>
                <a:gd name="T63" fmla="*/ 11 h 326"/>
                <a:gd name="T64" fmla="*/ 374 w 405"/>
                <a:gd name="T65" fmla="*/ 213 h 326"/>
                <a:gd name="T66" fmla="*/ 330 w 405"/>
                <a:gd name="T67" fmla="*/ 17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5" h="326">
                  <a:moveTo>
                    <a:pt x="157" y="326"/>
                  </a:moveTo>
                  <a:cubicBezTo>
                    <a:pt x="243" y="326"/>
                    <a:pt x="243" y="326"/>
                    <a:pt x="243" y="326"/>
                  </a:cubicBezTo>
                  <a:cubicBezTo>
                    <a:pt x="243" y="306"/>
                    <a:pt x="243" y="306"/>
                    <a:pt x="243" y="306"/>
                  </a:cubicBezTo>
                  <a:cubicBezTo>
                    <a:pt x="157" y="306"/>
                    <a:pt x="157" y="306"/>
                    <a:pt x="157" y="306"/>
                  </a:cubicBezTo>
                  <a:lnTo>
                    <a:pt x="157" y="326"/>
                  </a:lnTo>
                  <a:close/>
                  <a:moveTo>
                    <a:pt x="157" y="294"/>
                  </a:moveTo>
                  <a:cubicBezTo>
                    <a:pt x="243" y="294"/>
                    <a:pt x="243" y="294"/>
                    <a:pt x="243" y="294"/>
                  </a:cubicBezTo>
                  <a:cubicBezTo>
                    <a:pt x="243" y="274"/>
                    <a:pt x="243" y="274"/>
                    <a:pt x="243" y="274"/>
                  </a:cubicBezTo>
                  <a:cubicBezTo>
                    <a:pt x="157" y="274"/>
                    <a:pt x="157" y="274"/>
                    <a:pt x="157" y="274"/>
                  </a:cubicBezTo>
                  <a:lnTo>
                    <a:pt x="157" y="294"/>
                  </a:lnTo>
                  <a:close/>
                  <a:moveTo>
                    <a:pt x="201" y="3"/>
                  </a:moveTo>
                  <a:cubicBezTo>
                    <a:pt x="143" y="3"/>
                    <a:pt x="95" y="51"/>
                    <a:pt x="95" y="110"/>
                  </a:cubicBezTo>
                  <a:cubicBezTo>
                    <a:pt x="95" y="146"/>
                    <a:pt x="115" y="168"/>
                    <a:pt x="135" y="195"/>
                  </a:cubicBezTo>
                  <a:cubicBezTo>
                    <a:pt x="149" y="213"/>
                    <a:pt x="151" y="237"/>
                    <a:pt x="157" y="262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61"/>
                    <a:pt x="177" y="261"/>
                    <a:pt x="177" y="261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60" y="79"/>
                    <a:pt x="162" y="76"/>
                    <a:pt x="165" y="76"/>
                  </a:cubicBezTo>
                  <a:cubicBezTo>
                    <a:pt x="168" y="75"/>
                    <a:pt x="171" y="77"/>
                    <a:pt x="172" y="80"/>
                  </a:cubicBezTo>
                  <a:cubicBezTo>
                    <a:pt x="172" y="80"/>
                    <a:pt x="172" y="81"/>
                    <a:pt x="174" y="84"/>
                  </a:cubicBezTo>
                  <a:cubicBezTo>
                    <a:pt x="175" y="87"/>
                    <a:pt x="177" y="91"/>
                    <a:pt x="179" y="95"/>
                  </a:cubicBezTo>
                  <a:cubicBezTo>
                    <a:pt x="185" y="103"/>
                    <a:pt x="192" y="109"/>
                    <a:pt x="201" y="109"/>
                  </a:cubicBezTo>
                  <a:cubicBezTo>
                    <a:pt x="208" y="109"/>
                    <a:pt x="213" y="106"/>
                    <a:pt x="218" y="101"/>
                  </a:cubicBezTo>
                  <a:cubicBezTo>
                    <a:pt x="223" y="95"/>
                    <a:pt x="227" y="89"/>
                    <a:pt x="229" y="84"/>
                  </a:cubicBezTo>
                  <a:cubicBezTo>
                    <a:pt x="230" y="81"/>
                    <a:pt x="231" y="80"/>
                    <a:pt x="231" y="80"/>
                  </a:cubicBezTo>
                  <a:cubicBezTo>
                    <a:pt x="232" y="77"/>
                    <a:pt x="235" y="75"/>
                    <a:pt x="238" y="76"/>
                  </a:cubicBezTo>
                  <a:cubicBezTo>
                    <a:pt x="241" y="76"/>
                    <a:pt x="243" y="79"/>
                    <a:pt x="243" y="82"/>
                  </a:cubicBezTo>
                  <a:cubicBezTo>
                    <a:pt x="227" y="262"/>
                    <a:pt x="227" y="262"/>
                    <a:pt x="227" y="262"/>
                  </a:cubicBezTo>
                  <a:cubicBezTo>
                    <a:pt x="243" y="262"/>
                    <a:pt x="243" y="262"/>
                    <a:pt x="243" y="262"/>
                  </a:cubicBezTo>
                  <a:cubicBezTo>
                    <a:pt x="252" y="233"/>
                    <a:pt x="260" y="208"/>
                    <a:pt x="271" y="195"/>
                  </a:cubicBezTo>
                  <a:cubicBezTo>
                    <a:pt x="293" y="168"/>
                    <a:pt x="308" y="142"/>
                    <a:pt x="308" y="110"/>
                  </a:cubicBezTo>
                  <a:cubicBezTo>
                    <a:pt x="308" y="51"/>
                    <a:pt x="260" y="3"/>
                    <a:pt x="201" y="3"/>
                  </a:cubicBezTo>
                  <a:close/>
                  <a:moveTo>
                    <a:pt x="214" y="262"/>
                  </a:moveTo>
                  <a:cubicBezTo>
                    <a:pt x="228" y="108"/>
                    <a:pt x="228" y="108"/>
                    <a:pt x="228" y="108"/>
                  </a:cubicBezTo>
                  <a:cubicBezTo>
                    <a:pt x="222" y="115"/>
                    <a:pt x="213" y="121"/>
                    <a:pt x="201" y="121"/>
                  </a:cubicBezTo>
                  <a:cubicBezTo>
                    <a:pt x="189" y="121"/>
                    <a:pt x="181" y="115"/>
                    <a:pt x="175" y="108"/>
                  </a:cubicBezTo>
                  <a:cubicBezTo>
                    <a:pt x="189" y="260"/>
                    <a:pt x="189" y="260"/>
                    <a:pt x="189" y="260"/>
                  </a:cubicBezTo>
                  <a:cubicBezTo>
                    <a:pt x="189" y="260"/>
                    <a:pt x="189" y="261"/>
                    <a:pt x="189" y="262"/>
                  </a:cubicBezTo>
                  <a:lnTo>
                    <a:pt x="214" y="262"/>
                  </a:lnTo>
                  <a:close/>
                  <a:moveTo>
                    <a:pt x="5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9" y="112"/>
                    <a:pt x="59" y="112"/>
                    <a:pt x="59" y="112"/>
                  </a:cubicBezTo>
                  <a:lnTo>
                    <a:pt x="59" y="100"/>
                  </a:lnTo>
                  <a:close/>
                  <a:moveTo>
                    <a:pt x="346" y="100"/>
                  </a:moveTo>
                  <a:cubicBezTo>
                    <a:pt x="346" y="112"/>
                    <a:pt x="346" y="112"/>
                    <a:pt x="346" y="112"/>
                  </a:cubicBezTo>
                  <a:cubicBezTo>
                    <a:pt x="405" y="112"/>
                    <a:pt x="405" y="112"/>
                    <a:pt x="405" y="112"/>
                  </a:cubicBezTo>
                  <a:cubicBezTo>
                    <a:pt x="405" y="100"/>
                    <a:pt x="405" y="100"/>
                    <a:pt x="405" y="100"/>
                  </a:cubicBezTo>
                  <a:lnTo>
                    <a:pt x="346" y="100"/>
                  </a:lnTo>
                  <a:close/>
                  <a:moveTo>
                    <a:pt x="24" y="202"/>
                  </a:moveTo>
                  <a:cubicBezTo>
                    <a:pt x="30" y="213"/>
                    <a:pt x="30" y="213"/>
                    <a:pt x="30" y="213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75" y="173"/>
                    <a:pt x="75" y="173"/>
                    <a:pt x="75" y="173"/>
                  </a:cubicBezTo>
                  <a:lnTo>
                    <a:pt x="24" y="202"/>
                  </a:lnTo>
                  <a:close/>
                  <a:moveTo>
                    <a:pt x="380" y="11"/>
                  </a:moveTo>
                  <a:cubicBezTo>
                    <a:pt x="374" y="0"/>
                    <a:pt x="374" y="0"/>
                    <a:pt x="374" y="0"/>
                  </a:cubicBezTo>
                  <a:cubicBezTo>
                    <a:pt x="324" y="29"/>
                    <a:pt x="324" y="29"/>
                    <a:pt x="324" y="29"/>
                  </a:cubicBezTo>
                  <a:cubicBezTo>
                    <a:pt x="330" y="40"/>
                    <a:pt x="330" y="40"/>
                    <a:pt x="330" y="40"/>
                  </a:cubicBezTo>
                  <a:lnTo>
                    <a:pt x="380" y="11"/>
                  </a:lnTo>
                  <a:close/>
                  <a:moveTo>
                    <a:pt x="24" y="11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24" y="11"/>
                  </a:lnTo>
                  <a:close/>
                  <a:moveTo>
                    <a:pt x="324" y="184"/>
                  </a:moveTo>
                  <a:cubicBezTo>
                    <a:pt x="374" y="213"/>
                    <a:pt x="374" y="213"/>
                    <a:pt x="374" y="213"/>
                  </a:cubicBezTo>
                  <a:cubicBezTo>
                    <a:pt x="380" y="202"/>
                    <a:pt x="380" y="202"/>
                    <a:pt x="380" y="202"/>
                  </a:cubicBezTo>
                  <a:cubicBezTo>
                    <a:pt x="330" y="173"/>
                    <a:pt x="330" y="173"/>
                    <a:pt x="330" y="173"/>
                  </a:cubicBezTo>
                  <a:lnTo>
                    <a:pt x="324" y="18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490BF92-78EA-4DB2-8EFE-95E4C0C438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297" y="4221025"/>
              <a:ext cx="434710" cy="495358"/>
            </a:xfrm>
            <a:custGeom>
              <a:avLst/>
              <a:gdLst>
                <a:gd name="T0" fmla="*/ 283 w 290"/>
                <a:gd name="T1" fmla="*/ 169 h 331"/>
                <a:gd name="T2" fmla="*/ 263 w 290"/>
                <a:gd name="T3" fmla="*/ 129 h 331"/>
                <a:gd name="T4" fmla="*/ 149 w 290"/>
                <a:gd name="T5" fmla="*/ 7 h 331"/>
                <a:gd name="T6" fmla="*/ 24 w 290"/>
                <a:gd name="T7" fmla="*/ 155 h 331"/>
                <a:gd name="T8" fmla="*/ 34 w 290"/>
                <a:gd name="T9" fmla="*/ 265 h 331"/>
                <a:gd name="T10" fmla="*/ 170 w 290"/>
                <a:gd name="T11" fmla="*/ 331 h 331"/>
                <a:gd name="T12" fmla="*/ 181 w 290"/>
                <a:gd name="T13" fmla="*/ 286 h 331"/>
                <a:gd name="T14" fmla="*/ 213 w 290"/>
                <a:gd name="T15" fmla="*/ 272 h 331"/>
                <a:gd name="T16" fmla="*/ 255 w 290"/>
                <a:gd name="T17" fmla="*/ 250 h 331"/>
                <a:gd name="T18" fmla="*/ 260 w 290"/>
                <a:gd name="T19" fmla="*/ 194 h 331"/>
                <a:gd name="T20" fmla="*/ 275 w 290"/>
                <a:gd name="T21" fmla="*/ 187 h 331"/>
                <a:gd name="T22" fmla="*/ 283 w 290"/>
                <a:gd name="T23" fmla="*/ 169 h 331"/>
                <a:gd name="T24" fmla="*/ 235 w 290"/>
                <a:gd name="T25" fmla="*/ 92 h 331"/>
                <a:gd name="T26" fmla="*/ 190 w 290"/>
                <a:gd name="T27" fmla="*/ 132 h 331"/>
                <a:gd name="T28" fmla="*/ 176 w 290"/>
                <a:gd name="T29" fmla="*/ 154 h 331"/>
                <a:gd name="T30" fmla="*/ 118 w 290"/>
                <a:gd name="T31" fmla="*/ 171 h 331"/>
                <a:gd name="T32" fmla="*/ 93 w 290"/>
                <a:gd name="T33" fmla="*/ 192 h 331"/>
                <a:gd name="T34" fmla="*/ 82 w 290"/>
                <a:gd name="T35" fmla="*/ 188 h 331"/>
                <a:gd name="T36" fmla="*/ 103 w 290"/>
                <a:gd name="T37" fmla="*/ 171 h 331"/>
                <a:gd name="T38" fmla="*/ 87 w 290"/>
                <a:gd name="T39" fmla="*/ 173 h 331"/>
                <a:gd name="T40" fmla="*/ 59 w 290"/>
                <a:gd name="T41" fmla="*/ 157 h 331"/>
                <a:gd name="T42" fmla="*/ 52 w 290"/>
                <a:gd name="T43" fmla="*/ 128 h 331"/>
                <a:gd name="T44" fmla="*/ 35 w 290"/>
                <a:gd name="T45" fmla="*/ 97 h 331"/>
                <a:gd name="T46" fmla="*/ 151 w 290"/>
                <a:gd name="T47" fmla="*/ 27 h 331"/>
                <a:gd name="T48" fmla="*/ 235 w 290"/>
                <a:gd name="T49" fmla="*/ 9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0" h="331">
                  <a:moveTo>
                    <a:pt x="283" y="169"/>
                  </a:moveTo>
                  <a:cubicBezTo>
                    <a:pt x="263" y="129"/>
                    <a:pt x="263" y="129"/>
                    <a:pt x="263" y="129"/>
                  </a:cubicBezTo>
                  <a:cubicBezTo>
                    <a:pt x="261" y="62"/>
                    <a:pt x="232" y="13"/>
                    <a:pt x="149" y="7"/>
                  </a:cubicBezTo>
                  <a:cubicBezTo>
                    <a:pt x="47" y="0"/>
                    <a:pt x="0" y="86"/>
                    <a:pt x="24" y="155"/>
                  </a:cubicBezTo>
                  <a:cubicBezTo>
                    <a:pt x="51" y="237"/>
                    <a:pt x="34" y="265"/>
                    <a:pt x="34" y="265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70" y="331"/>
                    <a:pt x="176" y="309"/>
                    <a:pt x="181" y="286"/>
                  </a:cubicBezTo>
                  <a:cubicBezTo>
                    <a:pt x="187" y="264"/>
                    <a:pt x="196" y="271"/>
                    <a:pt x="213" y="272"/>
                  </a:cubicBezTo>
                  <a:cubicBezTo>
                    <a:pt x="231" y="272"/>
                    <a:pt x="253" y="276"/>
                    <a:pt x="255" y="250"/>
                  </a:cubicBezTo>
                  <a:cubicBezTo>
                    <a:pt x="256" y="225"/>
                    <a:pt x="259" y="202"/>
                    <a:pt x="260" y="194"/>
                  </a:cubicBezTo>
                  <a:cubicBezTo>
                    <a:pt x="260" y="192"/>
                    <a:pt x="262" y="192"/>
                    <a:pt x="275" y="187"/>
                  </a:cubicBezTo>
                  <a:cubicBezTo>
                    <a:pt x="290" y="181"/>
                    <a:pt x="283" y="169"/>
                    <a:pt x="283" y="169"/>
                  </a:cubicBezTo>
                  <a:close/>
                  <a:moveTo>
                    <a:pt x="235" y="92"/>
                  </a:moveTo>
                  <a:cubicBezTo>
                    <a:pt x="234" y="97"/>
                    <a:pt x="236" y="128"/>
                    <a:pt x="190" y="132"/>
                  </a:cubicBezTo>
                  <a:cubicBezTo>
                    <a:pt x="190" y="132"/>
                    <a:pt x="189" y="143"/>
                    <a:pt x="176" y="154"/>
                  </a:cubicBezTo>
                  <a:cubicBezTo>
                    <a:pt x="158" y="170"/>
                    <a:pt x="131" y="173"/>
                    <a:pt x="118" y="171"/>
                  </a:cubicBezTo>
                  <a:cubicBezTo>
                    <a:pt x="118" y="171"/>
                    <a:pt x="100" y="187"/>
                    <a:pt x="93" y="192"/>
                  </a:cubicBezTo>
                  <a:cubicBezTo>
                    <a:pt x="82" y="188"/>
                    <a:pt x="82" y="188"/>
                    <a:pt x="82" y="188"/>
                  </a:cubicBezTo>
                  <a:cubicBezTo>
                    <a:pt x="103" y="171"/>
                    <a:pt x="103" y="171"/>
                    <a:pt x="103" y="171"/>
                  </a:cubicBezTo>
                  <a:cubicBezTo>
                    <a:pt x="103" y="171"/>
                    <a:pt x="97" y="173"/>
                    <a:pt x="87" y="173"/>
                  </a:cubicBezTo>
                  <a:cubicBezTo>
                    <a:pt x="73" y="172"/>
                    <a:pt x="65" y="164"/>
                    <a:pt x="59" y="157"/>
                  </a:cubicBezTo>
                  <a:cubicBezTo>
                    <a:pt x="52" y="146"/>
                    <a:pt x="51" y="136"/>
                    <a:pt x="52" y="128"/>
                  </a:cubicBezTo>
                  <a:cubicBezTo>
                    <a:pt x="52" y="128"/>
                    <a:pt x="32" y="120"/>
                    <a:pt x="35" y="97"/>
                  </a:cubicBezTo>
                  <a:cubicBezTo>
                    <a:pt x="39" y="65"/>
                    <a:pt x="77" y="23"/>
                    <a:pt x="151" y="27"/>
                  </a:cubicBezTo>
                  <a:cubicBezTo>
                    <a:pt x="237" y="32"/>
                    <a:pt x="235" y="87"/>
                    <a:pt x="235" y="9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4B4C0A46-71BA-48C0-96A3-E357FB08889B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31101" y="2970585"/>
              <a:ext cx="161738" cy="407788"/>
            </a:xfrm>
            <a:custGeom>
              <a:avLst/>
              <a:gdLst>
                <a:gd name="T0" fmla="*/ 90 w 123"/>
                <a:gd name="T1" fmla="*/ 160 h 309"/>
                <a:gd name="T2" fmla="*/ 32 w 123"/>
                <a:gd name="T3" fmla="*/ 160 h 309"/>
                <a:gd name="T4" fmla="*/ 32 w 123"/>
                <a:gd name="T5" fmla="*/ 104 h 309"/>
                <a:gd name="T6" fmla="*/ 24 w 123"/>
                <a:gd name="T7" fmla="*/ 104 h 309"/>
                <a:gd name="T8" fmla="*/ 24 w 123"/>
                <a:gd name="T9" fmla="*/ 160 h 309"/>
                <a:gd name="T10" fmla="*/ 35 w 123"/>
                <a:gd name="T11" fmla="*/ 309 h 309"/>
                <a:gd name="T12" fmla="*/ 57 w 123"/>
                <a:gd name="T13" fmla="*/ 309 h 309"/>
                <a:gd name="T14" fmla="*/ 57 w 123"/>
                <a:gd name="T15" fmla="*/ 191 h 309"/>
                <a:gd name="T16" fmla="*/ 65 w 123"/>
                <a:gd name="T17" fmla="*/ 191 h 309"/>
                <a:gd name="T18" fmla="*/ 65 w 123"/>
                <a:gd name="T19" fmla="*/ 309 h 309"/>
                <a:gd name="T20" fmla="*/ 88 w 123"/>
                <a:gd name="T21" fmla="*/ 309 h 309"/>
                <a:gd name="T22" fmla="*/ 98 w 123"/>
                <a:gd name="T23" fmla="*/ 161 h 309"/>
                <a:gd name="T24" fmla="*/ 98 w 123"/>
                <a:gd name="T25" fmla="*/ 104 h 309"/>
                <a:gd name="T26" fmla="*/ 91 w 123"/>
                <a:gd name="T27" fmla="*/ 104 h 309"/>
                <a:gd name="T28" fmla="*/ 90 w 123"/>
                <a:gd name="T29" fmla="*/ 160 h 309"/>
                <a:gd name="T30" fmla="*/ 61 w 123"/>
                <a:gd name="T31" fmla="*/ 52 h 309"/>
                <a:gd name="T32" fmla="*/ 83 w 123"/>
                <a:gd name="T33" fmla="*/ 26 h 309"/>
                <a:gd name="T34" fmla="*/ 61 w 123"/>
                <a:gd name="T35" fmla="*/ 0 h 309"/>
                <a:gd name="T36" fmla="*/ 39 w 123"/>
                <a:gd name="T37" fmla="*/ 26 h 309"/>
                <a:gd name="T38" fmla="*/ 61 w 123"/>
                <a:gd name="T39" fmla="*/ 52 h 309"/>
                <a:gd name="T40" fmla="*/ 102 w 123"/>
                <a:gd name="T41" fmla="*/ 186 h 309"/>
                <a:gd name="T42" fmla="*/ 123 w 123"/>
                <a:gd name="T43" fmla="*/ 186 h 309"/>
                <a:gd name="T44" fmla="*/ 123 w 123"/>
                <a:gd name="T45" fmla="*/ 93 h 309"/>
                <a:gd name="T46" fmla="*/ 88 w 123"/>
                <a:gd name="T47" fmla="*/ 58 h 309"/>
                <a:gd name="T48" fmla="*/ 34 w 123"/>
                <a:gd name="T49" fmla="*/ 58 h 309"/>
                <a:gd name="T50" fmla="*/ 0 w 123"/>
                <a:gd name="T51" fmla="*/ 93 h 309"/>
                <a:gd name="T52" fmla="*/ 0 w 123"/>
                <a:gd name="T53" fmla="*/ 186 h 309"/>
                <a:gd name="T54" fmla="*/ 21 w 123"/>
                <a:gd name="T55" fmla="*/ 186 h 309"/>
                <a:gd name="T56" fmla="*/ 21 w 123"/>
                <a:gd name="T57" fmla="*/ 178 h 309"/>
                <a:gd name="T58" fmla="*/ 8 w 123"/>
                <a:gd name="T59" fmla="*/ 178 h 309"/>
                <a:gd name="T60" fmla="*/ 8 w 123"/>
                <a:gd name="T61" fmla="*/ 93 h 309"/>
                <a:gd name="T62" fmla="*/ 34 w 123"/>
                <a:gd name="T63" fmla="*/ 66 h 309"/>
                <a:gd name="T64" fmla="*/ 55 w 123"/>
                <a:gd name="T65" fmla="*/ 66 h 309"/>
                <a:gd name="T66" fmla="*/ 58 w 123"/>
                <a:gd name="T67" fmla="*/ 71 h 309"/>
                <a:gd name="T68" fmla="*/ 53 w 123"/>
                <a:gd name="T69" fmla="*/ 146 h 309"/>
                <a:gd name="T70" fmla="*/ 61 w 123"/>
                <a:gd name="T71" fmla="*/ 156 h 309"/>
                <a:gd name="T72" fmla="*/ 69 w 123"/>
                <a:gd name="T73" fmla="*/ 146 h 309"/>
                <a:gd name="T74" fmla="*/ 64 w 123"/>
                <a:gd name="T75" fmla="*/ 71 h 309"/>
                <a:gd name="T76" fmla="*/ 67 w 123"/>
                <a:gd name="T77" fmla="*/ 66 h 309"/>
                <a:gd name="T78" fmla="*/ 88 w 123"/>
                <a:gd name="T79" fmla="*/ 66 h 309"/>
                <a:gd name="T80" fmla="*/ 115 w 123"/>
                <a:gd name="T81" fmla="*/ 93 h 309"/>
                <a:gd name="T82" fmla="*/ 115 w 123"/>
                <a:gd name="T83" fmla="*/ 178 h 309"/>
                <a:gd name="T84" fmla="*/ 102 w 123"/>
                <a:gd name="T85" fmla="*/ 178 h 309"/>
                <a:gd name="T86" fmla="*/ 102 w 123"/>
                <a:gd name="T87" fmla="*/ 18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" h="309">
                  <a:moveTo>
                    <a:pt x="90" y="160"/>
                  </a:moveTo>
                  <a:cubicBezTo>
                    <a:pt x="32" y="160"/>
                    <a:pt x="32" y="160"/>
                    <a:pt x="32" y="160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35" y="309"/>
                    <a:pt x="35" y="309"/>
                    <a:pt x="35" y="309"/>
                  </a:cubicBezTo>
                  <a:cubicBezTo>
                    <a:pt x="57" y="309"/>
                    <a:pt x="57" y="309"/>
                    <a:pt x="57" y="309"/>
                  </a:cubicBezTo>
                  <a:cubicBezTo>
                    <a:pt x="57" y="191"/>
                    <a:pt x="57" y="191"/>
                    <a:pt x="57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1" y="104"/>
                    <a:pt x="91" y="104"/>
                    <a:pt x="91" y="104"/>
                  </a:cubicBezTo>
                  <a:lnTo>
                    <a:pt x="90" y="160"/>
                  </a:lnTo>
                  <a:close/>
                  <a:moveTo>
                    <a:pt x="61" y="52"/>
                  </a:moveTo>
                  <a:cubicBezTo>
                    <a:pt x="73" y="52"/>
                    <a:pt x="83" y="40"/>
                    <a:pt x="83" y="26"/>
                  </a:cubicBezTo>
                  <a:cubicBezTo>
                    <a:pt x="83" y="12"/>
                    <a:pt x="73" y="0"/>
                    <a:pt x="61" y="0"/>
                  </a:cubicBezTo>
                  <a:cubicBezTo>
                    <a:pt x="49" y="0"/>
                    <a:pt x="39" y="12"/>
                    <a:pt x="39" y="26"/>
                  </a:cubicBezTo>
                  <a:cubicBezTo>
                    <a:pt x="39" y="40"/>
                    <a:pt x="49" y="52"/>
                    <a:pt x="61" y="52"/>
                  </a:cubicBezTo>
                  <a:close/>
                  <a:moveTo>
                    <a:pt x="102" y="186"/>
                  </a:moveTo>
                  <a:cubicBezTo>
                    <a:pt x="123" y="186"/>
                    <a:pt x="123" y="186"/>
                    <a:pt x="123" y="186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3" y="76"/>
                    <a:pt x="109" y="58"/>
                    <a:pt x="88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15" y="58"/>
                    <a:pt x="0" y="74"/>
                    <a:pt x="0" y="9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1" y="178"/>
                    <a:pt x="21" y="178"/>
                    <a:pt x="21" y="178"/>
                  </a:cubicBezTo>
                  <a:cubicBezTo>
                    <a:pt x="8" y="178"/>
                    <a:pt x="8" y="178"/>
                    <a:pt x="8" y="1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78"/>
                    <a:pt x="20" y="66"/>
                    <a:pt x="34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8"/>
                    <a:pt x="56" y="70"/>
                    <a:pt x="58" y="7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6" y="70"/>
                    <a:pt x="67" y="68"/>
                    <a:pt x="67" y="66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104" y="66"/>
                    <a:pt x="115" y="80"/>
                    <a:pt x="115" y="93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02" y="178"/>
                    <a:pt x="102" y="178"/>
                    <a:pt x="102" y="178"/>
                  </a:cubicBezTo>
                  <a:lnTo>
                    <a:pt x="102" y="18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96FAE3BF-F6C7-43FB-9F7B-96CD3805BE3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072450" y="2887425"/>
              <a:ext cx="197942" cy="499070"/>
            </a:xfrm>
            <a:custGeom>
              <a:avLst/>
              <a:gdLst>
                <a:gd name="T0" fmla="*/ 90 w 123"/>
                <a:gd name="T1" fmla="*/ 160 h 309"/>
                <a:gd name="T2" fmla="*/ 32 w 123"/>
                <a:gd name="T3" fmla="*/ 160 h 309"/>
                <a:gd name="T4" fmla="*/ 32 w 123"/>
                <a:gd name="T5" fmla="*/ 104 h 309"/>
                <a:gd name="T6" fmla="*/ 24 w 123"/>
                <a:gd name="T7" fmla="*/ 104 h 309"/>
                <a:gd name="T8" fmla="*/ 24 w 123"/>
                <a:gd name="T9" fmla="*/ 160 h 309"/>
                <a:gd name="T10" fmla="*/ 35 w 123"/>
                <a:gd name="T11" fmla="*/ 309 h 309"/>
                <a:gd name="T12" fmla="*/ 57 w 123"/>
                <a:gd name="T13" fmla="*/ 309 h 309"/>
                <a:gd name="T14" fmla="*/ 57 w 123"/>
                <a:gd name="T15" fmla="*/ 191 h 309"/>
                <a:gd name="T16" fmla="*/ 65 w 123"/>
                <a:gd name="T17" fmla="*/ 191 h 309"/>
                <a:gd name="T18" fmla="*/ 65 w 123"/>
                <a:gd name="T19" fmla="*/ 309 h 309"/>
                <a:gd name="T20" fmla="*/ 88 w 123"/>
                <a:gd name="T21" fmla="*/ 309 h 309"/>
                <a:gd name="T22" fmla="*/ 98 w 123"/>
                <a:gd name="T23" fmla="*/ 161 h 309"/>
                <a:gd name="T24" fmla="*/ 98 w 123"/>
                <a:gd name="T25" fmla="*/ 104 h 309"/>
                <a:gd name="T26" fmla="*/ 91 w 123"/>
                <a:gd name="T27" fmla="*/ 104 h 309"/>
                <a:gd name="T28" fmla="*/ 90 w 123"/>
                <a:gd name="T29" fmla="*/ 160 h 309"/>
                <a:gd name="T30" fmla="*/ 61 w 123"/>
                <a:gd name="T31" fmla="*/ 52 h 309"/>
                <a:gd name="T32" fmla="*/ 83 w 123"/>
                <a:gd name="T33" fmla="*/ 26 h 309"/>
                <a:gd name="T34" fmla="*/ 61 w 123"/>
                <a:gd name="T35" fmla="*/ 0 h 309"/>
                <a:gd name="T36" fmla="*/ 39 w 123"/>
                <a:gd name="T37" fmla="*/ 26 h 309"/>
                <a:gd name="T38" fmla="*/ 61 w 123"/>
                <a:gd name="T39" fmla="*/ 52 h 309"/>
                <a:gd name="T40" fmla="*/ 102 w 123"/>
                <a:gd name="T41" fmla="*/ 186 h 309"/>
                <a:gd name="T42" fmla="*/ 123 w 123"/>
                <a:gd name="T43" fmla="*/ 186 h 309"/>
                <a:gd name="T44" fmla="*/ 123 w 123"/>
                <a:gd name="T45" fmla="*/ 93 h 309"/>
                <a:gd name="T46" fmla="*/ 88 w 123"/>
                <a:gd name="T47" fmla="*/ 58 h 309"/>
                <a:gd name="T48" fmla="*/ 34 w 123"/>
                <a:gd name="T49" fmla="*/ 58 h 309"/>
                <a:gd name="T50" fmla="*/ 0 w 123"/>
                <a:gd name="T51" fmla="*/ 93 h 309"/>
                <a:gd name="T52" fmla="*/ 0 w 123"/>
                <a:gd name="T53" fmla="*/ 186 h 309"/>
                <a:gd name="T54" fmla="*/ 21 w 123"/>
                <a:gd name="T55" fmla="*/ 186 h 309"/>
                <a:gd name="T56" fmla="*/ 21 w 123"/>
                <a:gd name="T57" fmla="*/ 178 h 309"/>
                <a:gd name="T58" fmla="*/ 8 w 123"/>
                <a:gd name="T59" fmla="*/ 178 h 309"/>
                <a:gd name="T60" fmla="*/ 8 w 123"/>
                <a:gd name="T61" fmla="*/ 93 h 309"/>
                <a:gd name="T62" fmla="*/ 34 w 123"/>
                <a:gd name="T63" fmla="*/ 66 h 309"/>
                <a:gd name="T64" fmla="*/ 55 w 123"/>
                <a:gd name="T65" fmla="*/ 66 h 309"/>
                <a:gd name="T66" fmla="*/ 58 w 123"/>
                <a:gd name="T67" fmla="*/ 71 h 309"/>
                <a:gd name="T68" fmla="*/ 53 w 123"/>
                <a:gd name="T69" fmla="*/ 146 h 309"/>
                <a:gd name="T70" fmla="*/ 61 w 123"/>
                <a:gd name="T71" fmla="*/ 156 h 309"/>
                <a:gd name="T72" fmla="*/ 69 w 123"/>
                <a:gd name="T73" fmla="*/ 146 h 309"/>
                <a:gd name="T74" fmla="*/ 64 w 123"/>
                <a:gd name="T75" fmla="*/ 71 h 309"/>
                <a:gd name="T76" fmla="*/ 67 w 123"/>
                <a:gd name="T77" fmla="*/ 66 h 309"/>
                <a:gd name="T78" fmla="*/ 88 w 123"/>
                <a:gd name="T79" fmla="*/ 66 h 309"/>
                <a:gd name="T80" fmla="*/ 115 w 123"/>
                <a:gd name="T81" fmla="*/ 93 h 309"/>
                <a:gd name="T82" fmla="*/ 115 w 123"/>
                <a:gd name="T83" fmla="*/ 178 h 309"/>
                <a:gd name="T84" fmla="*/ 102 w 123"/>
                <a:gd name="T85" fmla="*/ 178 h 309"/>
                <a:gd name="T86" fmla="*/ 102 w 123"/>
                <a:gd name="T87" fmla="*/ 18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" h="309">
                  <a:moveTo>
                    <a:pt x="90" y="160"/>
                  </a:moveTo>
                  <a:cubicBezTo>
                    <a:pt x="32" y="160"/>
                    <a:pt x="32" y="160"/>
                    <a:pt x="32" y="160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35" y="309"/>
                    <a:pt x="35" y="309"/>
                    <a:pt x="35" y="309"/>
                  </a:cubicBezTo>
                  <a:cubicBezTo>
                    <a:pt x="57" y="309"/>
                    <a:pt x="57" y="309"/>
                    <a:pt x="57" y="309"/>
                  </a:cubicBezTo>
                  <a:cubicBezTo>
                    <a:pt x="57" y="191"/>
                    <a:pt x="57" y="191"/>
                    <a:pt x="57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1" y="104"/>
                    <a:pt x="91" y="104"/>
                    <a:pt x="91" y="104"/>
                  </a:cubicBezTo>
                  <a:lnTo>
                    <a:pt x="90" y="160"/>
                  </a:lnTo>
                  <a:close/>
                  <a:moveTo>
                    <a:pt x="61" y="52"/>
                  </a:moveTo>
                  <a:cubicBezTo>
                    <a:pt x="73" y="52"/>
                    <a:pt x="83" y="40"/>
                    <a:pt x="83" y="26"/>
                  </a:cubicBezTo>
                  <a:cubicBezTo>
                    <a:pt x="83" y="12"/>
                    <a:pt x="73" y="0"/>
                    <a:pt x="61" y="0"/>
                  </a:cubicBezTo>
                  <a:cubicBezTo>
                    <a:pt x="49" y="0"/>
                    <a:pt x="39" y="12"/>
                    <a:pt x="39" y="26"/>
                  </a:cubicBezTo>
                  <a:cubicBezTo>
                    <a:pt x="39" y="40"/>
                    <a:pt x="49" y="52"/>
                    <a:pt x="61" y="52"/>
                  </a:cubicBezTo>
                  <a:close/>
                  <a:moveTo>
                    <a:pt x="102" y="186"/>
                  </a:moveTo>
                  <a:cubicBezTo>
                    <a:pt x="123" y="186"/>
                    <a:pt x="123" y="186"/>
                    <a:pt x="123" y="186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3" y="76"/>
                    <a:pt x="109" y="58"/>
                    <a:pt x="88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15" y="58"/>
                    <a:pt x="0" y="74"/>
                    <a:pt x="0" y="9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1" y="178"/>
                    <a:pt x="21" y="178"/>
                    <a:pt x="21" y="178"/>
                  </a:cubicBezTo>
                  <a:cubicBezTo>
                    <a:pt x="8" y="178"/>
                    <a:pt x="8" y="178"/>
                    <a:pt x="8" y="1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78"/>
                    <a:pt x="20" y="66"/>
                    <a:pt x="34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8"/>
                    <a:pt x="56" y="70"/>
                    <a:pt x="58" y="7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6" y="70"/>
                    <a:pt x="67" y="68"/>
                    <a:pt x="67" y="66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104" y="66"/>
                    <a:pt x="115" y="80"/>
                    <a:pt x="115" y="93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02" y="178"/>
                    <a:pt x="102" y="178"/>
                    <a:pt x="102" y="178"/>
                  </a:cubicBezTo>
                  <a:lnTo>
                    <a:pt x="102" y="18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C1B413BB-36E9-4B60-9C4C-9BEF754A2D8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267856" y="2965600"/>
              <a:ext cx="161738" cy="407788"/>
            </a:xfrm>
            <a:custGeom>
              <a:avLst/>
              <a:gdLst>
                <a:gd name="T0" fmla="*/ 90 w 123"/>
                <a:gd name="T1" fmla="*/ 160 h 309"/>
                <a:gd name="T2" fmla="*/ 32 w 123"/>
                <a:gd name="T3" fmla="*/ 160 h 309"/>
                <a:gd name="T4" fmla="*/ 32 w 123"/>
                <a:gd name="T5" fmla="*/ 104 h 309"/>
                <a:gd name="T6" fmla="*/ 24 w 123"/>
                <a:gd name="T7" fmla="*/ 104 h 309"/>
                <a:gd name="T8" fmla="*/ 24 w 123"/>
                <a:gd name="T9" fmla="*/ 160 h 309"/>
                <a:gd name="T10" fmla="*/ 35 w 123"/>
                <a:gd name="T11" fmla="*/ 309 h 309"/>
                <a:gd name="T12" fmla="*/ 57 w 123"/>
                <a:gd name="T13" fmla="*/ 309 h 309"/>
                <a:gd name="T14" fmla="*/ 57 w 123"/>
                <a:gd name="T15" fmla="*/ 191 h 309"/>
                <a:gd name="T16" fmla="*/ 65 w 123"/>
                <a:gd name="T17" fmla="*/ 191 h 309"/>
                <a:gd name="T18" fmla="*/ 65 w 123"/>
                <a:gd name="T19" fmla="*/ 309 h 309"/>
                <a:gd name="T20" fmla="*/ 88 w 123"/>
                <a:gd name="T21" fmla="*/ 309 h 309"/>
                <a:gd name="T22" fmla="*/ 98 w 123"/>
                <a:gd name="T23" fmla="*/ 161 h 309"/>
                <a:gd name="T24" fmla="*/ 98 w 123"/>
                <a:gd name="T25" fmla="*/ 104 h 309"/>
                <a:gd name="T26" fmla="*/ 91 w 123"/>
                <a:gd name="T27" fmla="*/ 104 h 309"/>
                <a:gd name="T28" fmla="*/ 90 w 123"/>
                <a:gd name="T29" fmla="*/ 160 h 309"/>
                <a:gd name="T30" fmla="*/ 61 w 123"/>
                <a:gd name="T31" fmla="*/ 52 h 309"/>
                <a:gd name="T32" fmla="*/ 83 w 123"/>
                <a:gd name="T33" fmla="*/ 26 h 309"/>
                <a:gd name="T34" fmla="*/ 61 w 123"/>
                <a:gd name="T35" fmla="*/ 0 h 309"/>
                <a:gd name="T36" fmla="*/ 39 w 123"/>
                <a:gd name="T37" fmla="*/ 26 h 309"/>
                <a:gd name="T38" fmla="*/ 61 w 123"/>
                <a:gd name="T39" fmla="*/ 52 h 309"/>
                <a:gd name="T40" fmla="*/ 102 w 123"/>
                <a:gd name="T41" fmla="*/ 186 h 309"/>
                <a:gd name="T42" fmla="*/ 123 w 123"/>
                <a:gd name="T43" fmla="*/ 186 h 309"/>
                <a:gd name="T44" fmla="*/ 123 w 123"/>
                <a:gd name="T45" fmla="*/ 93 h 309"/>
                <a:gd name="T46" fmla="*/ 88 w 123"/>
                <a:gd name="T47" fmla="*/ 58 h 309"/>
                <a:gd name="T48" fmla="*/ 34 w 123"/>
                <a:gd name="T49" fmla="*/ 58 h 309"/>
                <a:gd name="T50" fmla="*/ 0 w 123"/>
                <a:gd name="T51" fmla="*/ 93 h 309"/>
                <a:gd name="T52" fmla="*/ 0 w 123"/>
                <a:gd name="T53" fmla="*/ 186 h 309"/>
                <a:gd name="T54" fmla="*/ 21 w 123"/>
                <a:gd name="T55" fmla="*/ 186 h 309"/>
                <a:gd name="T56" fmla="*/ 21 w 123"/>
                <a:gd name="T57" fmla="*/ 178 h 309"/>
                <a:gd name="T58" fmla="*/ 8 w 123"/>
                <a:gd name="T59" fmla="*/ 178 h 309"/>
                <a:gd name="T60" fmla="*/ 8 w 123"/>
                <a:gd name="T61" fmla="*/ 93 h 309"/>
                <a:gd name="T62" fmla="*/ 34 w 123"/>
                <a:gd name="T63" fmla="*/ 66 h 309"/>
                <a:gd name="T64" fmla="*/ 55 w 123"/>
                <a:gd name="T65" fmla="*/ 66 h 309"/>
                <a:gd name="T66" fmla="*/ 58 w 123"/>
                <a:gd name="T67" fmla="*/ 71 h 309"/>
                <a:gd name="T68" fmla="*/ 53 w 123"/>
                <a:gd name="T69" fmla="*/ 146 h 309"/>
                <a:gd name="T70" fmla="*/ 61 w 123"/>
                <a:gd name="T71" fmla="*/ 156 h 309"/>
                <a:gd name="T72" fmla="*/ 69 w 123"/>
                <a:gd name="T73" fmla="*/ 146 h 309"/>
                <a:gd name="T74" fmla="*/ 64 w 123"/>
                <a:gd name="T75" fmla="*/ 71 h 309"/>
                <a:gd name="T76" fmla="*/ 67 w 123"/>
                <a:gd name="T77" fmla="*/ 66 h 309"/>
                <a:gd name="T78" fmla="*/ 88 w 123"/>
                <a:gd name="T79" fmla="*/ 66 h 309"/>
                <a:gd name="T80" fmla="*/ 115 w 123"/>
                <a:gd name="T81" fmla="*/ 93 h 309"/>
                <a:gd name="T82" fmla="*/ 115 w 123"/>
                <a:gd name="T83" fmla="*/ 178 h 309"/>
                <a:gd name="T84" fmla="*/ 102 w 123"/>
                <a:gd name="T85" fmla="*/ 178 h 309"/>
                <a:gd name="T86" fmla="*/ 102 w 123"/>
                <a:gd name="T87" fmla="*/ 18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" h="309">
                  <a:moveTo>
                    <a:pt x="90" y="160"/>
                  </a:moveTo>
                  <a:cubicBezTo>
                    <a:pt x="32" y="160"/>
                    <a:pt x="32" y="160"/>
                    <a:pt x="32" y="160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35" y="309"/>
                    <a:pt x="35" y="309"/>
                    <a:pt x="35" y="309"/>
                  </a:cubicBezTo>
                  <a:cubicBezTo>
                    <a:pt x="57" y="309"/>
                    <a:pt x="57" y="309"/>
                    <a:pt x="57" y="309"/>
                  </a:cubicBezTo>
                  <a:cubicBezTo>
                    <a:pt x="57" y="191"/>
                    <a:pt x="57" y="191"/>
                    <a:pt x="57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1" y="104"/>
                    <a:pt x="91" y="104"/>
                    <a:pt x="91" y="104"/>
                  </a:cubicBezTo>
                  <a:lnTo>
                    <a:pt x="90" y="160"/>
                  </a:lnTo>
                  <a:close/>
                  <a:moveTo>
                    <a:pt x="61" y="52"/>
                  </a:moveTo>
                  <a:cubicBezTo>
                    <a:pt x="73" y="52"/>
                    <a:pt x="83" y="40"/>
                    <a:pt x="83" y="26"/>
                  </a:cubicBezTo>
                  <a:cubicBezTo>
                    <a:pt x="83" y="12"/>
                    <a:pt x="73" y="0"/>
                    <a:pt x="61" y="0"/>
                  </a:cubicBezTo>
                  <a:cubicBezTo>
                    <a:pt x="49" y="0"/>
                    <a:pt x="39" y="12"/>
                    <a:pt x="39" y="26"/>
                  </a:cubicBezTo>
                  <a:cubicBezTo>
                    <a:pt x="39" y="40"/>
                    <a:pt x="49" y="52"/>
                    <a:pt x="61" y="52"/>
                  </a:cubicBezTo>
                  <a:close/>
                  <a:moveTo>
                    <a:pt x="102" y="186"/>
                  </a:moveTo>
                  <a:cubicBezTo>
                    <a:pt x="123" y="186"/>
                    <a:pt x="123" y="186"/>
                    <a:pt x="123" y="186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3" y="76"/>
                    <a:pt x="109" y="58"/>
                    <a:pt x="88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15" y="58"/>
                    <a:pt x="0" y="74"/>
                    <a:pt x="0" y="9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1" y="178"/>
                    <a:pt x="21" y="178"/>
                    <a:pt x="21" y="178"/>
                  </a:cubicBezTo>
                  <a:cubicBezTo>
                    <a:pt x="8" y="178"/>
                    <a:pt x="8" y="178"/>
                    <a:pt x="8" y="1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78"/>
                    <a:pt x="20" y="66"/>
                    <a:pt x="34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8"/>
                    <a:pt x="56" y="70"/>
                    <a:pt x="58" y="7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6" y="70"/>
                    <a:pt x="67" y="68"/>
                    <a:pt x="67" y="66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104" y="66"/>
                    <a:pt x="115" y="80"/>
                    <a:pt x="115" y="93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02" y="178"/>
                    <a:pt x="102" y="178"/>
                    <a:pt x="102" y="178"/>
                  </a:cubicBezTo>
                  <a:lnTo>
                    <a:pt x="102" y="18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CBFD1FF-503D-4671-B646-024B395285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284" y="5527913"/>
              <a:ext cx="537964" cy="247834"/>
            </a:xfrm>
            <a:custGeom>
              <a:avLst/>
              <a:gdLst>
                <a:gd name="T0" fmla="*/ 370 w 393"/>
                <a:gd name="T1" fmla="*/ 78 h 181"/>
                <a:gd name="T2" fmla="*/ 392 w 393"/>
                <a:gd name="T3" fmla="*/ 51 h 181"/>
                <a:gd name="T4" fmla="*/ 370 w 393"/>
                <a:gd name="T5" fmla="*/ 25 h 181"/>
                <a:gd name="T6" fmla="*/ 348 w 393"/>
                <a:gd name="T7" fmla="*/ 51 h 181"/>
                <a:gd name="T8" fmla="*/ 370 w 393"/>
                <a:gd name="T9" fmla="*/ 78 h 181"/>
                <a:gd name="T10" fmla="*/ 369 w 393"/>
                <a:gd name="T11" fmla="*/ 83 h 181"/>
                <a:gd name="T12" fmla="*/ 354 w 393"/>
                <a:gd name="T13" fmla="*/ 89 h 181"/>
                <a:gd name="T14" fmla="*/ 346 w 393"/>
                <a:gd name="T15" fmla="*/ 96 h 181"/>
                <a:gd name="T16" fmla="*/ 321 w 393"/>
                <a:gd name="T17" fmla="*/ 136 h 181"/>
                <a:gd name="T18" fmla="*/ 283 w 393"/>
                <a:gd name="T19" fmla="*/ 143 h 181"/>
                <a:gd name="T20" fmla="*/ 283 w 393"/>
                <a:gd name="T21" fmla="*/ 158 h 181"/>
                <a:gd name="T22" fmla="*/ 332 w 393"/>
                <a:gd name="T23" fmla="*/ 157 h 181"/>
                <a:gd name="T24" fmla="*/ 345 w 393"/>
                <a:gd name="T25" fmla="*/ 140 h 181"/>
                <a:gd name="T26" fmla="*/ 344 w 393"/>
                <a:gd name="T27" fmla="*/ 154 h 181"/>
                <a:gd name="T28" fmla="*/ 390 w 393"/>
                <a:gd name="T29" fmla="*/ 179 h 181"/>
                <a:gd name="T30" fmla="*/ 393 w 393"/>
                <a:gd name="T31" fmla="*/ 107 h 181"/>
                <a:gd name="T32" fmla="*/ 369 w 393"/>
                <a:gd name="T33" fmla="*/ 83 h 181"/>
                <a:gd name="T34" fmla="*/ 197 w 393"/>
                <a:gd name="T35" fmla="*/ 52 h 181"/>
                <a:gd name="T36" fmla="*/ 219 w 393"/>
                <a:gd name="T37" fmla="*/ 26 h 181"/>
                <a:gd name="T38" fmla="*/ 197 w 393"/>
                <a:gd name="T39" fmla="*/ 0 h 181"/>
                <a:gd name="T40" fmla="*/ 174 w 393"/>
                <a:gd name="T41" fmla="*/ 26 h 181"/>
                <a:gd name="T42" fmla="*/ 197 w 393"/>
                <a:gd name="T43" fmla="*/ 52 h 181"/>
                <a:gd name="T44" fmla="*/ 223 w 393"/>
                <a:gd name="T45" fmla="*/ 60 h 181"/>
                <a:gd name="T46" fmla="*/ 170 w 393"/>
                <a:gd name="T47" fmla="*/ 60 h 181"/>
                <a:gd name="T48" fmla="*/ 135 w 393"/>
                <a:gd name="T49" fmla="*/ 95 h 181"/>
                <a:gd name="T50" fmla="*/ 135 w 393"/>
                <a:gd name="T51" fmla="*/ 131 h 181"/>
                <a:gd name="T52" fmla="*/ 157 w 393"/>
                <a:gd name="T53" fmla="*/ 129 h 181"/>
                <a:gd name="T54" fmla="*/ 157 w 393"/>
                <a:gd name="T55" fmla="*/ 104 h 181"/>
                <a:gd name="T56" fmla="*/ 164 w 393"/>
                <a:gd name="T57" fmla="*/ 104 h 181"/>
                <a:gd name="T58" fmla="*/ 164 w 393"/>
                <a:gd name="T59" fmla="*/ 128 h 181"/>
                <a:gd name="T60" fmla="*/ 190 w 393"/>
                <a:gd name="T61" fmla="*/ 127 h 181"/>
                <a:gd name="T62" fmla="*/ 193 w 393"/>
                <a:gd name="T63" fmla="*/ 73 h 181"/>
                <a:gd name="T64" fmla="*/ 194 w 393"/>
                <a:gd name="T65" fmla="*/ 62 h 181"/>
                <a:gd name="T66" fmla="*/ 200 w 393"/>
                <a:gd name="T67" fmla="*/ 62 h 181"/>
                <a:gd name="T68" fmla="*/ 200 w 393"/>
                <a:gd name="T69" fmla="*/ 73 h 181"/>
                <a:gd name="T70" fmla="*/ 203 w 393"/>
                <a:gd name="T71" fmla="*/ 127 h 181"/>
                <a:gd name="T72" fmla="*/ 230 w 393"/>
                <a:gd name="T73" fmla="*/ 128 h 181"/>
                <a:gd name="T74" fmla="*/ 230 w 393"/>
                <a:gd name="T75" fmla="*/ 104 h 181"/>
                <a:gd name="T76" fmla="*/ 237 w 393"/>
                <a:gd name="T77" fmla="*/ 104 h 181"/>
                <a:gd name="T78" fmla="*/ 237 w 393"/>
                <a:gd name="T79" fmla="*/ 129 h 181"/>
                <a:gd name="T80" fmla="*/ 258 w 393"/>
                <a:gd name="T81" fmla="*/ 131 h 181"/>
                <a:gd name="T82" fmla="*/ 258 w 393"/>
                <a:gd name="T83" fmla="*/ 95 h 181"/>
                <a:gd name="T84" fmla="*/ 223 w 393"/>
                <a:gd name="T85" fmla="*/ 60 h 181"/>
                <a:gd name="T86" fmla="*/ 22 w 393"/>
                <a:gd name="T87" fmla="*/ 78 h 181"/>
                <a:gd name="T88" fmla="*/ 44 w 393"/>
                <a:gd name="T89" fmla="*/ 51 h 181"/>
                <a:gd name="T90" fmla="*/ 22 w 393"/>
                <a:gd name="T91" fmla="*/ 25 h 181"/>
                <a:gd name="T92" fmla="*/ 0 w 393"/>
                <a:gd name="T93" fmla="*/ 51 h 181"/>
                <a:gd name="T94" fmla="*/ 22 w 393"/>
                <a:gd name="T95" fmla="*/ 78 h 181"/>
                <a:gd name="T96" fmla="*/ 48 w 393"/>
                <a:gd name="T97" fmla="*/ 96 h 181"/>
                <a:gd name="T98" fmla="*/ 40 w 393"/>
                <a:gd name="T99" fmla="*/ 89 h 181"/>
                <a:gd name="T100" fmla="*/ 25 w 393"/>
                <a:gd name="T101" fmla="*/ 83 h 181"/>
                <a:gd name="T102" fmla="*/ 1 w 393"/>
                <a:gd name="T103" fmla="*/ 107 h 181"/>
                <a:gd name="T104" fmla="*/ 4 w 393"/>
                <a:gd name="T105" fmla="*/ 181 h 181"/>
                <a:gd name="T106" fmla="*/ 50 w 393"/>
                <a:gd name="T107" fmla="*/ 154 h 181"/>
                <a:gd name="T108" fmla="*/ 49 w 393"/>
                <a:gd name="T109" fmla="*/ 140 h 181"/>
                <a:gd name="T110" fmla="*/ 61 w 393"/>
                <a:gd name="T111" fmla="*/ 157 h 181"/>
                <a:gd name="T112" fmla="*/ 111 w 393"/>
                <a:gd name="T113" fmla="*/ 158 h 181"/>
                <a:gd name="T114" fmla="*/ 111 w 393"/>
                <a:gd name="T115" fmla="*/ 143 h 181"/>
                <a:gd name="T116" fmla="*/ 73 w 393"/>
                <a:gd name="T117" fmla="*/ 136 h 181"/>
                <a:gd name="T118" fmla="*/ 48 w 393"/>
                <a:gd name="T119" fmla="*/ 9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3" h="181">
                  <a:moveTo>
                    <a:pt x="370" y="78"/>
                  </a:moveTo>
                  <a:cubicBezTo>
                    <a:pt x="382" y="78"/>
                    <a:pt x="392" y="66"/>
                    <a:pt x="392" y="51"/>
                  </a:cubicBezTo>
                  <a:cubicBezTo>
                    <a:pt x="392" y="37"/>
                    <a:pt x="382" y="25"/>
                    <a:pt x="370" y="25"/>
                  </a:cubicBezTo>
                  <a:cubicBezTo>
                    <a:pt x="358" y="25"/>
                    <a:pt x="348" y="37"/>
                    <a:pt x="348" y="51"/>
                  </a:cubicBezTo>
                  <a:cubicBezTo>
                    <a:pt x="348" y="66"/>
                    <a:pt x="358" y="78"/>
                    <a:pt x="370" y="78"/>
                  </a:cubicBezTo>
                  <a:close/>
                  <a:moveTo>
                    <a:pt x="369" y="83"/>
                  </a:moveTo>
                  <a:cubicBezTo>
                    <a:pt x="363" y="83"/>
                    <a:pt x="358" y="86"/>
                    <a:pt x="354" y="89"/>
                  </a:cubicBezTo>
                  <a:cubicBezTo>
                    <a:pt x="352" y="91"/>
                    <a:pt x="349" y="93"/>
                    <a:pt x="346" y="96"/>
                  </a:cubicBezTo>
                  <a:cubicBezTo>
                    <a:pt x="336" y="107"/>
                    <a:pt x="321" y="136"/>
                    <a:pt x="321" y="136"/>
                  </a:cubicBezTo>
                  <a:cubicBezTo>
                    <a:pt x="283" y="143"/>
                    <a:pt x="283" y="143"/>
                    <a:pt x="283" y="143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332" y="157"/>
                    <a:pt x="332" y="157"/>
                    <a:pt x="332" y="157"/>
                  </a:cubicBezTo>
                  <a:cubicBezTo>
                    <a:pt x="345" y="140"/>
                    <a:pt x="345" y="140"/>
                    <a:pt x="345" y="140"/>
                  </a:cubicBezTo>
                  <a:cubicBezTo>
                    <a:pt x="345" y="140"/>
                    <a:pt x="344" y="146"/>
                    <a:pt x="344" y="154"/>
                  </a:cubicBezTo>
                  <a:cubicBezTo>
                    <a:pt x="362" y="161"/>
                    <a:pt x="377" y="170"/>
                    <a:pt x="390" y="179"/>
                  </a:cubicBezTo>
                  <a:cubicBezTo>
                    <a:pt x="393" y="107"/>
                    <a:pt x="393" y="107"/>
                    <a:pt x="393" y="107"/>
                  </a:cubicBezTo>
                  <a:cubicBezTo>
                    <a:pt x="393" y="94"/>
                    <a:pt x="382" y="83"/>
                    <a:pt x="369" y="83"/>
                  </a:cubicBezTo>
                  <a:close/>
                  <a:moveTo>
                    <a:pt x="197" y="52"/>
                  </a:moveTo>
                  <a:cubicBezTo>
                    <a:pt x="209" y="52"/>
                    <a:pt x="219" y="41"/>
                    <a:pt x="219" y="26"/>
                  </a:cubicBezTo>
                  <a:cubicBezTo>
                    <a:pt x="219" y="12"/>
                    <a:pt x="209" y="0"/>
                    <a:pt x="197" y="0"/>
                  </a:cubicBezTo>
                  <a:cubicBezTo>
                    <a:pt x="184" y="0"/>
                    <a:pt x="174" y="12"/>
                    <a:pt x="174" y="26"/>
                  </a:cubicBezTo>
                  <a:cubicBezTo>
                    <a:pt x="174" y="41"/>
                    <a:pt x="184" y="52"/>
                    <a:pt x="197" y="52"/>
                  </a:cubicBezTo>
                  <a:close/>
                  <a:moveTo>
                    <a:pt x="223" y="60"/>
                  </a:moveTo>
                  <a:cubicBezTo>
                    <a:pt x="170" y="60"/>
                    <a:pt x="170" y="60"/>
                    <a:pt x="170" y="60"/>
                  </a:cubicBezTo>
                  <a:cubicBezTo>
                    <a:pt x="151" y="60"/>
                    <a:pt x="135" y="76"/>
                    <a:pt x="135" y="95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42" y="130"/>
                    <a:pt x="149" y="129"/>
                    <a:pt x="157" y="129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72" y="127"/>
                    <a:pt x="181" y="127"/>
                    <a:pt x="190" y="127"/>
                  </a:cubicBezTo>
                  <a:cubicBezTo>
                    <a:pt x="193" y="73"/>
                    <a:pt x="193" y="73"/>
                    <a:pt x="193" y="73"/>
                  </a:cubicBezTo>
                  <a:cubicBezTo>
                    <a:pt x="189" y="70"/>
                    <a:pt x="190" y="65"/>
                    <a:pt x="194" y="62"/>
                  </a:cubicBezTo>
                  <a:cubicBezTo>
                    <a:pt x="200" y="62"/>
                    <a:pt x="200" y="62"/>
                    <a:pt x="200" y="62"/>
                  </a:cubicBezTo>
                  <a:cubicBezTo>
                    <a:pt x="203" y="65"/>
                    <a:pt x="204" y="70"/>
                    <a:pt x="200" y="73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213" y="127"/>
                    <a:pt x="221" y="127"/>
                    <a:pt x="230" y="128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7" y="129"/>
                    <a:pt x="237" y="129"/>
                    <a:pt x="237" y="129"/>
                  </a:cubicBezTo>
                  <a:cubicBezTo>
                    <a:pt x="244" y="129"/>
                    <a:pt x="251" y="130"/>
                    <a:pt x="258" y="131"/>
                  </a:cubicBezTo>
                  <a:cubicBezTo>
                    <a:pt x="258" y="95"/>
                    <a:pt x="258" y="95"/>
                    <a:pt x="258" y="95"/>
                  </a:cubicBezTo>
                  <a:cubicBezTo>
                    <a:pt x="258" y="78"/>
                    <a:pt x="244" y="60"/>
                    <a:pt x="223" y="60"/>
                  </a:cubicBezTo>
                  <a:close/>
                  <a:moveTo>
                    <a:pt x="22" y="78"/>
                  </a:moveTo>
                  <a:cubicBezTo>
                    <a:pt x="34" y="78"/>
                    <a:pt x="44" y="66"/>
                    <a:pt x="44" y="51"/>
                  </a:cubicBezTo>
                  <a:cubicBezTo>
                    <a:pt x="44" y="37"/>
                    <a:pt x="34" y="25"/>
                    <a:pt x="22" y="25"/>
                  </a:cubicBezTo>
                  <a:cubicBezTo>
                    <a:pt x="10" y="25"/>
                    <a:pt x="0" y="37"/>
                    <a:pt x="0" y="51"/>
                  </a:cubicBezTo>
                  <a:cubicBezTo>
                    <a:pt x="0" y="66"/>
                    <a:pt x="10" y="78"/>
                    <a:pt x="22" y="78"/>
                  </a:cubicBezTo>
                  <a:close/>
                  <a:moveTo>
                    <a:pt x="48" y="96"/>
                  </a:moveTo>
                  <a:cubicBezTo>
                    <a:pt x="45" y="93"/>
                    <a:pt x="42" y="91"/>
                    <a:pt x="40" y="89"/>
                  </a:cubicBezTo>
                  <a:cubicBezTo>
                    <a:pt x="36" y="86"/>
                    <a:pt x="30" y="83"/>
                    <a:pt x="25" y="83"/>
                  </a:cubicBezTo>
                  <a:cubicBezTo>
                    <a:pt x="11" y="83"/>
                    <a:pt x="1" y="94"/>
                    <a:pt x="1" y="107"/>
                  </a:cubicBezTo>
                  <a:cubicBezTo>
                    <a:pt x="4" y="181"/>
                    <a:pt x="4" y="181"/>
                    <a:pt x="4" y="181"/>
                  </a:cubicBezTo>
                  <a:cubicBezTo>
                    <a:pt x="16" y="171"/>
                    <a:pt x="32" y="162"/>
                    <a:pt x="50" y="154"/>
                  </a:cubicBezTo>
                  <a:cubicBezTo>
                    <a:pt x="50" y="147"/>
                    <a:pt x="49" y="140"/>
                    <a:pt x="49" y="140"/>
                  </a:cubicBezTo>
                  <a:cubicBezTo>
                    <a:pt x="61" y="157"/>
                    <a:pt x="61" y="157"/>
                    <a:pt x="61" y="157"/>
                  </a:cubicBezTo>
                  <a:cubicBezTo>
                    <a:pt x="111" y="158"/>
                    <a:pt x="111" y="158"/>
                    <a:pt x="111" y="158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73" y="136"/>
                    <a:pt x="58" y="107"/>
                    <a:pt x="48" y="96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3" name="Text Box 12">
            <a:extLst>
              <a:ext uri="{FF2B5EF4-FFF2-40B4-BE49-F238E27FC236}">
                <a16:creationId xmlns:a16="http://schemas.microsoft.com/office/drawing/2014/main" id="{D28A738C-26BE-423C-B561-E79E9E59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739" y="2653915"/>
            <a:ext cx="3691048" cy="8617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1440" tIns="0" rIns="9144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Loan percent income, loan int rate, and loan amount all have a positive impact on loan status being defaulted, hence the higher these variables are, the more riskier the individual is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A90757F7-7A3E-42A4-9914-658F0089D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418" y="4144746"/>
            <a:ext cx="2803712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1440" tIns="0" rIns="9144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Loan category D and E are riskier as they show the tendency to get default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41BFD793-C791-4888-8152-2791B20E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4966" y="5257365"/>
            <a:ext cx="3156509" cy="8617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1440" tIns="0" rIns="9144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Loan grid A is the one where minimum interest is charged whereas loan grid D is where the maximum interest is charged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5286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10151</TotalTime>
  <Words>1032</Words>
  <Application>Microsoft Office PowerPoint</Application>
  <PresentationFormat>Widescreen</PresentationFormat>
  <Paragraphs>104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EYInterstate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Rishu Chourey</dc:creator>
  <cp:lastModifiedBy>Chourey,Rishu</cp:lastModifiedBy>
  <cp:revision>249</cp:revision>
  <dcterms:created xsi:type="dcterms:W3CDTF">2019-07-25T05:13:11Z</dcterms:created>
  <dcterms:modified xsi:type="dcterms:W3CDTF">2022-03-20T03:31:48Z</dcterms:modified>
</cp:coreProperties>
</file>