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4"/>
  </p:notesMasterIdLst>
  <p:sldIdLst>
    <p:sldId id="256" r:id="rId2"/>
    <p:sldId id="257" r:id="rId3"/>
    <p:sldId id="273" r:id="rId4"/>
    <p:sldId id="297" r:id="rId5"/>
    <p:sldId id="276" r:id="rId6"/>
    <p:sldId id="282" r:id="rId7"/>
    <p:sldId id="283" r:id="rId8"/>
    <p:sldId id="284" r:id="rId9"/>
    <p:sldId id="274" r:id="rId10"/>
    <p:sldId id="277" r:id="rId11"/>
    <p:sldId id="278" r:id="rId12"/>
    <p:sldId id="258" r:id="rId13"/>
    <p:sldId id="287" r:id="rId14"/>
    <p:sldId id="289" r:id="rId15"/>
    <p:sldId id="288" r:id="rId16"/>
    <p:sldId id="275" r:id="rId17"/>
    <p:sldId id="291" r:id="rId18"/>
    <p:sldId id="294" r:id="rId19"/>
    <p:sldId id="293" r:id="rId20"/>
    <p:sldId id="292" r:id="rId21"/>
    <p:sldId id="295" r:id="rId22"/>
    <p:sldId id="296" r:id="rId23"/>
    <p:sldId id="270" r:id="rId24"/>
    <p:sldId id="285" r:id="rId25"/>
    <p:sldId id="286" r:id="rId26"/>
    <p:sldId id="261" r:id="rId27"/>
    <p:sldId id="279" r:id="rId28"/>
    <p:sldId id="280" r:id="rId29"/>
    <p:sldId id="281" r:id="rId30"/>
    <p:sldId id="272" r:id="rId31"/>
    <p:sldId id="290" r:id="rId32"/>
    <p:sldId id="269" r:id="rId33"/>
  </p:sldIdLst>
  <p:sldSz cx="9144000" cy="5143500" type="screen16x9"/>
  <p:notesSz cx="6858000" cy="9144000"/>
  <p:embeddedFontLst>
    <p:embeddedFont>
      <p:font typeface="Average" panose="020B0604020202020204" charset="0"/>
      <p:regular r:id="rId35"/>
    </p:embeddedFont>
    <p:embeddedFont>
      <p:font typeface="Oswald" panose="020B0604020202020204" charset="0"/>
      <p:regular r:id="rId36"/>
      <p:bold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C31EAD9-0019-422D-AAA1-058AE8E5CF98}" v="3" dt="2020-05-10T08:15:17.36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816" y="7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42"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3.fnt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1.fntdata"/><Relationship Id="rId43"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iddhant" userId="2c6ca2fb71d48402" providerId="LiveId" clId="{9C31EAD9-0019-422D-AAA1-058AE8E5CF98}"/>
    <pc:docChg chg="custSel modSld">
      <pc:chgData name="Siddhant" userId="2c6ca2fb71d48402" providerId="LiveId" clId="{9C31EAD9-0019-422D-AAA1-058AE8E5CF98}" dt="2020-05-10T08:15:06.028" v="0" actId="313"/>
      <pc:docMkLst>
        <pc:docMk/>
      </pc:docMkLst>
      <pc:sldChg chg="modSp mod">
        <pc:chgData name="Siddhant" userId="2c6ca2fb71d48402" providerId="LiveId" clId="{9C31EAD9-0019-422D-AAA1-058AE8E5CF98}" dt="2020-05-10T08:15:06.028" v="0" actId="313"/>
        <pc:sldMkLst>
          <pc:docMk/>
          <pc:sldMk cId="2973467936" sldId="282"/>
        </pc:sldMkLst>
        <pc:spChg chg="mod">
          <ac:chgData name="Siddhant" userId="2c6ca2fb71d48402" providerId="LiveId" clId="{9C31EAD9-0019-422D-AAA1-058AE8E5CF98}" dt="2020-05-10T08:15:06.028" v="0" actId="313"/>
          <ac:spMkLst>
            <pc:docMk/>
            <pc:sldMk cId="2973467936" sldId="282"/>
            <ac:spMk id="3" creationId="{FBCF3FD8-9A70-42F2-BBBD-CA6CBCCBBD4D}"/>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5687f9d158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5687f9d158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5687f9d158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5687f9d158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5687f9d158_0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5687f9d158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076871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5687f9d158_0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5687f9d158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5687f9d158_0_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5687f9d158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47996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41375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671258" y="990800"/>
            <a:ext cx="7801500" cy="1730100"/>
          </a:xfrm>
          <a:prstGeom prst="rect">
            <a:avLst/>
          </a:prstGeom>
        </p:spPr>
        <p:txBody>
          <a:bodyPr spcFirstLastPara="1" wrap="square" lIns="91425" tIns="91425" rIns="91425" bIns="91425" anchor="b" anchorCtr="0">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5" name="Google Shape;15;p2"/>
          <p:cNvSpPr txBox="1">
            <a:spLocks noGrp="1"/>
          </p:cNvSpPr>
          <p:nvPr>
            <p:ph type="subTitle" idx="1"/>
          </p:nvPr>
        </p:nvSpPr>
        <p:spPr>
          <a:xfrm>
            <a:off x="671250" y="3174876"/>
            <a:ext cx="78015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6" name="Google Shape;16;p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9"/>
        <p:cNvGrpSpPr/>
        <p:nvPr/>
      </p:nvGrpSpPr>
      <p:grpSpPr>
        <a:xfrm>
          <a:off x="0" y="0"/>
          <a:ext cx="0" cy="0"/>
          <a:chOff x="0" y="0"/>
          <a:chExt cx="0" cy="0"/>
        </a:xfrm>
      </p:grpSpPr>
      <p:sp>
        <p:nvSpPr>
          <p:cNvPr id="50" name="Google Shape;50;p11"/>
          <p:cNvSpPr txBox="1">
            <a:spLocks noGrp="1"/>
          </p:cNvSpPr>
          <p:nvPr>
            <p:ph type="title" hasCustomPrompt="1"/>
          </p:nvPr>
        </p:nvSpPr>
        <p:spPr>
          <a:xfrm>
            <a:off x="311700" y="1255275"/>
            <a:ext cx="8520600" cy="18906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a:spLocks noGrp="1"/>
          </p:cNvSpPr>
          <p:nvPr>
            <p:ph type="body" idx="1"/>
          </p:nvPr>
        </p:nvSpPr>
        <p:spPr>
          <a:xfrm>
            <a:off x="311700" y="32284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2" name="Google Shape;52;p11"/>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671250" y="2141250"/>
            <a:ext cx="7852200" cy="8610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9" name="Google Shape;19;p3"/>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2" name="Google Shape;22;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3" name="Google Shape;23;p4"/>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6" name="Google Shape;26;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7" name="Google Shape;27;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8" name="Google Shape;28;p5"/>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1" name="Google Shape;31;p6"/>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4" name="Google Shape;34;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5" name="Google Shape;35;p7"/>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490250" y="526350"/>
            <a:ext cx="62271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38" name="Google Shape;38;p8"/>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1" name="Google Shape;4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2" name="Google Shape;42;p9"/>
          <p:cNvSpPr txBox="1">
            <a:spLocks noGrp="1"/>
          </p:cNvSpPr>
          <p:nvPr>
            <p:ph type="title"/>
          </p:nvPr>
        </p:nvSpPr>
        <p:spPr>
          <a:xfrm>
            <a:off x="265500" y="1081400"/>
            <a:ext cx="4045200" cy="1710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3" name="Google Shape;43;p9"/>
          <p:cNvSpPr txBox="1">
            <a:spLocks noGrp="1"/>
          </p:cNvSpPr>
          <p:nvPr>
            <p:ph type="subTitle" idx="1"/>
          </p:nvPr>
        </p:nvSpPr>
        <p:spPr>
          <a:xfrm>
            <a:off x="265500" y="2845201"/>
            <a:ext cx="4045200" cy="1345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a:endParaRPr/>
          </a:p>
        </p:txBody>
      </p:sp>
      <p:sp>
        <p:nvSpPr>
          <p:cNvPr id="44" name="Google Shape;4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45" name="Google Shape;45;p9"/>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6"/>
        <p:cNvGrpSpPr/>
        <p:nvPr/>
      </p:nvGrpSpPr>
      <p:grpSpPr>
        <a:xfrm>
          <a:off x="0" y="0"/>
          <a:ext cx="0" cy="0"/>
          <a:chOff x="0" y="0"/>
          <a:chExt cx="0" cy="0"/>
        </a:xfrm>
      </p:grpSpPr>
      <p:sp>
        <p:nvSpPr>
          <p:cNvPr id="47" name="Google Shape;47;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a:endParaRPr/>
          </a:p>
        </p:txBody>
      </p:sp>
      <p:sp>
        <p:nvSpPr>
          <p:cNvPr id="48" name="Google Shape;48;p10"/>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lat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marL="914400" lvl="1"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marL="1371600" lvl="2"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marL="1828800" lvl="3"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marL="2286000" lvl="4"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marL="2743200" lvl="5"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marL="3200400" lvl="6"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marL="3657600" lvl="7"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marL="4114800" lvl="8" indent="-3175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a:endParaRPr/>
          </a:p>
        </p:txBody>
      </p:sp>
      <p:sp>
        <p:nvSpPr>
          <p:cNvPr id="8" name="Google Shape;8;p1"/>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1.xml"/><Relationship Id="rId5" Type="http://schemas.openxmlformats.org/officeDocument/2006/relationships/image" Target="../media/image11.png"/><Relationship Id="rId4" Type="http://schemas.openxmlformats.org/officeDocument/2006/relationships/image" Target="../media/image10.png"/></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1.xml"/><Relationship Id="rId5" Type="http://schemas.openxmlformats.org/officeDocument/2006/relationships/image" Target="../media/image15.png"/><Relationship Id="rId4" Type="http://schemas.openxmlformats.org/officeDocument/2006/relationships/image" Target="../media/image14.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docs.python.org/2/library/functools.html" TargetMode="Externa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3"/>
          <p:cNvSpPr txBox="1">
            <a:spLocks noGrp="1"/>
          </p:cNvSpPr>
          <p:nvPr>
            <p:ph type="ctrTitle"/>
          </p:nvPr>
        </p:nvSpPr>
        <p:spPr>
          <a:xfrm>
            <a:off x="671258" y="990800"/>
            <a:ext cx="7801500" cy="1730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ISTA 350</a:t>
            </a:r>
            <a:endParaRPr/>
          </a:p>
        </p:txBody>
      </p:sp>
      <p:sp>
        <p:nvSpPr>
          <p:cNvPr id="60" name="Google Shape;60;p13"/>
          <p:cNvSpPr txBox="1">
            <a:spLocks noGrp="1"/>
          </p:cNvSpPr>
          <p:nvPr>
            <p:ph type="subTitle" idx="1"/>
          </p:nvPr>
        </p:nvSpPr>
        <p:spPr>
          <a:xfrm>
            <a:off x="671250" y="3174876"/>
            <a:ext cx="78015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Final Review</a:t>
            </a:r>
            <a:endParaRPr lang="en" dirty="0"/>
          </a:p>
          <a:p>
            <a:pPr marL="0" lvl="0" indent="0" algn="ctr" rtl="0">
              <a:spcBef>
                <a:spcPts val="0"/>
              </a:spcBef>
              <a:spcAft>
                <a:spcPts val="0"/>
              </a:spcAft>
              <a:buNone/>
            </a:pPr>
            <a:r>
              <a:rPr lang="en" dirty="0"/>
              <a:t>Spring 2020</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E66671-B396-4B88-B7D2-32AEE31E1A09}"/>
              </a:ext>
            </a:extLst>
          </p:cNvPr>
          <p:cNvSpPr>
            <a:spLocks noGrp="1"/>
          </p:cNvSpPr>
          <p:nvPr>
            <p:ph type="title"/>
          </p:nvPr>
        </p:nvSpPr>
        <p:spPr/>
        <p:txBody>
          <a:bodyPr/>
          <a:lstStyle/>
          <a:p>
            <a:r>
              <a:rPr lang="en-US" dirty="0"/>
              <a:t>Regular Expressions</a:t>
            </a:r>
          </a:p>
        </p:txBody>
      </p:sp>
      <p:sp>
        <p:nvSpPr>
          <p:cNvPr id="3" name="Text Placeholder 2">
            <a:extLst>
              <a:ext uri="{FF2B5EF4-FFF2-40B4-BE49-F238E27FC236}">
                <a16:creationId xmlns:a16="http://schemas.microsoft.com/office/drawing/2014/main" id="{F44F0EAE-3112-486D-A212-985E819F3EB9}"/>
              </a:ext>
            </a:extLst>
          </p:cNvPr>
          <p:cNvSpPr>
            <a:spLocks noGrp="1"/>
          </p:cNvSpPr>
          <p:nvPr>
            <p:ph type="body" idx="1"/>
          </p:nvPr>
        </p:nvSpPr>
        <p:spPr/>
        <p:txBody>
          <a:bodyPr/>
          <a:lstStyle/>
          <a:p>
            <a:r>
              <a:rPr lang="en" dirty="0"/>
              <a:t>a pattern describing a certain amount of text</a:t>
            </a:r>
          </a:p>
          <a:p>
            <a:r>
              <a:rPr lang="en" dirty="0"/>
              <a:t>We specify a pattern to search for by creating a string, but some of the characters have special meanings that allow them to match multiple other characters</a:t>
            </a:r>
          </a:p>
          <a:p>
            <a:r>
              <a:rPr lang="en" dirty="0"/>
              <a:t>Syntax:</a:t>
            </a:r>
          </a:p>
          <a:p>
            <a:endParaRPr lang="en" dirty="0"/>
          </a:p>
          <a:p>
            <a:pPr marL="139700" indent="0">
              <a:buNone/>
            </a:pPr>
            <a:r>
              <a:rPr lang="en-US" sz="1400" dirty="0">
                <a:latin typeface="Courier New" panose="02070309020205020404" pitchFamily="49" charset="0"/>
                <a:cs typeface="Courier New" panose="02070309020205020404" pitchFamily="49" charset="0"/>
              </a:rPr>
              <a:t>import re    </a:t>
            </a:r>
            <a:r>
              <a:rPr lang="en-US" sz="1400" dirty="0">
                <a:solidFill>
                  <a:srgbClr val="00B050"/>
                </a:solidFill>
                <a:latin typeface="Courier New" panose="02070309020205020404" pitchFamily="49" charset="0"/>
                <a:cs typeface="Courier New" panose="02070309020205020404" pitchFamily="49" charset="0"/>
              </a:rPr>
              <a:t>#python module for regular expressions is re</a:t>
            </a:r>
          </a:p>
          <a:p>
            <a:pPr marL="139700" indent="0">
              <a:buNone/>
            </a:pPr>
            <a:r>
              <a:rPr lang="en-US" sz="1400" dirty="0">
                <a:latin typeface="Courier New" panose="02070309020205020404" pitchFamily="49" charset="0"/>
                <a:cs typeface="Courier New" panose="02070309020205020404" pitchFamily="49" charset="0"/>
              </a:rPr>
              <a:t>text = open(file).read()    </a:t>
            </a:r>
          </a:p>
          <a:p>
            <a:pPr marL="139700" indent="0">
              <a:buNone/>
            </a:pPr>
            <a:r>
              <a:rPr lang="en-US" sz="1400" dirty="0">
                <a:latin typeface="Courier New" panose="02070309020205020404" pitchFamily="49" charset="0"/>
                <a:cs typeface="Courier New" panose="02070309020205020404" pitchFamily="49" charset="0"/>
              </a:rPr>
              <a:t>p = </a:t>
            </a:r>
            <a:r>
              <a:rPr lang="en-US" sz="1400" dirty="0" err="1">
                <a:latin typeface="Courier New" panose="02070309020205020404" pitchFamily="49" charset="0"/>
                <a:cs typeface="Courier New" panose="02070309020205020404" pitchFamily="49" charset="0"/>
              </a:rPr>
              <a:t>re.compile</a:t>
            </a:r>
            <a:r>
              <a:rPr lang="en-US" sz="1400" dirty="0">
                <a:latin typeface="Courier New" panose="02070309020205020404" pitchFamily="49" charset="0"/>
                <a:cs typeface="Courier New" panose="02070309020205020404" pitchFamily="49" charset="0"/>
              </a:rPr>
              <a:t>(r’&lt;some regular expression&gt;’)    </a:t>
            </a:r>
            <a:r>
              <a:rPr lang="en-US" sz="1400" dirty="0">
                <a:solidFill>
                  <a:srgbClr val="00B050"/>
                </a:solidFill>
                <a:latin typeface="Courier New" panose="02070309020205020404" pitchFamily="49" charset="0"/>
                <a:cs typeface="Courier New" panose="02070309020205020404" pitchFamily="49" charset="0"/>
              </a:rPr>
              <a:t>#r = raw string!!! </a:t>
            </a:r>
          </a:p>
          <a:p>
            <a:pPr marL="139700" indent="0">
              <a:buNone/>
            </a:pPr>
            <a:r>
              <a:rPr lang="en-US" sz="1400" dirty="0" err="1">
                <a:latin typeface="Courier New" panose="02070309020205020404" pitchFamily="49" charset="0"/>
                <a:cs typeface="Courier New" panose="02070309020205020404" pitchFamily="49" charset="0"/>
              </a:rPr>
              <a:t>lst</a:t>
            </a:r>
            <a:r>
              <a:rPr lang="en-US" sz="1400" dirty="0">
                <a:latin typeface="Courier New" panose="02070309020205020404" pitchFamily="49" charset="0"/>
                <a:cs typeface="Courier New" panose="02070309020205020404" pitchFamily="49" charset="0"/>
              </a:rPr>
              <a:t> = [item[0] for item in </a:t>
            </a:r>
            <a:r>
              <a:rPr lang="en-US" sz="1400" dirty="0" err="1">
                <a:latin typeface="Courier New" panose="02070309020205020404" pitchFamily="49" charset="0"/>
                <a:cs typeface="Courier New" panose="02070309020205020404" pitchFamily="49" charset="0"/>
              </a:rPr>
              <a:t>p.findall</a:t>
            </a:r>
            <a:r>
              <a:rPr lang="en-US" sz="1400" dirty="0">
                <a:latin typeface="Courier New" panose="02070309020205020404" pitchFamily="49" charset="0"/>
                <a:cs typeface="Courier New" panose="02070309020205020404" pitchFamily="49" charset="0"/>
              </a:rPr>
              <a:t>(text)]    </a:t>
            </a:r>
            <a:r>
              <a:rPr lang="en-US" sz="1400" dirty="0">
                <a:solidFill>
                  <a:srgbClr val="00B050"/>
                </a:solidFill>
                <a:latin typeface="Courier New" panose="02070309020205020404" pitchFamily="49" charset="0"/>
                <a:cs typeface="Courier New" panose="02070309020205020404" pitchFamily="49" charset="0"/>
              </a:rPr>
              <a:t>#</a:t>
            </a:r>
            <a:r>
              <a:rPr lang="en-US" sz="1400" dirty="0" err="1">
                <a:solidFill>
                  <a:srgbClr val="00B050"/>
                </a:solidFill>
                <a:latin typeface="Courier New" panose="02070309020205020404" pitchFamily="49" charset="0"/>
                <a:cs typeface="Courier New" panose="02070309020205020404" pitchFamily="49" charset="0"/>
              </a:rPr>
              <a:t>findall</a:t>
            </a:r>
            <a:r>
              <a:rPr lang="en-US" sz="1400" dirty="0">
                <a:solidFill>
                  <a:srgbClr val="00B050"/>
                </a:solidFill>
                <a:latin typeface="Courier New" panose="02070309020205020404" pitchFamily="49" charset="0"/>
                <a:cs typeface="Courier New" panose="02070309020205020404" pitchFamily="49" charset="0"/>
              </a:rPr>
              <a:t>() to traverse results</a:t>
            </a:r>
          </a:p>
          <a:p>
            <a:endParaRPr lang="en" dirty="0"/>
          </a:p>
          <a:p>
            <a:r>
              <a:rPr lang="en-US" dirty="0"/>
              <a:t>C</a:t>
            </a:r>
            <a:r>
              <a:rPr lang="en" dirty="0"/>
              <a:t>heatsheet on next slide -&gt;</a:t>
            </a:r>
          </a:p>
          <a:p>
            <a:endParaRPr lang="en-US" dirty="0"/>
          </a:p>
        </p:txBody>
      </p:sp>
    </p:spTree>
    <p:extLst>
      <p:ext uri="{BB962C8B-B14F-4D97-AF65-F5344CB8AC3E}">
        <p14:creationId xmlns:p14="http://schemas.microsoft.com/office/powerpoint/2010/main" val="42326849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screenshot of a social media post&#10;&#10;Description automatically generated">
            <a:extLst>
              <a:ext uri="{FF2B5EF4-FFF2-40B4-BE49-F238E27FC236}">
                <a16:creationId xmlns:a16="http://schemas.microsoft.com/office/drawing/2014/main" id="{62D815C8-6C4E-4830-90A1-7279108FDE3F}"/>
              </a:ext>
            </a:extLst>
          </p:cNvPr>
          <p:cNvPicPr>
            <a:picLocks noChangeAspect="1"/>
          </p:cNvPicPr>
          <p:nvPr/>
        </p:nvPicPr>
        <p:blipFill>
          <a:blip r:embed="rId2"/>
          <a:stretch>
            <a:fillRect/>
          </a:stretch>
        </p:blipFill>
        <p:spPr>
          <a:xfrm>
            <a:off x="1192465" y="-2193"/>
            <a:ext cx="6759069" cy="5145693"/>
          </a:xfrm>
          <a:prstGeom prst="rect">
            <a:avLst/>
          </a:prstGeom>
        </p:spPr>
      </p:pic>
    </p:spTree>
    <p:extLst>
      <p:ext uri="{BB962C8B-B14F-4D97-AF65-F5344CB8AC3E}">
        <p14:creationId xmlns:p14="http://schemas.microsoft.com/office/powerpoint/2010/main" val="31959955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5"/>
          <p:cNvSpPr txBox="1">
            <a:spLocks noGrp="1"/>
          </p:cNvSpPr>
          <p:nvPr>
            <p:ph type="title"/>
          </p:nvPr>
        </p:nvSpPr>
        <p:spPr>
          <a:xfrm>
            <a:off x="671250" y="2141250"/>
            <a:ext cx="7852200" cy="861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Big O</a:t>
            </a:r>
            <a:endParaRP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0F4D1-E39C-49DF-BB6C-284693F65227}"/>
              </a:ext>
            </a:extLst>
          </p:cNvPr>
          <p:cNvSpPr>
            <a:spLocks noGrp="1"/>
          </p:cNvSpPr>
          <p:nvPr>
            <p:ph type="title"/>
          </p:nvPr>
        </p:nvSpPr>
        <p:spPr/>
        <p:txBody>
          <a:bodyPr/>
          <a:lstStyle/>
          <a:p>
            <a:r>
              <a:rPr lang="en-US" dirty="0"/>
              <a:t>Big O</a:t>
            </a:r>
          </a:p>
        </p:txBody>
      </p:sp>
      <p:sp>
        <p:nvSpPr>
          <p:cNvPr id="3" name="Text Placeholder 2">
            <a:extLst>
              <a:ext uri="{FF2B5EF4-FFF2-40B4-BE49-F238E27FC236}">
                <a16:creationId xmlns:a16="http://schemas.microsoft.com/office/drawing/2014/main" id="{22741C87-CAC1-43A0-9617-5759E2C55008}"/>
              </a:ext>
            </a:extLst>
          </p:cNvPr>
          <p:cNvSpPr>
            <a:spLocks noGrp="1"/>
          </p:cNvSpPr>
          <p:nvPr>
            <p:ph type="body" idx="1"/>
          </p:nvPr>
        </p:nvSpPr>
        <p:spPr/>
        <p:txBody>
          <a:bodyPr/>
          <a:lstStyle/>
          <a:p>
            <a:pPr lvl="1"/>
            <a:r>
              <a:rPr lang="en-US" dirty="0"/>
              <a:t>Runtime: the amount of time required for an algorithm to run</a:t>
            </a:r>
          </a:p>
          <a:p>
            <a:pPr lvl="1"/>
            <a:r>
              <a:rPr lang="en-US" dirty="0"/>
              <a:t>n: the length of the input for an algorithm</a:t>
            </a:r>
          </a:p>
          <a:p>
            <a:pPr lvl="1"/>
            <a:r>
              <a:rPr lang="en-US" dirty="0"/>
              <a:t>Big O: an estimate of how the runtime changes as n changes</a:t>
            </a:r>
          </a:p>
          <a:p>
            <a:pPr lvl="1"/>
            <a:endParaRPr lang="en-US" dirty="0"/>
          </a:p>
          <a:p>
            <a:r>
              <a:rPr lang="en" dirty="0"/>
              <a:t>To find the Big-O of a function based on the size of the problem, </a:t>
            </a:r>
            <a:r>
              <a:rPr lang="en" dirty="0">
                <a:latin typeface="Courier New"/>
                <a:ea typeface="Courier New"/>
                <a:cs typeface="Courier New"/>
                <a:sym typeface="Courier New"/>
              </a:rPr>
              <a:t>f(n)</a:t>
            </a:r>
            <a:r>
              <a:rPr lang="en" dirty="0"/>
              <a:t>, we find the term that grows the fastest as </a:t>
            </a:r>
            <a:r>
              <a:rPr lang="en" dirty="0">
                <a:latin typeface="Courier New"/>
                <a:ea typeface="Courier New"/>
                <a:cs typeface="Courier New"/>
                <a:sym typeface="Courier New"/>
              </a:rPr>
              <a:t>n</a:t>
            </a:r>
            <a:r>
              <a:rPr lang="en" dirty="0"/>
              <a:t> gets really large. We throw away any coefficients</a:t>
            </a:r>
          </a:p>
          <a:p>
            <a:pPr lvl="0">
              <a:spcBef>
                <a:spcPts val="1600"/>
              </a:spcBef>
              <a:buClr>
                <a:schemeClr val="accent5"/>
              </a:buClr>
              <a:buFont typeface="Courier New"/>
              <a:buChar char="●"/>
            </a:pPr>
            <a:r>
              <a:rPr lang="en-US" dirty="0"/>
              <a:t>E</a:t>
            </a:r>
            <a:r>
              <a:rPr lang="en" dirty="0"/>
              <a:t>x: </a:t>
            </a:r>
            <a:r>
              <a:rPr lang="pt-BR" dirty="0">
                <a:solidFill>
                  <a:schemeClr val="accent5"/>
                </a:solidFill>
                <a:latin typeface="Courier New"/>
                <a:ea typeface="Courier New"/>
                <a:cs typeface="Courier New"/>
                <a:sym typeface="Courier New"/>
              </a:rPr>
              <a:t>f(n) = 8n + 2n</a:t>
            </a:r>
            <a:r>
              <a:rPr lang="pt-BR" baseline="30000" dirty="0">
                <a:solidFill>
                  <a:schemeClr val="accent5"/>
                </a:solidFill>
                <a:latin typeface="Courier New"/>
                <a:ea typeface="Courier New"/>
                <a:cs typeface="Courier New"/>
                <a:sym typeface="Courier New"/>
              </a:rPr>
              <a:t>2</a:t>
            </a:r>
            <a:r>
              <a:rPr lang="pt-BR" dirty="0">
                <a:solidFill>
                  <a:schemeClr val="accent5"/>
                </a:solidFill>
                <a:latin typeface="Courier New"/>
                <a:ea typeface="Courier New"/>
                <a:cs typeface="Courier New"/>
                <a:sym typeface="Courier New"/>
              </a:rPr>
              <a:t> + 12 = </a:t>
            </a:r>
            <a:r>
              <a:rPr lang="pt-BR" dirty="0">
                <a:solidFill>
                  <a:schemeClr val="accent4"/>
                </a:solidFill>
                <a:latin typeface="Courier New"/>
                <a:ea typeface="Courier New"/>
                <a:cs typeface="Courier New"/>
                <a:sym typeface="Courier New"/>
              </a:rPr>
              <a:t>O(?)</a:t>
            </a:r>
          </a:p>
          <a:p>
            <a:pPr marL="1041400" lvl="2" indent="0">
              <a:spcBef>
                <a:spcPts val="0"/>
              </a:spcBef>
              <a:buClr>
                <a:schemeClr val="accent4"/>
              </a:buClr>
              <a:buSzPts val="1600"/>
              <a:buNone/>
            </a:pPr>
            <a:r>
              <a:rPr lang="pt-BR" sz="1600" dirty="0">
                <a:solidFill>
                  <a:schemeClr val="accent4"/>
                </a:solidFill>
                <a:latin typeface="Courier New"/>
                <a:ea typeface="Courier New"/>
                <a:cs typeface="Courier New"/>
                <a:sym typeface="Courier New"/>
              </a:rPr>
              <a:t>f(n) = O(n</a:t>
            </a:r>
            <a:r>
              <a:rPr lang="pt-BR" sz="1600" baseline="30000" dirty="0">
                <a:solidFill>
                  <a:schemeClr val="accent4"/>
                </a:solidFill>
                <a:latin typeface="Courier New"/>
                <a:ea typeface="Courier New"/>
                <a:cs typeface="Courier New"/>
                <a:sym typeface="Courier New"/>
              </a:rPr>
              <a:t>2</a:t>
            </a:r>
            <a:r>
              <a:rPr lang="pt-BR" sz="1600" dirty="0">
                <a:solidFill>
                  <a:schemeClr val="accent4"/>
                </a:solidFill>
                <a:latin typeface="Courier New"/>
                <a:ea typeface="Courier New"/>
                <a:cs typeface="Courier New"/>
                <a:sym typeface="Courier New"/>
              </a:rPr>
              <a:t>)</a:t>
            </a:r>
          </a:p>
          <a:p>
            <a:endParaRPr lang="en-US" dirty="0"/>
          </a:p>
        </p:txBody>
      </p:sp>
    </p:spTree>
    <p:extLst>
      <p:ext uri="{BB962C8B-B14F-4D97-AF65-F5344CB8AC3E}">
        <p14:creationId xmlns:p14="http://schemas.microsoft.com/office/powerpoint/2010/main" val="14066368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DC2BD-ECED-4DE0-8A24-EFE697A3F7C5}"/>
              </a:ext>
            </a:extLst>
          </p:cNvPr>
          <p:cNvSpPr>
            <a:spLocks noGrp="1"/>
          </p:cNvSpPr>
          <p:nvPr>
            <p:ph type="title"/>
          </p:nvPr>
        </p:nvSpPr>
        <p:spPr/>
        <p:txBody>
          <a:bodyPr/>
          <a:lstStyle/>
          <a:p>
            <a:r>
              <a:rPr lang="en-US" dirty="0"/>
              <a:t>Big O</a:t>
            </a:r>
          </a:p>
        </p:txBody>
      </p:sp>
      <p:sp>
        <p:nvSpPr>
          <p:cNvPr id="3" name="Text Placeholder 2">
            <a:extLst>
              <a:ext uri="{FF2B5EF4-FFF2-40B4-BE49-F238E27FC236}">
                <a16:creationId xmlns:a16="http://schemas.microsoft.com/office/drawing/2014/main" id="{5E15EE6A-C129-4741-8831-4B9EB45D4A1D}"/>
              </a:ext>
            </a:extLst>
          </p:cNvPr>
          <p:cNvSpPr>
            <a:spLocks noGrp="1"/>
          </p:cNvSpPr>
          <p:nvPr>
            <p:ph type="body" idx="1"/>
          </p:nvPr>
        </p:nvSpPr>
        <p:spPr>
          <a:xfrm>
            <a:off x="311700" y="1152475"/>
            <a:ext cx="4652186" cy="3416400"/>
          </a:xfrm>
        </p:spPr>
        <p:txBody>
          <a:bodyPr/>
          <a:lstStyle/>
          <a:p>
            <a:pPr marL="0" indent="0">
              <a:buNone/>
            </a:pPr>
            <a:r>
              <a:rPr lang="en-US" dirty="0"/>
              <a:t>Big-O list (from smallest to largest):</a:t>
            </a:r>
          </a:p>
          <a:p>
            <a:pPr>
              <a:spcBef>
                <a:spcPts val="1600"/>
              </a:spcBef>
            </a:pPr>
            <a:r>
              <a:rPr lang="en-US" dirty="0"/>
              <a:t>O(1) - constant time</a:t>
            </a:r>
          </a:p>
          <a:p>
            <a:r>
              <a:rPr lang="en-US" dirty="0"/>
              <a:t>O(log n) - logarithmic time</a:t>
            </a:r>
          </a:p>
          <a:p>
            <a:r>
              <a:rPr lang="en-US" dirty="0"/>
              <a:t>O(n) - linear time</a:t>
            </a:r>
          </a:p>
          <a:p>
            <a:r>
              <a:rPr lang="en-US" dirty="0"/>
              <a:t>O(n log n) - log-linear time</a:t>
            </a:r>
          </a:p>
          <a:p>
            <a:r>
              <a:rPr lang="en-US" dirty="0"/>
              <a:t>O(n</a:t>
            </a:r>
            <a:r>
              <a:rPr lang="en-US" baseline="30000" dirty="0"/>
              <a:t>2</a:t>
            </a:r>
            <a:r>
              <a:rPr lang="en-US" dirty="0"/>
              <a:t>) - quadratic time</a:t>
            </a:r>
          </a:p>
          <a:p>
            <a:r>
              <a:rPr lang="en-US" dirty="0"/>
              <a:t>O(n</a:t>
            </a:r>
            <a:r>
              <a:rPr lang="en-US" baseline="30000" dirty="0"/>
              <a:t>3</a:t>
            </a:r>
            <a:r>
              <a:rPr lang="en-US" dirty="0"/>
              <a:t>) - cubic time</a:t>
            </a:r>
          </a:p>
          <a:p>
            <a:pPr marL="0" indent="0">
              <a:spcBef>
                <a:spcPts val="1600"/>
              </a:spcBef>
              <a:spcAft>
                <a:spcPts val="1600"/>
              </a:spcAft>
              <a:buNone/>
            </a:pPr>
            <a:r>
              <a:rPr lang="en-US" dirty="0"/>
              <a:t>Algorithms with these runtimes are called “polynomial time” algorithms.</a:t>
            </a:r>
          </a:p>
          <a:p>
            <a:endParaRPr lang="en-US" dirty="0"/>
          </a:p>
        </p:txBody>
      </p:sp>
      <p:pic>
        <p:nvPicPr>
          <p:cNvPr id="5" name="Google Shape;115;p22">
            <a:extLst>
              <a:ext uri="{FF2B5EF4-FFF2-40B4-BE49-F238E27FC236}">
                <a16:creationId xmlns:a16="http://schemas.microsoft.com/office/drawing/2014/main" id="{CE3BCA30-5E37-4CC5-B846-68206A228D19}"/>
              </a:ext>
            </a:extLst>
          </p:cNvPr>
          <p:cNvPicPr preferRelativeResize="0"/>
          <p:nvPr/>
        </p:nvPicPr>
        <p:blipFill>
          <a:blip r:embed="rId2">
            <a:alphaModFix/>
          </a:blip>
          <a:stretch>
            <a:fillRect/>
          </a:stretch>
        </p:blipFill>
        <p:spPr>
          <a:xfrm>
            <a:off x="4632192" y="1223913"/>
            <a:ext cx="4267201" cy="3010779"/>
          </a:xfrm>
          <a:prstGeom prst="rect">
            <a:avLst/>
          </a:prstGeom>
          <a:noFill/>
          <a:ln>
            <a:noFill/>
          </a:ln>
        </p:spPr>
      </p:pic>
    </p:spTree>
    <p:extLst>
      <p:ext uri="{BB962C8B-B14F-4D97-AF65-F5344CB8AC3E}">
        <p14:creationId xmlns:p14="http://schemas.microsoft.com/office/powerpoint/2010/main" val="3099144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633729-4B04-45E0-98BE-B8F71E23C067}"/>
              </a:ext>
            </a:extLst>
          </p:cNvPr>
          <p:cNvSpPr>
            <a:spLocks noGrp="1"/>
          </p:cNvSpPr>
          <p:nvPr>
            <p:ph type="title"/>
          </p:nvPr>
        </p:nvSpPr>
        <p:spPr/>
        <p:txBody>
          <a:bodyPr/>
          <a:lstStyle/>
          <a:p>
            <a:r>
              <a:rPr lang="en-US" dirty="0"/>
              <a:t>Big O</a:t>
            </a:r>
          </a:p>
        </p:txBody>
      </p:sp>
      <p:sp>
        <p:nvSpPr>
          <p:cNvPr id="3" name="Text Placeholder 2">
            <a:extLst>
              <a:ext uri="{FF2B5EF4-FFF2-40B4-BE49-F238E27FC236}">
                <a16:creationId xmlns:a16="http://schemas.microsoft.com/office/drawing/2014/main" id="{B397E7D7-442A-48BB-A115-5879F44CC871}"/>
              </a:ext>
            </a:extLst>
          </p:cNvPr>
          <p:cNvSpPr>
            <a:spLocks noGrp="1"/>
          </p:cNvSpPr>
          <p:nvPr>
            <p:ph type="body" idx="1"/>
          </p:nvPr>
        </p:nvSpPr>
        <p:spPr/>
        <p:txBody>
          <a:bodyPr/>
          <a:lstStyle/>
          <a:p>
            <a:r>
              <a:rPr lang="en-US" dirty="0"/>
              <a:t>Keep in mind that each method and function has their own runtime associated with them</a:t>
            </a:r>
          </a:p>
          <a:p>
            <a:r>
              <a:rPr lang="en-US" dirty="0"/>
              <a:t>This means that calling methods and functions within a method or function affects the runtime of that code.</a:t>
            </a:r>
          </a:p>
          <a:p>
            <a:r>
              <a:rPr lang="en-US" dirty="0"/>
              <a:t>Some important runtimes to remember are:</a:t>
            </a:r>
          </a:p>
          <a:p>
            <a:pPr lvl="1"/>
            <a:r>
              <a:rPr lang="en-US" dirty="0" err="1"/>
              <a:t>lst.pop</a:t>
            </a:r>
            <a:r>
              <a:rPr lang="en-US" dirty="0"/>
              <a:t>(0) – O(n)</a:t>
            </a:r>
          </a:p>
          <a:p>
            <a:pPr lvl="1"/>
            <a:r>
              <a:rPr lang="en-US" dirty="0" err="1"/>
              <a:t>lst.pop</a:t>
            </a:r>
            <a:r>
              <a:rPr lang="en-US" dirty="0"/>
              <a:t>() – O(1)</a:t>
            </a:r>
          </a:p>
          <a:p>
            <a:pPr lvl="1"/>
            <a:r>
              <a:rPr lang="en-US" dirty="0" err="1"/>
              <a:t>lst.insert</a:t>
            </a:r>
            <a:r>
              <a:rPr lang="en-US" dirty="0"/>
              <a:t>(0) – O(n)</a:t>
            </a:r>
          </a:p>
          <a:p>
            <a:pPr lvl="1"/>
            <a:r>
              <a:rPr lang="en-US" dirty="0" err="1"/>
              <a:t>lst.append</a:t>
            </a:r>
            <a:r>
              <a:rPr lang="en-US" dirty="0"/>
              <a:t>() – O(1) usually, O(n) if backend array is full</a:t>
            </a:r>
          </a:p>
        </p:txBody>
      </p:sp>
    </p:spTree>
    <p:extLst>
      <p:ext uri="{BB962C8B-B14F-4D97-AF65-F5344CB8AC3E}">
        <p14:creationId xmlns:p14="http://schemas.microsoft.com/office/powerpoint/2010/main" val="17283922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53B9B9-752C-4F6D-B3C8-2447138A38AE}"/>
              </a:ext>
            </a:extLst>
          </p:cNvPr>
          <p:cNvSpPr>
            <a:spLocks noGrp="1"/>
          </p:cNvSpPr>
          <p:nvPr>
            <p:ph type="title"/>
          </p:nvPr>
        </p:nvSpPr>
        <p:spPr/>
        <p:txBody>
          <a:bodyPr/>
          <a:lstStyle/>
          <a:p>
            <a:r>
              <a:rPr lang="en-US" dirty="0"/>
              <a:t>Memory Diagrams</a:t>
            </a:r>
          </a:p>
        </p:txBody>
      </p:sp>
    </p:spTree>
    <p:extLst>
      <p:ext uri="{BB962C8B-B14F-4D97-AF65-F5344CB8AC3E}">
        <p14:creationId xmlns:p14="http://schemas.microsoft.com/office/powerpoint/2010/main" val="16631872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D9EF0-93F8-4E29-B9E5-7C4C77F14F34}"/>
              </a:ext>
            </a:extLst>
          </p:cNvPr>
          <p:cNvSpPr>
            <a:spLocks noGrp="1"/>
          </p:cNvSpPr>
          <p:nvPr>
            <p:ph type="title"/>
          </p:nvPr>
        </p:nvSpPr>
        <p:spPr/>
        <p:txBody>
          <a:bodyPr/>
          <a:lstStyle/>
          <a:p>
            <a:r>
              <a:rPr lang="en-US" dirty="0"/>
              <a:t>Memory Diagrams</a:t>
            </a:r>
          </a:p>
        </p:txBody>
      </p:sp>
      <p:sp>
        <p:nvSpPr>
          <p:cNvPr id="3" name="Text Placeholder 2">
            <a:extLst>
              <a:ext uri="{FF2B5EF4-FFF2-40B4-BE49-F238E27FC236}">
                <a16:creationId xmlns:a16="http://schemas.microsoft.com/office/drawing/2014/main" id="{BFDB4D6F-F88E-4F83-A8EE-0CC2B3A00BBB}"/>
              </a:ext>
            </a:extLst>
          </p:cNvPr>
          <p:cNvSpPr>
            <a:spLocks noGrp="1"/>
          </p:cNvSpPr>
          <p:nvPr>
            <p:ph type="body" idx="1"/>
          </p:nvPr>
        </p:nvSpPr>
        <p:spPr>
          <a:xfrm>
            <a:off x="311700" y="1152475"/>
            <a:ext cx="8520600" cy="3416400"/>
          </a:xfrm>
        </p:spPr>
        <p:txBody>
          <a:bodyPr/>
          <a:lstStyle/>
          <a:p>
            <a:r>
              <a:rPr lang="en-US" dirty="0"/>
              <a:t>Computer memory is a sequence of locations, each of which can store data</a:t>
            </a:r>
          </a:p>
          <a:p>
            <a:r>
              <a:rPr lang="en-US" dirty="0"/>
              <a:t>Each memory location has an ‘address’, i.e. a number that the computer can use to find the location</a:t>
            </a:r>
          </a:p>
          <a:p>
            <a:r>
              <a:rPr lang="en-US" dirty="0"/>
              <a:t>Interpreted languages – such as Python - must keep track of variable names and does so in ‘namespaces’ </a:t>
            </a:r>
          </a:p>
          <a:p>
            <a:r>
              <a:rPr lang="en-US" dirty="0"/>
              <a:t>Namespaces map variable names to their associated objects in memory, similar to a Python dictionary</a:t>
            </a:r>
          </a:p>
        </p:txBody>
      </p:sp>
    </p:spTree>
    <p:extLst>
      <p:ext uri="{BB962C8B-B14F-4D97-AF65-F5344CB8AC3E}">
        <p14:creationId xmlns:p14="http://schemas.microsoft.com/office/powerpoint/2010/main" val="10170047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53240A6B-B84A-40FA-8CFE-A2DE0CA1EBA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0497" t="3406" r="11188" b="3406"/>
          <a:stretch/>
        </p:blipFill>
        <p:spPr bwMode="auto">
          <a:xfrm>
            <a:off x="484094" y="574625"/>
            <a:ext cx="4141553" cy="3705382"/>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F41FDBC9-20C0-41E4-BEC1-1D7ABFCE0F0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9931" t="3406" r="9679" b="3406"/>
          <a:stretch/>
        </p:blipFill>
        <p:spPr bwMode="auto">
          <a:xfrm>
            <a:off x="4604641" y="574624"/>
            <a:ext cx="4262734" cy="37053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50406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E2D51-29E4-4EBC-BBAA-F1BA2AD2C06B}"/>
              </a:ext>
            </a:extLst>
          </p:cNvPr>
          <p:cNvSpPr>
            <a:spLocks noGrp="1"/>
          </p:cNvSpPr>
          <p:nvPr>
            <p:ph type="title"/>
          </p:nvPr>
        </p:nvSpPr>
        <p:spPr/>
        <p:txBody>
          <a:bodyPr/>
          <a:lstStyle/>
          <a:p>
            <a:r>
              <a:rPr lang="en-US" dirty="0"/>
              <a:t>Memory </a:t>
            </a:r>
            <a:r>
              <a:rPr lang="en-US" dirty="0" err="1"/>
              <a:t>Diagrms</a:t>
            </a:r>
            <a:endParaRPr lang="en-US" dirty="0"/>
          </a:p>
        </p:txBody>
      </p:sp>
      <p:sp>
        <p:nvSpPr>
          <p:cNvPr id="3" name="Text Placeholder 2">
            <a:extLst>
              <a:ext uri="{FF2B5EF4-FFF2-40B4-BE49-F238E27FC236}">
                <a16:creationId xmlns:a16="http://schemas.microsoft.com/office/drawing/2014/main" id="{31094305-EAA9-4A35-9165-F0984DCEDA63}"/>
              </a:ext>
            </a:extLst>
          </p:cNvPr>
          <p:cNvSpPr>
            <a:spLocks noGrp="1"/>
          </p:cNvSpPr>
          <p:nvPr>
            <p:ph type="body" idx="1"/>
          </p:nvPr>
        </p:nvSpPr>
        <p:spPr/>
        <p:txBody>
          <a:bodyPr/>
          <a:lstStyle/>
          <a:p>
            <a:endParaRPr lang="en-US" dirty="0"/>
          </a:p>
        </p:txBody>
      </p:sp>
      <p:pic>
        <p:nvPicPr>
          <p:cNvPr id="3074" name="Picture 2">
            <a:extLst>
              <a:ext uri="{FF2B5EF4-FFF2-40B4-BE49-F238E27FC236}">
                <a16:creationId xmlns:a16="http://schemas.microsoft.com/office/drawing/2014/main" id="{66617710-3CFF-4FDA-8FC9-137451A463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4499" y="428625"/>
            <a:ext cx="5715961" cy="4286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50264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Reminders + </a:t>
            </a:r>
            <a:r>
              <a:rPr lang="en" dirty="0"/>
              <a:t>Previously in ISTA 350 Lab...</a:t>
            </a:r>
            <a:endParaRPr dirty="0"/>
          </a:p>
        </p:txBody>
      </p:sp>
      <p:sp>
        <p:nvSpPr>
          <p:cNvPr id="66" name="Google Shape;66;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spcBef>
                <a:spcPts val="1600"/>
              </a:spcBef>
              <a:buNone/>
            </a:pPr>
            <a:r>
              <a:rPr lang="en" dirty="0"/>
              <a:t>Reminder</a:t>
            </a:r>
          </a:p>
          <a:p>
            <a:pPr lvl="0">
              <a:spcBef>
                <a:spcPts val="1600"/>
              </a:spcBef>
            </a:pPr>
            <a:r>
              <a:rPr lang="en-US" dirty="0"/>
              <a:t>The final is Wednesday, May 13</a:t>
            </a:r>
            <a:r>
              <a:rPr lang="en-US" baseline="30000" dirty="0"/>
              <a:t>th</a:t>
            </a:r>
            <a:r>
              <a:rPr lang="en-US" dirty="0"/>
              <a:t> at 3 PM</a:t>
            </a:r>
            <a:endParaRPr lang="en" dirty="0"/>
          </a:p>
          <a:p>
            <a:pPr marL="0" lvl="0" indent="0" algn="l" rtl="0">
              <a:spcBef>
                <a:spcPts val="1600"/>
              </a:spcBef>
              <a:spcAft>
                <a:spcPts val="0"/>
              </a:spcAft>
              <a:buNone/>
            </a:pPr>
            <a:r>
              <a:rPr lang="en" dirty="0"/>
              <a:t>Last time</a:t>
            </a:r>
          </a:p>
          <a:p>
            <a:pPr lvl="0">
              <a:spcBef>
                <a:spcPts val="1600"/>
              </a:spcBef>
            </a:pPr>
            <a:r>
              <a:rPr lang="en-US" dirty="0"/>
              <a:t>Pandas </a:t>
            </a:r>
            <a:r>
              <a:rPr lang="en-US" dirty="0" err="1"/>
              <a:t>corr</a:t>
            </a:r>
            <a:r>
              <a:rPr lang="en-US" dirty="0"/>
              <a:t> &amp; plot</a:t>
            </a:r>
          </a:p>
          <a:p>
            <a:pPr marL="114300" lvl="0" indent="0" algn="l" rtl="0">
              <a:spcBef>
                <a:spcPts val="1600"/>
              </a:spcBef>
              <a:spcAft>
                <a:spcPts val="0"/>
              </a:spcAft>
              <a:buSzPts val="1800"/>
              <a:buNone/>
            </a:pP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21B885-06EE-429D-842C-2BB8000C5751}"/>
              </a:ext>
            </a:extLst>
          </p:cNvPr>
          <p:cNvSpPr>
            <a:spLocks noGrp="1"/>
          </p:cNvSpPr>
          <p:nvPr>
            <p:ph type="title"/>
          </p:nvPr>
        </p:nvSpPr>
        <p:spPr/>
        <p:txBody>
          <a:bodyPr/>
          <a:lstStyle/>
          <a:p>
            <a:r>
              <a:rPr lang="en-US" dirty="0"/>
              <a:t>Memory Diagrams</a:t>
            </a:r>
          </a:p>
        </p:txBody>
      </p:sp>
      <p:sp>
        <p:nvSpPr>
          <p:cNvPr id="3" name="Text Placeholder 2">
            <a:extLst>
              <a:ext uri="{FF2B5EF4-FFF2-40B4-BE49-F238E27FC236}">
                <a16:creationId xmlns:a16="http://schemas.microsoft.com/office/drawing/2014/main" id="{990CA15A-EA58-4010-B1F3-A02925CCBAB2}"/>
              </a:ext>
            </a:extLst>
          </p:cNvPr>
          <p:cNvSpPr>
            <a:spLocks noGrp="1"/>
          </p:cNvSpPr>
          <p:nvPr>
            <p:ph type="body" idx="1"/>
          </p:nvPr>
        </p:nvSpPr>
        <p:spPr/>
        <p:txBody>
          <a:bodyPr/>
          <a:lstStyle/>
          <a:p>
            <a:r>
              <a:rPr lang="en-US" dirty="0"/>
              <a:t>Since immutable objects can’t be changed, you can never affect a variable containing an immutable object by changing a different variable (this includes </a:t>
            </a:r>
            <a:r>
              <a:rPr lang="en-US" dirty="0" err="1"/>
              <a:t>ints</a:t>
            </a:r>
            <a:r>
              <a:rPr lang="en-US" dirty="0"/>
              <a:t>, strings, floats, None, Booleans, and tuples)</a:t>
            </a:r>
          </a:p>
          <a:p>
            <a:r>
              <a:rPr lang="en-US" dirty="0"/>
              <a:t>However, if you have two variables pointing at the same mutable object and you change it in place, you change both of the variables (because they hold the same object) (But assignment to a variable always creates a new pointer, breaking its old connections)</a:t>
            </a:r>
          </a:p>
          <a:p>
            <a:r>
              <a:rPr lang="en-US" dirty="0"/>
              <a:t>Parameters are variables that are ‘declared’, but not yet assigned – when an argument is passed into a function, the parameter then points at the same thing the argument does</a:t>
            </a:r>
          </a:p>
          <a:p>
            <a:endParaRPr lang="en-US" dirty="0"/>
          </a:p>
        </p:txBody>
      </p:sp>
    </p:spTree>
    <p:extLst>
      <p:ext uri="{BB962C8B-B14F-4D97-AF65-F5344CB8AC3E}">
        <p14:creationId xmlns:p14="http://schemas.microsoft.com/office/powerpoint/2010/main" val="10629577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52F51714-865C-47B9-A2CD-264682E67BE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3563" t="13306" r="14236" b="2975"/>
          <a:stretch/>
        </p:blipFill>
        <p:spPr bwMode="auto">
          <a:xfrm>
            <a:off x="437989" y="139002"/>
            <a:ext cx="2626997" cy="2284559"/>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a:extLst>
              <a:ext uri="{FF2B5EF4-FFF2-40B4-BE49-F238E27FC236}">
                <a16:creationId xmlns:a16="http://schemas.microsoft.com/office/drawing/2014/main" id="{F03666D1-98FC-4C58-84FE-826A5DEFB3A4}"/>
              </a:ext>
            </a:extLst>
          </p:cNvPr>
          <p:cNvPicPr>
            <a:picLocks noChangeAspect="1"/>
          </p:cNvPicPr>
          <p:nvPr/>
        </p:nvPicPr>
        <p:blipFill rotWithShape="1">
          <a:blip r:embed="rId3"/>
          <a:srcRect l="13563" t="13485" r="14504" b="2795"/>
          <a:stretch/>
        </p:blipFill>
        <p:spPr>
          <a:xfrm>
            <a:off x="4662832" y="139002"/>
            <a:ext cx="2617213" cy="2284559"/>
          </a:xfrm>
          <a:prstGeom prst="rect">
            <a:avLst/>
          </a:prstGeom>
        </p:spPr>
      </p:pic>
      <p:pic>
        <p:nvPicPr>
          <p:cNvPr id="3" name="Picture 2">
            <a:extLst>
              <a:ext uri="{FF2B5EF4-FFF2-40B4-BE49-F238E27FC236}">
                <a16:creationId xmlns:a16="http://schemas.microsoft.com/office/drawing/2014/main" id="{AEBD8D56-240F-45D2-80C1-FC770D98E866}"/>
              </a:ext>
            </a:extLst>
          </p:cNvPr>
          <p:cNvPicPr>
            <a:picLocks noChangeAspect="1"/>
          </p:cNvPicPr>
          <p:nvPr/>
        </p:nvPicPr>
        <p:blipFill rotWithShape="1">
          <a:blip r:embed="rId4"/>
          <a:srcRect l="13563" t="12947" r="14236" b="2975"/>
          <a:stretch/>
        </p:blipFill>
        <p:spPr>
          <a:xfrm>
            <a:off x="437989" y="2571749"/>
            <a:ext cx="2615794" cy="2284559"/>
          </a:xfrm>
          <a:prstGeom prst="rect">
            <a:avLst/>
          </a:prstGeom>
        </p:spPr>
      </p:pic>
      <p:pic>
        <p:nvPicPr>
          <p:cNvPr id="4100" name="Picture 4">
            <a:extLst>
              <a:ext uri="{FF2B5EF4-FFF2-40B4-BE49-F238E27FC236}">
                <a16:creationId xmlns:a16="http://schemas.microsoft.com/office/drawing/2014/main" id="{BC99C054-BB41-4808-B2CB-B5E23690D31D}"/>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13563" t="13126" r="14640" b="2795"/>
          <a:stretch/>
        </p:blipFill>
        <p:spPr bwMode="auto">
          <a:xfrm>
            <a:off x="4662832" y="2558915"/>
            <a:ext cx="2615794" cy="2297393"/>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45005ACB-1937-4D19-AC41-EDAA2DFCD44A}"/>
              </a:ext>
            </a:extLst>
          </p:cNvPr>
          <p:cNvSpPr txBox="1"/>
          <p:nvPr/>
        </p:nvSpPr>
        <p:spPr>
          <a:xfrm>
            <a:off x="7585003" y="343829"/>
            <a:ext cx="1292295" cy="1815882"/>
          </a:xfrm>
          <a:prstGeom prst="rect">
            <a:avLst/>
          </a:prstGeom>
          <a:noFill/>
        </p:spPr>
        <p:txBody>
          <a:bodyPr wrap="square" rtlCol="0">
            <a:spAutoFit/>
          </a:bodyPr>
          <a:lstStyle/>
          <a:p>
            <a:r>
              <a:rPr lang="en-US" dirty="0">
                <a:solidFill>
                  <a:schemeClr val="tx1"/>
                </a:solidFill>
              </a:rPr>
              <a:t>2</a:t>
            </a:r>
          </a:p>
          <a:p>
            <a:endParaRPr lang="en-US" dirty="0">
              <a:solidFill>
                <a:schemeClr val="tx1"/>
              </a:solidFill>
            </a:endParaRPr>
          </a:p>
          <a:p>
            <a:r>
              <a:rPr lang="en-US" dirty="0">
                <a:solidFill>
                  <a:schemeClr val="tx1"/>
                </a:solidFill>
              </a:rPr>
              <a:t>Before entering the function</a:t>
            </a:r>
          </a:p>
          <a:p>
            <a:endParaRPr lang="en-US" dirty="0">
              <a:solidFill>
                <a:schemeClr val="tx1"/>
              </a:solidFill>
            </a:endParaRPr>
          </a:p>
          <a:p>
            <a:r>
              <a:rPr lang="en-US" dirty="0">
                <a:solidFill>
                  <a:schemeClr val="tx1"/>
                </a:solidFill>
              </a:rPr>
              <a:t>Variable ‘num’ is made</a:t>
            </a:r>
          </a:p>
        </p:txBody>
      </p:sp>
      <p:sp>
        <p:nvSpPr>
          <p:cNvPr id="8" name="TextBox 7">
            <a:extLst>
              <a:ext uri="{FF2B5EF4-FFF2-40B4-BE49-F238E27FC236}">
                <a16:creationId xmlns:a16="http://schemas.microsoft.com/office/drawing/2014/main" id="{A2DDFC0A-673B-4B63-BCA8-9E4EF4AA07F5}"/>
              </a:ext>
            </a:extLst>
          </p:cNvPr>
          <p:cNvSpPr txBox="1"/>
          <p:nvPr/>
        </p:nvSpPr>
        <p:spPr>
          <a:xfrm>
            <a:off x="3126121" y="2770159"/>
            <a:ext cx="1292295" cy="2031325"/>
          </a:xfrm>
          <a:prstGeom prst="rect">
            <a:avLst/>
          </a:prstGeom>
          <a:noFill/>
        </p:spPr>
        <p:txBody>
          <a:bodyPr wrap="square" rtlCol="0">
            <a:spAutoFit/>
          </a:bodyPr>
          <a:lstStyle/>
          <a:p>
            <a:r>
              <a:rPr lang="en-US" dirty="0">
                <a:solidFill>
                  <a:schemeClr val="tx1"/>
                </a:solidFill>
              </a:rPr>
              <a:t>3</a:t>
            </a:r>
          </a:p>
          <a:p>
            <a:endParaRPr lang="en-US" dirty="0">
              <a:solidFill>
                <a:schemeClr val="tx1"/>
              </a:solidFill>
            </a:endParaRPr>
          </a:p>
          <a:p>
            <a:r>
              <a:rPr lang="en-US" dirty="0">
                <a:solidFill>
                  <a:schemeClr val="tx1"/>
                </a:solidFill>
              </a:rPr>
              <a:t>Upon entering the function</a:t>
            </a:r>
          </a:p>
          <a:p>
            <a:endParaRPr lang="en-US" dirty="0">
              <a:solidFill>
                <a:schemeClr val="tx1"/>
              </a:solidFill>
            </a:endParaRPr>
          </a:p>
          <a:p>
            <a:r>
              <a:rPr lang="en-US" dirty="0">
                <a:solidFill>
                  <a:schemeClr val="tx1"/>
                </a:solidFill>
              </a:rPr>
              <a:t>‘num’ is passed in for ‘x’</a:t>
            </a:r>
          </a:p>
        </p:txBody>
      </p:sp>
      <p:sp>
        <p:nvSpPr>
          <p:cNvPr id="9" name="TextBox 8">
            <a:extLst>
              <a:ext uri="{FF2B5EF4-FFF2-40B4-BE49-F238E27FC236}">
                <a16:creationId xmlns:a16="http://schemas.microsoft.com/office/drawing/2014/main" id="{351998C3-E457-40CD-BB61-43B676976111}"/>
              </a:ext>
            </a:extLst>
          </p:cNvPr>
          <p:cNvSpPr txBox="1"/>
          <p:nvPr/>
        </p:nvSpPr>
        <p:spPr>
          <a:xfrm>
            <a:off x="3188874" y="391886"/>
            <a:ext cx="1292295" cy="1815882"/>
          </a:xfrm>
          <a:prstGeom prst="rect">
            <a:avLst/>
          </a:prstGeom>
          <a:noFill/>
        </p:spPr>
        <p:txBody>
          <a:bodyPr wrap="square" rtlCol="0">
            <a:spAutoFit/>
          </a:bodyPr>
          <a:lstStyle/>
          <a:p>
            <a:r>
              <a:rPr lang="en-US" dirty="0">
                <a:solidFill>
                  <a:schemeClr val="tx1"/>
                </a:solidFill>
              </a:rPr>
              <a:t>1</a:t>
            </a:r>
          </a:p>
          <a:p>
            <a:endParaRPr lang="en-US" dirty="0">
              <a:solidFill>
                <a:schemeClr val="tx1"/>
              </a:solidFill>
            </a:endParaRPr>
          </a:p>
          <a:p>
            <a:r>
              <a:rPr lang="en-US" dirty="0">
                <a:solidFill>
                  <a:schemeClr val="tx1"/>
                </a:solidFill>
              </a:rPr>
              <a:t>Before entering the function</a:t>
            </a:r>
          </a:p>
          <a:p>
            <a:endParaRPr lang="en-US" dirty="0">
              <a:solidFill>
                <a:schemeClr val="tx1"/>
              </a:solidFill>
            </a:endParaRPr>
          </a:p>
          <a:p>
            <a:r>
              <a:rPr lang="en-US" dirty="0">
                <a:solidFill>
                  <a:schemeClr val="tx1"/>
                </a:solidFill>
              </a:rPr>
              <a:t>Function is made</a:t>
            </a:r>
          </a:p>
        </p:txBody>
      </p:sp>
      <p:sp>
        <p:nvSpPr>
          <p:cNvPr id="10" name="TextBox 9">
            <a:extLst>
              <a:ext uri="{FF2B5EF4-FFF2-40B4-BE49-F238E27FC236}">
                <a16:creationId xmlns:a16="http://schemas.microsoft.com/office/drawing/2014/main" id="{F367E3F2-9FC4-43A3-82B5-97F611DE3084}"/>
              </a:ext>
            </a:extLst>
          </p:cNvPr>
          <p:cNvSpPr txBox="1"/>
          <p:nvPr/>
        </p:nvSpPr>
        <p:spPr>
          <a:xfrm>
            <a:off x="7523042" y="2776576"/>
            <a:ext cx="1292295" cy="1600438"/>
          </a:xfrm>
          <a:prstGeom prst="rect">
            <a:avLst/>
          </a:prstGeom>
          <a:noFill/>
        </p:spPr>
        <p:txBody>
          <a:bodyPr wrap="square" rtlCol="0">
            <a:spAutoFit/>
          </a:bodyPr>
          <a:lstStyle/>
          <a:p>
            <a:r>
              <a:rPr lang="en-US" dirty="0">
                <a:solidFill>
                  <a:schemeClr val="tx1"/>
                </a:solidFill>
              </a:rPr>
              <a:t>4</a:t>
            </a:r>
          </a:p>
          <a:p>
            <a:endParaRPr lang="en-US" dirty="0">
              <a:solidFill>
                <a:schemeClr val="tx1"/>
              </a:solidFill>
            </a:endParaRPr>
          </a:p>
          <a:p>
            <a:r>
              <a:rPr lang="en-US" dirty="0">
                <a:solidFill>
                  <a:schemeClr val="tx1"/>
                </a:solidFill>
              </a:rPr>
              <a:t>After exiting the function</a:t>
            </a:r>
          </a:p>
          <a:p>
            <a:endParaRPr lang="en-US" dirty="0">
              <a:solidFill>
                <a:schemeClr val="tx1"/>
              </a:solidFill>
            </a:endParaRPr>
          </a:p>
          <a:p>
            <a:r>
              <a:rPr lang="en-US" dirty="0">
                <a:solidFill>
                  <a:schemeClr val="tx1"/>
                </a:solidFill>
              </a:rPr>
              <a:t>Immutable ‘num’ is still 4</a:t>
            </a:r>
          </a:p>
        </p:txBody>
      </p:sp>
    </p:spTree>
    <p:extLst>
      <p:ext uri="{BB962C8B-B14F-4D97-AF65-F5344CB8AC3E}">
        <p14:creationId xmlns:p14="http://schemas.microsoft.com/office/powerpoint/2010/main" val="18381794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7" name="Picture 3">
            <a:extLst>
              <a:ext uri="{FF2B5EF4-FFF2-40B4-BE49-F238E27FC236}">
                <a16:creationId xmlns:a16="http://schemas.microsoft.com/office/drawing/2014/main" id="{40965CB4-974B-408B-BEB6-0BFEC1C4F47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3429" t="13664" r="14908" b="2437"/>
          <a:stretch/>
        </p:blipFill>
        <p:spPr bwMode="auto">
          <a:xfrm>
            <a:off x="391886" y="156339"/>
            <a:ext cx="2658675" cy="2334447"/>
          </a:xfrm>
          <a:prstGeom prst="rect">
            <a:avLst/>
          </a:prstGeom>
          <a:noFill/>
          <a:extLst>
            <a:ext uri="{909E8E84-426E-40DD-AFC4-6F175D3DCCD1}">
              <a14:hiddenFill xmlns:a14="http://schemas.microsoft.com/office/drawing/2010/main">
                <a:solidFill>
                  <a:srgbClr val="FFFFFF"/>
                </a:solidFill>
              </a14:hiddenFill>
            </a:ext>
          </a:extLst>
        </p:spPr>
      </p:pic>
      <p:pic>
        <p:nvPicPr>
          <p:cNvPr id="6149" name="Picture 5">
            <a:extLst>
              <a:ext uri="{FF2B5EF4-FFF2-40B4-BE49-F238E27FC236}">
                <a16:creationId xmlns:a16="http://schemas.microsoft.com/office/drawing/2014/main" id="{1974ACC3-2B12-4A5A-ACE1-789EEFAED75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3294" t="12947" r="14370" b="2437"/>
          <a:stretch/>
        </p:blipFill>
        <p:spPr bwMode="auto">
          <a:xfrm>
            <a:off x="4572000" y="158334"/>
            <a:ext cx="2658675" cy="2332519"/>
          </a:xfrm>
          <a:prstGeom prst="rect">
            <a:avLst/>
          </a:prstGeom>
          <a:noFill/>
          <a:extLst>
            <a:ext uri="{909E8E84-426E-40DD-AFC4-6F175D3DCCD1}">
              <a14:hiddenFill xmlns:a14="http://schemas.microsoft.com/office/drawing/2010/main">
                <a:solidFill>
                  <a:srgbClr val="FFFFFF"/>
                </a:solidFill>
              </a14:hiddenFill>
            </a:ext>
          </a:extLst>
        </p:spPr>
      </p:pic>
      <p:pic>
        <p:nvPicPr>
          <p:cNvPr id="6151" name="Picture 7">
            <a:extLst>
              <a:ext uri="{FF2B5EF4-FFF2-40B4-BE49-F238E27FC236}">
                <a16:creationId xmlns:a16="http://schemas.microsoft.com/office/drawing/2014/main" id="{22F751D6-6FD2-4AD6-9190-326C32FD94B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3563" t="13306" r="14504" b="2258"/>
          <a:stretch/>
        </p:blipFill>
        <p:spPr bwMode="auto">
          <a:xfrm>
            <a:off x="391886" y="2571750"/>
            <a:ext cx="2658675" cy="2340629"/>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390D49F8-B984-4481-899B-B74B789DF5C1}"/>
              </a:ext>
            </a:extLst>
          </p:cNvPr>
          <p:cNvPicPr>
            <a:picLocks noChangeAspect="1"/>
          </p:cNvPicPr>
          <p:nvPr/>
        </p:nvPicPr>
        <p:blipFill rotWithShape="1">
          <a:blip r:embed="rId5"/>
          <a:srcRect l="13563" t="13844" r="14640" b="2616"/>
          <a:stretch/>
        </p:blipFill>
        <p:spPr>
          <a:xfrm>
            <a:off x="4557789" y="2571750"/>
            <a:ext cx="2672886" cy="2332519"/>
          </a:xfrm>
          <a:prstGeom prst="rect">
            <a:avLst/>
          </a:prstGeom>
        </p:spPr>
      </p:pic>
      <p:sp>
        <p:nvSpPr>
          <p:cNvPr id="8" name="TextBox 7">
            <a:extLst>
              <a:ext uri="{FF2B5EF4-FFF2-40B4-BE49-F238E27FC236}">
                <a16:creationId xmlns:a16="http://schemas.microsoft.com/office/drawing/2014/main" id="{A1DE9241-9EE5-4859-8172-A1CCBE0702C2}"/>
              </a:ext>
            </a:extLst>
          </p:cNvPr>
          <p:cNvSpPr txBox="1"/>
          <p:nvPr/>
        </p:nvSpPr>
        <p:spPr>
          <a:xfrm>
            <a:off x="3189452" y="2652715"/>
            <a:ext cx="1229445" cy="2462213"/>
          </a:xfrm>
          <a:prstGeom prst="rect">
            <a:avLst/>
          </a:prstGeom>
          <a:noFill/>
        </p:spPr>
        <p:txBody>
          <a:bodyPr wrap="square" rtlCol="0">
            <a:spAutoFit/>
          </a:bodyPr>
          <a:lstStyle/>
          <a:p>
            <a:r>
              <a:rPr lang="en-US" dirty="0">
                <a:solidFill>
                  <a:schemeClr val="tx1"/>
                </a:solidFill>
              </a:rPr>
              <a:t>3</a:t>
            </a:r>
          </a:p>
          <a:p>
            <a:endParaRPr lang="en-US" dirty="0">
              <a:solidFill>
                <a:schemeClr val="tx1"/>
              </a:solidFill>
            </a:endParaRPr>
          </a:p>
          <a:p>
            <a:r>
              <a:rPr lang="en-US" dirty="0">
                <a:solidFill>
                  <a:schemeClr val="tx1"/>
                </a:solidFill>
              </a:rPr>
              <a:t>Just before exiting the function</a:t>
            </a:r>
          </a:p>
          <a:p>
            <a:endParaRPr lang="en-US" dirty="0">
              <a:solidFill>
                <a:schemeClr val="tx1"/>
              </a:solidFill>
            </a:endParaRPr>
          </a:p>
          <a:p>
            <a:r>
              <a:rPr lang="en-US" dirty="0">
                <a:solidFill>
                  <a:schemeClr val="tx1"/>
                </a:solidFill>
              </a:rPr>
              <a:t>5 is appended to ‘</a:t>
            </a:r>
            <a:r>
              <a:rPr lang="en-US" dirty="0" err="1">
                <a:solidFill>
                  <a:schemeClr val="tx1"/>
                </a:solidFill>
              </a:rPr>
              <a:t>lst</a:t>
            </a:r>
            <a:r>
              <a:rPr lang="en-US" dirty="0">
                <a:solidFill>
                  <a:schemeClr val="tx1"/>
                </a:solidFill>
              </a:rPr>
              <a:t>’ – same object as ‘</a:t>
            </a:r>
            <a:r>
              <a:rPr lang="en-US" dirty="0" err="1">
                <a:solidFill>
                  <a:schemeClr val="tx1"/>
                </a:solidFill>
              </a:rPr>
              <a:t>nums</a:t>
            </a:r>
            <a:r>
              <a:rPr lang="en-US" dirty="0">
                <a:solidFill>
                  <a:schemeClr val="tx1"/>
                </a:solidFill>
              </a:rPr>
              <a:t>’</a:t>
            </a:r>
          </a:p>
        </p:txBody>
      </p:sp>
      <p:sp>
        <p:nvSpPr>
          <p:cNvPr id="9" name="TextBox 8">
            <a:extLst>
              <a:ext uri="{FF2B5EF4-FFF2-40B4-BE49-F238E27FC236}">
                <a16:creationId xmlns:a16="http://schemas.microsoft.com/office/drawing/2014/main" id="{0DD51B33-433E-4EEF-8AA7-81FBD4F7C0B7}"/>
              </a:ext>
            </a:extLst>
          </p:cNvPr>
          <p:cNvSpPr txBox="1"/>
          <p:nvPr/>
        </p:nvSpPr>
        <p:spPr>
          <a:xfrm>
            <a:off x="7438144" y="313112"/>
            <a:ext cx="1229445" cy="2031325"/>
          </a:xfrm>
          <a:prstGeom prst="rect">
            <a:avLst/>
          </a:prstGeom>
          <a:noFill/>
        </p:spPr>
        <p:txBody>
          <a:bodyPr wrap="square" rtlCol="0">
            <a:spAutoFit/>
          </a:bodyPr>
          <a:lstStyle/>
          <a:p>
            <a:r>
              <a:rPr lang="en-US" dirty="0">
                <a:solidFill>
                  <a:schemeClr val="tx1"/>
                </a:solidFill>
              </a:rPr>
              <a:t>2</a:t>
            </a:r>
          </a:p>
          <a:p>
            <a:endParaRPr lang="en-US" dirty="0">
              <a:solidFill>
                <a:schemeClr val="tx1"/>
              </a:solidFill>
            </a:endParaRPr>
          </a:p>
          <a:p>
            <a:r>
              <a:rPr lang="en-US" dirty="0">
                <a:solidFill>
                  <a:schemeClr val="tx1"/>
                </a:solidFill>
              </a:rPr>
              <a:t>Upon entering the function</a:t>
            </a:r>
          </a:p>
          <a:p>
            <a:endParaRPr lang="en-US" dirty="0">
              <a:solidFill>
                <a:schemeClr val="tx1"/>
              </a:solidFill>
            </a:endParaRPr>
          </a:p>
          <a:p>
            <a:r>
              <a:rPr lang="en-US" dirty="0">
                <a:solidFill>
                  <a:schemeClr val="tx1"/>
                </a:solidFill>
              </a:rPr>
              <a:t>‘</a:t>
            </a:r>
            <a:r>
              <a:rPr lang="en-US" dirty="0" err="1">
                <a:solidFill>
                  <a:schemeClr val="tx1"/>
                </a:solidFill>
              </a:rPr>
              <a:t>nums</a:t>
            </a:r>
            <a:r>
              <a:rPr lang="en-US" dirty="0">
                <a:solidFill>
                  <a:schemeClr val="tx1"/>
                </a:solidFill>
              </a:rPr>
              <a:t>’ is passed in for ‘</a:t>
            </a:r>
            <a:r>
              <a:rPr lang="en-US" dirty="0" err="1">
                <a:solidFill>
                  <a:schemeClr val="tx1"/>
                </a:solidFill>
              </a:rPr>
              <a:t>lst</a:t>
            </a:r>
            <a:r>
              <a:rPr lang="en-US" dirty="0">
                <a:solidFill>
                  <a:schemeClr val="tx1"/>
                </a:solidFill>
              </a:rPr>
              <a:t>’</a:t>
            </a:r>
          </a:p>
        </p:txBody>
      </p:sp>
      <p:sp>
        <p:nvSpPr>
          <p:cNvPr id="10" name="TextBox 9">
            <a:extLst>
              <a:ext uri="{FF2B5EF4-FFF2-40B4-BE49-F238E27FC236}">
                <a16:creationId xmlns:a16="http://schemas.microsoft.com/office/drawing/2014/main" id="{2DBC100F-1C7D-4D85-B1AE-C7ED38A6540B}"/>
              </a:ext>
            </a:extLst>
          </p:cNvPr>
          <p:cNvSpPr txBox="1"/>
          <p:nvPr/>
        </p:nvSpPr>
        <p:spPr>
          <a:xfrm>
            <a:off x="7438143" y="2571750"/>
            <a:ext cx="1229445" cy="2246769"/>
          </a:xfrm>
          <a:prstGeom prst="rect">
            <a:avLst/>
          </a:prstGeom>
          <a:noFill/>
        </p:spPr>
        <p:txBody>
          <a:bodyPr wrap="square" rtlCol="0">
            <a:spAutoFit/>
          </a:bodyPr>
          <a:lstStyle/>
          <a:p>
            <a:r>
              <a:rPr lang="en-US" dirty="0">
                <a:solidFill>
                  <a:schemeClr val="tx1"/>
                </a:solidFill>
              </a:rPr>
              <a:t>4</a:t>
            </a:r>
          </a:p>
          <a:p>
            <a:endParaRPr lang="en-US" dirty="0">
              <a:solidFill>
                <a:schemeClr val="tx1"/>
              </a:solidFill>
            </a:endParaRPr>
          </a:p>
          <a:p>
            <a:r>
              <a:rPr lang="en-US" dirty="0">
                <a:solidFill>
                  <a:schemeClr val="tx1"/>
                </a:solidFill>
              </a:rPr>
              <a:t>After exiting the function</a:t>
            </a:r>
          </a:p>
          <a:p>
            <a:endParaRPr lang="en-US" dirty="0">
              <a:solidFill>
                <a:schemeClr val="tx1"/>
              </a:solidFill>
            </a:endParaRPr>
          </a:p>
          <a:p>
            <a:r>
              <a:rPr lang="en-US" dirty="0">
                <a:solidFill>
                  <a:schemeClr val="tx1"/>
                </a:solidFill>
              </a:rPr>
              <a:t>Changes made to ‘</a:t>
            </a:r>
            <a:r>
              <a:rPr lang="en-US" dirty="0" err="1">
                <a:solidFill>
                  <a:schemeClr val="tx1"/>
                </a:solidFill>
              </a:rPr>
              <a:t>lst</a:t>
            </a:r>
            <a:r>
              <a:rPr lang="en-US" dirty="0">
                <a:solidFill>
                  <a:schemeClr val="tx1"/>
                </a:solidFill>
              </a:rPr>
              <a:t>’ persist in mutable ‘</a:t>
            </a:r>
            <a:r>
              <a:rPr lang="en-US" dirty="0" err="1">
                <a:solidFill>
                  <a:schemeClr val="tx1"/>
                </a:solidFill>
              </a:rPr>
              <a:t>nums</a:t>
            </a:r>
            <a:r>
              <a:rPr lang="en-US" dirty="0">
                <a:solidFill>
                  <a:schemeClr val="tx1"/>
                </a:solidFill>
              </a:rPr>
              <a:t>’</a:t>
            </a:r>
          </a:p>
        </p:txBody>
      </p:sp>
      <p:sp>
        <p:nvSpPr>
          <p:cNvPr id="11" name="TextBox 10">
            <a:extLst>
              <a:ext uri="{FF2B5EF4-FFF2-40B4-BE49-F238E27FC236}">
                <a16:creationId xmlns:a16="http://schemas.microsoft.com/office/drawing/2014/main" id="{E8763BE6-7D72-41AF-83EF-3B088B0B5C79}"/>
              </a:ext>
            </a:extLst>
          </p:cNvPr>
          <p:cNvSpPr txBox="1"/>
          <p:nvPr/>
        </p:nvSpPr>
        <p:spPr>
          <a:xfrm>
            <a:off x="3135086" y="244017"/>
            <a:ext cx="1229445" cy="2246769"/>
          </a:xfrm>
          <a:prstGeom prst="rect">
            <a:avLst/>
          </a:prstGeom>
          <a:noFill/>
        </p:spPr>
        <p:txBody>
          <a:bodyPr wrap="square" rtlCol="0">
            <a:spAutoFit/>
          </a:bodyPr>
          <a:lstStyle/>
          <a:p>
            <a:r>
              <a:rPr lang="en-US" dirty="0">
                <a:solidFill>
                  <a:schemeClr val="tx1"/>
                </a:solidFill>
              </a:rPr>
              <a:t>1</a:t>
            </a:r>
          </a:p>
          <a:p>
            <a:endParaRPr lang="en-US" dirty="0">
              <a:solidFill>
                <a:schemeClr val="tx1"/>
              </a:solidFill>
            </a:endParaRPr>
          </a:p>
          <a:p>
            <a:r>
              <a:rPr lang="en-US" dirty="0">
                <a:solidFill>
                  <a:schemeClr val="tx1"/>
                </a:solidFill>
              </a:rPr>
              <a:t>Before entering the function</a:t>
            </a:r>
          </a:p>
          <a:p>
            <a:endParaRPr lang="en-US" dirty="0">
              <a:solidFill>
                <a:schemeClr val="tx1"/>
              </a:solidFill>
            </a:endParaRPr>
          </a:p>
          <a:p>
            <a:r>
              <a:rPr lang="en-US" dirty="0">
                <a:solidFill>
                  <a:schemeClr val="tx1"/>
                </a:solidFill>
              </a:rPr>
              <a:t>Function &amp; variable ‘</a:t>
            </a:r>
            <a:r>
              <a:rPr lang="en-US" dirty="0" err="1">
                <a:solidFill>
                  <a:schemeClr val="tx1"/>
                </a:solidFill>
              </a:rPr>
              <a:t>nums</a:t>
            </a:r>
            <a:r>
              <a:rPr lang="en-US" dirty="0">
                <a:solidFill>
                  <a:schemeClr val="tx1"/>
                </a:solidFill>
              </a:rPr>
              <a:t>’ are made </a:t>
            </a:r>
          </a:p>
        </p:txBody>
      </p:sp>
    </p:spTree>
    <p:extLst>
      <p:ext uri="{BB962C8B-B14F-4D97-AF65-F5344CB8AC3E}">
        <p14:creationId xmlns:p14="http://schemas.microsoft.com/office/powerpoint/2010/main" val="5738179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8"/>
          <p:cNvSpPr txBox="1">
            <a:spLocks noGrp="1"/>
          </p:cNvSpPr>
          <p:nvPr>
            <p:ph type="title"/>
          </p:nvPr>
        </p:nvSpPr>
        <p:spPr>
          <a:xfrm>
            <a:off x="671250" y="2141250"/>
            <a:ext cx="7852200" cy="861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Binary</a:t>
            </a:r>
            <a:endParaRPr dirty="0">
              <a:latin typeface="Courier New"/>
              <a:ea typeface="Courier New"/>
              <a:cs typeface="Courier New"/>
              <a:sym typeface="Courier New"/>
            </a:endParaRPr>
          </a:p>
        </p:txBody>
      </p:sp>
    </p:spTree>
    <p:extLst>
      <p:ext uri="{BB962C8B-B14F-4D97-AF65-F5344CB8AC3E}">
        <p14:creationId xmlns:p14="http://schemas.microsoft.com/office/powerpoint/2010/main" val="35012789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D1CDBC-4167-4E2D-86EC-AE88FD6F91D3}"/>
              </a:ext>
            </a:extLst>
          </p:cNvPr>
          <p:cNvSpPr>
            <a:spLocks noGrp="1"/>
          </p:cNvSpPr>
          <p:nvPr>
            <p:ph type="title"/>
          </p:nvPr>
        </p:nvSpPr>
        <p:spPr/>
        <p:txBody>
          <a:bodyPr/>
          <a:lstStyle/>
          <a:p>
            <a:r>
              <a:rPr lang="en-US" dirty="0"/>
              <a:t>Binary</a:t>
            </a:r>
          </a:p>
        </p:txBody>
      </p:sp>
      <p:sp>
        <p:nvSpPr>
          <p:cNvPr id="3" name="Text Placeholder 2">
            <a:extLst>
              <a:ext uri="{FF2B5EF4-FFF2-40B4-BE49-F238E27FC236}">
                <a16:creationId xmlns:a16="http://schemas.microsoft.com/office/drawing/2014/main" id="{7EE1D2FE-8FF9-410E-AC12-FF5F4B465DE1}"/>
              </a:ext>
            </a:extLst>
          </p:cNvPr>
          <p:cNvSpPr>
            <a:spLocks noGrp="1"/>
          </p:cNvSpPr>
          <p:nvPr>
            <p:ph type="body" idx="1"/>
          </p:nvPr>
        </p:nvSpPr>
        <p:spPr/>
        <p:txBody>
          <a:bodyPr/>
          <a:lstStyle/>
          <a:p>
            <a:r>
              <a:rPr lang="en-US" dirty="0"/>
              <a:t>Adding binary numbers</a:t>
            </a:r>
          </a:p>
          <a:p>
            <a:pPr lvl="1"/>
            <a:r>
              <a:rPr lang="en-US" dirty="0"/>
              <a:t>From right to left, add the ones and zeros with this math: </a:t>
            </a:r>
          </a:p>
          <a:p>
            <a:pPr lvl="2"/>
            <a:r>
              <a:rPr lang="en-US" dirty="0"/>
              <a:t>0 + 0 = 0,        0 + 1 = 1,        1 + 1 = 0 carry 1,        1 + 1 + 1 = 1 carry 1</a:t>
            </a:r>
          </a:p>
          <a:p>
            <a:pPr lvl="2"/>
            <a:endParaRPr lang="en-US" dirty="0"/>
          </a:p>
          <a:p>
            <a:r>
              <a:rPr lang="en-US" dirty="0"/>
              <a:t>Negation/Two’s Complement</a:t>
            </a:r>
          </a:p>
          <a:p>
            <a:pPr lvl="1"/>
            <a:r>
              <a:rPr lang="en-US" dirty="0"/>
              <a:t>To change the sign of a binary number, switch all the zeros to ones and ones to zeros, then add binary 1</a:t>
            </a:r>
          </a:p>
          <a:p>
            <a:pPr lvl="1"/>
            <a:r>
              <a:rPr lang="en-US" dirty="0"/>
              <a:t>Binary numbers are identified as negative if they begin with 1, and positive if they begin with 0</a:t>
            </a:r>
          </a:p>
          <a:p>
            <a:endParaRPr lang="en-US" dirty="0"/>
          </a:p>
        </p:txBody>
      </p:sp>
    </p:spTree>
    <p:extLst>
      <p:ext uri="{BB962C8B-B14F-4D97-AF65-F5344CB8AC3E}">
        <p14:creationId xmlns:p14="http://schemas.microsoft.com/office/powerpoint/2010/main" val="7344564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896EFF-3CD1-4822-8D8F-BFF54FB95FA0}"/>
              </a:ext>
            </a:extLst>
          </p:cNvPr>
          <p:cNvSpPr>
            <a:spLocks noGrp="1"/>
          </p:cNvSpPr>
          <p:nvPr>
            <p:ph type="title"/>
          </p:nvPr>
        </p:nvSpPr>
        <p:spPr/>
        <p:txBody>
          <a:bodyPr/>
          <a:lstStyle/>
          <a:p>
            <a:r>
              <a:rPr lang="en-US" dirty="0"/>
              <a:t>Binary</a:t>
            </a:r>
          </a:p>
        </p:txBody>
      </p:sp>
      <p:sp>
        <p:nvSpPr>
          <p:cNvPr id="3" name="Text Placeholder 2">
            <a:extLst>
              <a:ext uri="{FF2B5EF4-FFF2-40B4-BE49-F238E27FC236}">
                <a16:creationId xmlns:a16="http://schemas.microsoft.com/office/drawing/2014/main" id="{54980AA6-9784-4068-8A3C-59B9BE4081AB}"/>
              </a:ext>
            </a:extLst>
          </p:cNvPr>
          <p:cNvSpPr>
            <a:spLocks noGrp="1"/>
          </p:cNvSpPr>
          <p:nvPr>
            <p:ph type="body" idx="1"/>
          </p:nvPr>
        </p:nvSpPr>
        <p:spPr/>
        <p:txBody>
          <a:bodyPr/>
          <a:lstStyle/>
          <a:p>
            <a:r>
              <a:rPr lang="en-US" dirty="0"/>
              <a:t>Binary to decimal</a:t>
            </a:r>
          </a:p>
          <a:p>
            <a:pPr lvl="1"/>
            <a:r>
              <a:rPr lang="en-US" dirty="0"/>
              <a:t>To convert a binary number to a regular integer, use this formula (8 bit example):</a:t>
            </a:r>
          </a:p>
          <a:p>
            <a:pPr lvl="2"/>
            <a:r>
              <a:rPr lang="en-US" dirty="0" err="1"/>
              <a:t>i</a:t>
            </a:r>
            <a:r>
              <a:rPr lang="en-US" dirty="0"/>
              <a:t>*2^7 + </a:t>
            </a:r>
            <a:r>
              <a:rPr lang="en-US" dirty="0" err="1"/>
              <a:t>i</a:t>
            </a:r>
            <a:r>
              <a:rPr lang="en-US" dirty="0"/>
              <a:t>*2^6 + </a:t>
            </a:r>
            <a:r>
              <a:rPr lang="en-US" dirty="0" err="1"/>
              <a:t>i</a:t>
            </a:r>
            <a:r>
              <a:rPr lang="en-US" dirty="0"/>
              <a:t>*2^5 + </a:t>
            </a:r>
            <a:r>
              <a:rPr lang="en-US" dirty="0" err="1"/>
              <a:t>i</a:t>
            </a:r>
            <a:r>
              <a:rPr lang="en-US" dirty="0"/>
              <a:t>*2^4 + </a:t>
            </a:r>
            <a:r>
              <a:rPr lang="en-US" dirty="0" err="1"/>
              <a:t>i</a:t>
            </a:r>
            <a:r>
              <a:rPr lang="en-US" dirty="0"/>
              <a:t>*2^3 + </a:t>
            </a:r>
            <a:r>
              <a:rPr lang="en-US" dirty="0" err="1"/>
              <a:t>i</a:t>
            </a:r>
            <a:r>
              <a:rPr lang="en-US" dirty="0"/>
              <a:t>*2^2 + </a:t>
            </a:r>
            <a:r>
              <a:rPr lang="en-US" dirty="0" err="1"/>
              <a:t>i</a:t>
            </a:r>
            <a:r>
              <a:rPr lang="en-US" dirty="0"/>
              <a:t>*2^1 + </a:t>
            </a:r>
            <a:r>
              <a:rPr lang="en-US" dirty="0" err="1"/>
              <a:t>i</a:t>
            </a:r>
            <a:r>
              <a:rPr lang="en-US" dirty="0"/>
              <a:t>*2^0</a:t>
            </a:r>
          </a:p>
          <a:p>
            <a:pPr lvl="1"/>
            <a:r>
              <a:rPr lang="en-US" dirty="0"/>
              <a:t>Where </a:t>
            </a:r>
            <a:r>
              <a:rPr lang="en-US" dirty="0" err="1"/>
              <a:t>i</a:t>
            </a:r>
            <a:r>
              <a:rPr lang="en-US" dirty="0"/>
              <a:t> is a zero or one in the binary number</a:t>
            </a:r>
          </a:p>
          <a:p>
            <a:pPr lvl="1"/>
            <a:r>
              <a:rPr lang="en-US" dirty="0"/>
              <a:t>For negative numbers, either use two’s complement on the number before converting and negate the result, or use this formula (8 bit example):</a:t>
            </a:r>
          </a:p>
          <a:p>
            <a:pPr lvl="2"/>
            <a:r>
              <a:rPr lang="en-US" dirty="0"/>
              <a:t>-</a:t>
            </a:r>
            <a:r>
              <a:rPr lang="en-US" dirty="0" err="1"/>
              <a:t>i</a:t>
            </a:r>
            <a:r>
              <a:rPr lang="en-US" dirty="0"/>
              <a:t>*2^7 + </a:t>
            </a:r>
            <a:r>
              <a:rPr lang="en-US" dirty="0" err="1"/>
              <a:t>i</a:t>
            </a:r>
            <a:r>
              <a:rPr lang="en-US" dirty="0"/>
              <a:t>*2^6 + </a:t>
            </a:r>
            <a:r>
              <a:rPr lang="en-US" dirty="0" err="1"/>
              <a:t>i</a:t>
            </a:r>
            <a:r>
              <a:rPr lang="en-US" dirty="0"/>
              <a:t>*2^5 + </a:t>
            </a:r>
            <a:r>
              <a:rPr lang="en-US" dirty="0" err="1"/>
              <a:t>i</a:t>
            </a:r>
            <a:r>
              <a:rPr lang="en-US" dirty="0"/>
              <a:t>*2^4 + </a:t>
            </a:r>
            <a:r>
              <a:rPr lang="en-US" dirty="0" err="1"/>
              <a:t>i</a:t>
            </a:r>
            <a:r>
              <a:rPr lang="en-US" dirty="0"/>
              <a:t>*2^3 + </a:t>
            </a:r>
            <a:r>
              <a:rPr lang="en-US" dirty="0" err="1"/>
              <a:t>i</a:t>
            </a:r>
            <a:r>
              <a:rPr lang="en-US" dirty="0"/>
              <a:t>*2^2 + </a:t>
            </a:r>
            <a:r>
              <a:rPr lang="en-US" dirty="0" err="1"/>
              <a:t>i</a:t>
            </a:r>
            <a:r>
              <a:rPr lang="en-US" dirty="0"/>
              <a:t>*2^1 + </a:t>
            </a:r>
            <a:r>
              <a:rPr lang="en-US" dirty="0" err="1"/>
              <a:t>i</a:t>
            </a:r>
            <a:r>
              <a:rPr lang="en-US" dirty="0"/>
              <a:t>*2^0    </a:t>
            </a:r>
            <a:r>
              <a:rPr lang="en-US" dirty="0">
                <a:solidFill>
                  <a:srgbClr val="00B050"/>
                </a:solidFill>
              </a:rPr>
              <a:t>#first term is negative</a:t>
            </a:r>
          </a:p>
          <a:p>
            <a:endParaRPr lang="en-US" dirty="0"/>
          </a:p>
        </p:txBody>
      </p:sp>
    </p:spTree>
    <p:extLst>
      <p:ext uri="{BB962C8B-B14F-4D97-AF65-F5344CB8AC3E}">
        <p14:creationId xmlns:p14="http://schemas.microsoft.com/office/powerpoint/2010/main" val="38625542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8"/>
          <p:cNvSpPr txBox="1">
            <a:spLocks noGrp="1"/>
          </p:cNvSpPr>
          <p:nvPr>
            <p:ph type="title"/>
          </p:nvPr>
        </p:nvSpPr>
        <p:spPr>
          <a:xfrm>
            <a:off x="671250" y="2141250"/>
            <a:ext cx="7852200" cy="861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Linked Data Structures</a:t>
            </a:r>
            <a:endParaRPr dirty="0">
              <a:latin typeface="Courier New"/>
              <a:ea typeface="Courier New"/>
              <a:cs typeface="Courier New"/>
              <a:sym typeface="Courier New"/>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3EF2D-9654-49BE-ADDE-34DA850FE833}"/>
              </a:ext>
            </a:extLst>
          </p:cNvPr>
          <p:cNvSpPr>
            <a:spLocks noGrp="1"/>
          </p:cNvSpPr>
          <p:nvPr>
            <p:ph type="title"/>
          </p:nvPr>
        </p:nvSpPr>
        <p:spPr/>
        <p:txBody>
          <a:bodyPr/>
          <a:lstStyle/>
          <a:p>
            <a:r>
              <a:rPr lang="en-US" dirty="0"/>
              <a:t>Linked Lists</a:t>
            </a:r>
          </a:p>
        </p:txBody>
      </p:sp>
      <p:sp>
        <p:nvSpPr>
          <p:cNvPr id="3" name="Text Placeholder 2">
            <a:extLst>
              <a:ext uri="{FF2B5EF4-FFF2-40B4-BE49-F238E27FC236}">
                <a16:creationId xmlns:a16="http://schemas.microsoft.com/office/drawing/2014/main" id="{17B7E84F-6613-44F5-98BC-9CA51DA519A1}"/>
              </a:ext>
            </a:extLst>
          </p:cNvPr>
          <p:cNvSpPr>
            <a:spLocks noGrp="1"/>
          </p:cNvSpPr>
          <p:nvPr>
            <p:ph type="body" idx="1"/>
          </p:nvPr>
        </p:nvSpPr>
        <p:spPr/>
        <p:txBody>
          <a:bodyPr/>
          <a:lstStyle/>
          <a:p>
            <a:pPr>
              <a:lnSpc>
                <a:spcPct val="150000"/>
              </a:lnSpc>
              <a:buSzPct val="60000"/>
            </a:pPr>
            <a:r>
              <a:rPr lang="en" dirty="0"/>
              <a:t>Each data element (</a:t>
            </a:r>
            <a:r>
              <a:rPr lang="en-US" dirty="0"/>
              <a:t>node) </a:t>
            </a:r>
            <a:r>
              <a:rPr lang="en" dirty="0"/>
              <a:t>contains </a:t>
            </a:r>
            <a:r>
              <a:rPr lang="en-US" dirty="0"/>
              <a:t>data and a</a:t>
            </a:r>
            <a:r>
              <a:rPr lang="en" dirty="0"/>
              <a:t> connection to another data element in the form of a pointer. </a:t>
            </a:r>
          </a:p>
          <a:p>
            <a:pPr>
              <a:lnSpc>
                <a:spcPct val="150000"/>
              </a:lnSpc>
              <a:buSzPct val="60000"/>
            </a:pPr>
            <a:r>
              <a:rPr lang="en-US" dirty="0"/>
              <a:t>Head is the first element in your linked list. </a:t>
            </a:r>
          </a:p>
          <a:p>
            <a:pPr>
              <a:lnSpc>
                <a:spcPct val="150000"/>
              </a:lnSpc>
              <a:buSzPct val="60000"/>
            </a:pPr>
            <a:r>
              <a:rPr lang="en-US" dirty="0"/>
              <a:t>The linked list ends when next == None.</a:t>
            </a:r>
          </a:p>
          <a:p>
            <a:endParaRPr lang="en-US" dirty="0"/>
          </a:p>
        </p:txBody>
      </p:sp>
      <p:pic>
        <p:nvPicPr>
          <p:cNvPr id="4" name="Google Shape;78;p16">
            <a:extLst>
              <a:ext uri="{FF2B5EF4-FFF2-40B4-BE49-F238E27FC236}">
                <a16:creationId xmlns:a16="http://schemas.microsoft.com/office/drawing/2014/main" id="{259BF4A1-EDAF-45F9-8530-B79DE4E29454}"/>
              </a:ext>
            </a:extLst>
          </p:cNvPr>
          <p:cNvPicPr preferRelativeResize="0"/>
          <p:nvPr/>
        </p:nvPicPr>
        <p:blipFill>
          <a:blip r:embed="rId2">
            <a:alphaModFix/>
          </a:blip>
          <a:stretch>
            <a:fillRect/>
          </a:stretch>
        </p:blipFill>
        <p:spPr>
          <a:xfrm>
            <a:off x="849673" y="3088750"/>
            <a:ext cx="7229475" cy="1609725"/>
          </a:xfrm>
          <a:prstGeom prst="rect">
            <a:avLst/>
          </a:prstGeom>
          <a:noFill/>
          <a:ln>
            <a:noFill/>
          </a:ln>
        </p:spPr>
      </p:pic>
    </p:spTree>
    <p:extLst>
      <p:ext uri="{BB962C8B-B14F-4D97-AF65-F5344CB8AC3E}">
        <p14:creationId xmlns:p14="http://schemas.microsoft.com/office/powerpoint/2010/main" val="15222084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742116-C499-447F-ABC1-7DA443A587FB}"/>
              </a:ext>
            </a:extLst>
          </p:cNvPr>
          <p:cNvSpPr>
            <a:spLocks noGrp="1"/>
          </p:cNvSpPr>
          <p:nvPr>
            <p:ph type="title"/>
          </p:nvPr>
        </p:nvSpPr>
        <p:spPr/>
        <p:txBody>
          <a:bodyPr/>
          <a:lstStyle/>
          <a:p>
            <a:r>
              <a:rPr lang="en-US" dirty="0"/>
              <a:t>Parse Trees</a:t>
            </a:r>
          </a:p>
        </p:txBody>
      </p:sp>
      <p:sp>
        <p:nvSpPr>
          <p:cNvPr id="3" name="Text Placeholder 2">
            <a:extLst>
              <a:ext uri="{FF2B5EF4-FFF2-40B4-BE49-F238E27FC236}">
                <a16:creationId xmlns:a16="http://schemas.microsoft.com/office/drawing/2014/main" id="{F87D38DA-6F00-4EE2-B51C-C70C80EAF262}"/>
              </a:ext>
            </a:extLst>
          </p:cNvPr>
          <p:cNvSpPr>
            <a:spLocks noGrp="1"/>
          </p:cNvSpPr>
          <p:nvPr>
            <p:ph type="body" idx="1"/>
          </p:nvPr>
        </p:nvSpPr>
        <p:spPr>
          <a:xfrm>
            <a:off x="311700" y="1152475"/>
            <a:ext cx="8348206" cy="3416400"/>
          </a:xfrm>
        </p:spPr>
        <p:txBody>
          <a:bodyPr/>
          <a:lstStyle/>
          <a:p>
            <a:pPr>
              <a:lnSpc>
                <a:spcPct val="150000"/>
              </a:lnSpc>
            </a:pPr>
            <a:r>
              <a:rPr lang="en-US" dirty="0"/>
              <a:t>Also a composed of nodes, with at least one link pointing into each node (except the root) and zero to many link pointing out of each node</a:t>
            </a:r>
          </a:p>
          <a:p>
            <a:pPr>
              <a:lnSpc>
                <a:spcPct val="150000"/>
              </a:lnSpc>
            </a:pPr>
            <a:r>
              <a:rPr lang="en-US" dirty="0"/>
              <a:t>Root: only node without incoming edges</a:t>
            </a:r>
          </a:p>
          <a:p>
            <a:pPr>
              <a:lnSpc>
                <a:spcPct val="150000"/>
              </a:lnSpc>
            </a:pPr>
            <a:r>
              <a:rPr lang="en-US" dirty="0"/>
              <a:t>Child: a node that is linked out from another node</a:t>
            </a:r>
          </a:p>
          <a:p>
            <a:pPr>
              <a:lnSpc>
                <a:spcPct val="150000"/>
              </a:lnSpc>
            </a:pPr>
            <a:r>
              <a:rPr lang="en-US" dirty="0"/>
              <a:t>Parent: a node that is linked down to another node</a:t>
            </a:r>
          </a:p>
          <a:p>
            <a:pPr>
              <a:lnSpc>
                <a:spcPct val="150000"/>
              </a:lnSpc>
            </a:pPr>
            <a:r>
              <a:rPr lang="en-US" dirty="0"/>
              <a:t>Leaf: a node with no children</a:t>
            </a:r>
          </a:p>
          <a:p>
            <a:pPr>
              <a:lnSpc>
                <a:spcPct val="150000"/>
              </a:lnSpc>
            </a:pPr>
            <a:r>
              <a:rPr lang="en-US" dirty="0"/>
              <a:t>Siblings: nodes that share a parent node</a:t>
            </a:r>
          </a:p>
          <a:p>
            <a:endParaRPr lang="en-US" dirty="0"/>
          </a:p>
        </p:txBody>
      </p:sp>
    </p:spTree>
    <p:extLst>
      <p:ext uri="{BB962C8B-B14F-4D97-AF65-F5344CB8AC3E}">
        <p14:creationId xmlns:p14="http://schemas.microsoft.com/office/powerpoint/2010/main" val="39746024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screenshot of a cell phone&#10;&#10;Description automatically generated">
            <a:extLst>
              <a:ext uri="{FF2B5EF4-FFF2-40B4-BE49-F238E27FC236}">
                <a16:creationId xmlns:a16="http://schemas.microsoft.com/office/drawing/2014/main" id="{52B37A9A-FB59-40CA-B202-87F1DA30C380}"/>
              </a:ext>
            </a:extLst>
          </p:cNvPr>
          <p:cNvPicPr>
            <a:picLocks noChangeAspect="1"/>
          </p:cNvPicPr>
          <p:nvPr/>
        </p:nvPicPr>
        <p:blipFill rotWithShape="1">
          <a:blip r:embed="rId2"/>
          <a:srcRect l="11734" t="6399" r="10342" b="5184"/>
          <a:stretch/>
        </p:blipFill>
        <p:spPr>
          <a:xfrm>
            <a:off x="213824" y="645265"/>
            <a:ext cx="4448365" cy="2839132"/>
          </a:xfrm>
          <a:prstGeom prst="rect">
            <a:avLst/>
          </a:prstGeom>
        </p:spPr>
      </p:pic>
      <p:pic>
        <p:nvPicPr>
          <p:cNvPr id="3" name="Picture 2" descr="A screenshot of a cell phone&#10;&#10;Description automatically generated">
            <a:extLst>
              <a:ext uri="{FF2B5EF4-FFF2-40B4-BE49-F238E27FC236}">
                <a16:creationId xmlns:a16="http://schemas.microsoft.com/office/drawing/2014/main" id="{F0EEF10B-F4EE-41E7-95DD-8A85F20A4093}"/>
              </a:ext>
            </a:extLst>
          </p:cNvPr>
          <p:cNvPicPr>
            <a:picLocks noChangeAspect="1"/>
          </p:cNvPicPr>
          <p:nvPr/>
        </p:nvPicPr>
        <p:blipFill rotWithShape="1">
          <a:blip r:embed="rId3"/>
          <a:srcRect l="21107" t="15054" r="22285" b="3793"/>
          <a:stretch/>
        </p:blipFill>
        <p:spPr>
          <a:xfrm>
            <a:off x="4956201" y="518839"/>
            <a:ext cx="3834381" cy="3091983"/>
          </a:xfrm>
          <a:prstGeom prst="rect">
            <a:avLst/>
          </a:prstGeom>
        </p:spPr>
      </p:pic>
      <p:sp>
        <p:nvSpPr>
          <p:cNvPr id="4" name="TextBox 3">
            <a:extLst>
              <a:ext uri="{FF2B5EF4-FFF2-40B4-BE49-F238E27FC236}">
                <a16:creationId xmlns:a16="http://schemas.microsoft.com/office/drawing/2014/main" id="{A414C862-0373-4B3A-AB90-E38FBA3CD49E}"/>
              </a:ext>
            </a:extLst>
          </p:cNvPr>
          <p:cNvSpPr txBox="1"/>
          <p:nvPr/>
        </p:nvSpPr>
        <p:spPr>
          <a:xfrm>
            <a:off x="614723" y="3499091"/>
            <a:ext cx="3427079" cy="523220"/>
          </a:xfrm>
          <a:prstGeom prst="rect">
            <a:avLst/>
          </a:prstGeom>
          <a:noFill/>
        </p:spPr>
        <p:txBody>
          <a:bodyPr wrap="square" rtlCol="0">
            <a:spAutoFit/>
          </a:bodyPr>
          <a:lstStyle/>
          <a:p>
            <a:r>
              <a:rPr lang="en-US" dirty="0">
                <a:solidFill>
                  <a:schemeClr val="tx1"/>
                </a:solidFill>
              </a:rPr>
              <a:t>Parse tree where root &amp; nodes have 0-2 children (binary tree)</a:t>
            </a:r>
          </a:p>
        </p:txBody>
      </p:sp>
      <p:sp>
        <p:nvSpPr>
          <p:cNvPr id="5" name="TextBox 4">
            <a:extLst>
              <a:ext uri="{FF2B5EF4-FFF2-40B4-BE49-F238E27FC236}">
                <a16:creationId xmlns:a16="http://schemas.microsoft.com/office/drawing/2014/main" id="{D506332C-5B10-4558-AA7D-52E1B9D0E8AC}"/>
              </a:ext>
            </a:extLst>
          </p:cNvPr>
          <p:cNvSpPr txBox="1"/>
          <p:nvPr/>
        </p:nvSpPr>
        <p:spPr>
          <a:xfrm>
            <a:off x="6001230" y="3610822"/>
            <a:ext cx="2528047" cy="523220"/>
          </a:xfrm>
          <a:prstGeom prst="rect">
            <a:avLst/>
          </a:prstGeom>
          <a:noFill/>
        </p:spPr>
        <p:txBody>
          <a:bodyPr wrap="square" rtlCol="0">
            <a:spAutoFit/>
          </a:bodyPr>
          <a:lstStyle/>
          <a:p>
            <a:r>
              <a:rPr lang="en-US" dirty="0">
                <a:solidFill>
                  <a:schemeClr val="tx1"/>
                </a:solidFill>
              </a:rPr>
              <a:t>Parse tree where root &amp; nodes have &gt;= 0 children</a:t>
            </a:r>
          </a:p>
        </p:txBody>
      </p:sp>
    </p:spTree>
    <p:extLst>
      <p:ext uri="{BB962C8B-B14F-4D97-AF65-F5344CB8AC3E}">
        <p14:creationId xmlns:p14="http://schemas.microsoft.com/office/powerpoint/2010/main" val="10151780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BC4216-59C3-4ECB-B637-A6D3CE60B6C9}"/>
              </a:ext>
            </a:extLst>
          </p:cNvPr>
          <p:cNvSpPr>
            <a:spLocks noGrp="1"/>
          </p:cNvSpPr>
          <p:nvPr>
            <p:ph type="title"/>
          </p:nvPr>
        </p:nvSpPr>
        <p:spPr/>
        <p:txBody>
          <a:bodyPr/>
          <a:lstStyle/>
          <a:p>
            <a:r>
              <a:rPr lang="en-US" dirty="0"/>
              <a:t>2D Traversal</a:t>
            </a:r>
          </a:p>
        </p:txBody>
      </p:sp>
    </p:spTree>
    <p:extLst>
      <p:ext uri="{BB962C8B-B14F-4D97-AF65-F5344CB8AC3E}">
        <p14:creationId xmlns:p14="http://schemas.microsoft.com/office/powerpoint/2010/main" val="12672315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DD892-906E-4667-8922-EA7649672A03}"/>
              </a:ext>
            </a:extLst>
          </p:cNvPr>
          <p:cNvSpPr>
            <a:spLocks noGrp="1"/>
          </p:cNvSpPr>
          <p:nvPr>
            <p:ph type="title"/>
          </p:nvPr>
        </p:nvSpPr>
        <p:spPr/>
        <p:txBody>
          <a:bodyPr/>
          <a:lstStyle/>
          <a:p>
            <a:r>
              <a:rPr lang="en-US" dirty="0"/>
              <a:t>Normal Distribution</a:t>
            </a:r>
          </a:p>
        </p:txBody>
      </p:sp>
    </p:spTree>
    <p:extLst>
      <p:ext uri="{BB962C8B-B14F-4D97-AF65-F5344CB8AC3E}">
        <p14:creationId xmlns:p14="http://schemas.microsoft.com/office/powerpoint/2010/main" val="26628252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A76CA-CCEE-4DE8-AB85-31039D07430B}"/>
              </a:ext>
            </a:extLst>
          </p:cNvPr>
          <p:cNvSpPr>
            <a:spLocks noGrp="1"/>
          </p:cNvSpPr>
          <p:nvPr>
            <p:ph type="title"/>
          </p:nvPr>
        </p:nvSpPr>
        <p:spPr/>
        <p:txBody>
          <a:bodyPr/>
          <a:lstStyle/>
          <a:p>
            <a:r>
              <a:rPr lang="en-US" dirty="0"/>
              <a:t>Normal Distribution</a:t>
            </a:r>
          </a:p>
        </p:txBody>
      </p:sp>
      <p:sp>
        <p:nvSpPr>
          <p:cNvPr id="3" name="Text Placeholder 2">
            <a:extLst>
              <a:ext uri="{FF2B5EF4-FFF2-40B4-BE49-F238E27FC236}">
                <a16:creationId xmlns:a16="http://schemas.microsoft.com/office/drawing/2014/main" id="{F37F84B5-3D3E-4872-A9D5-EAEF0A7CC545}"/>
              </a:ext>
            </a:extLst>
          </p:cNvPr>
          <p:cNvSpPr>
            <a:spLocks noGrp="1"/>
          </p:cNvSpPr>
          <p:nvPr>
            <p:ph type="body" idx="1"/>
          </p:nvPr>
        </p:nvSpPr>
        <p:spPr>
          <a:xfrm>
            <a:off x="311699" y="1152475"/>
            <a:ext cx="4129673" cy="3416400"/>
          </a:xfrm>
        </p:spPr>
        <p:txBody>
          <a:bodyPr/>
          <a:lstStyle/>
          <a:p>
            <a:r>
              <a:rPr lang="en-US" dirty="0"/>
              <a:t>Also referred to as the ‘Bell Curve’</a:t>
            </a:r>
          </a:p>
          <a:p>
            <a:r>
              <a:rPr lang="en-US" dirty="0"/>
              <a:t>Data that is normally distributed is symmetric about the mean and has the highest probability density</a:t>
            </a:r>
          </a:p>
          <a:p>
            <a:r>
              <a:rPr lang="en-US" dirty="0"/>
              <a:t>This data is also distributed by the 68-95-99.7 rule, where 68% of the data is within +- 1 standard deviation from the mean, 95 within 2, and 99.7 within 3</a:t>
            </a:r>
          </a:p>
        </p:txBody>
      </p:sp>
      <p:pic>
        <p:nvPicPr>
          <p:cNvPr id="5" name="Picture 4" descr="A screenshot of a cell phone&#10;&#10;Description automatically generated">
            <a:extLst>
              <a:ext uri="{FF2B5EF4-FFF2-40B4-BE49-F238E27FC236}">
                <a16:creationId xmlns:a16="http://schemas.microsoft.com/office/drawing/2014/main" id="{EE0BD1E7-D23A-406F-B780-FDC290BBE525}"/>
              </a:ext>
            </a:extLst>
          </p:cNvPr>
          <p:cNvPicPr>
            <a:picLocks noChangeAspect="1"/>
          </p:cNvPicPr>
          <p:nvPr/>
        </p:nvPicPr>
        <p:blipFill>
          <a:blip r:embed="rId2"/>
          <a:stretch>
            <a:fillRect/>
          </a:stretch>
        </p:blipFill>
        <p:spPr>
          <a:xfrm>
            <a:off x="4702628" y="923712"/>
            <a:ext cx="4318099" cy="3133707"/>
          </a:xfrm>
          <a:prstGeom prst="rect">
            <a:avLst/>
          </a:prstGeom>
        </p:spPr>
      </p:pic>
    </p:spTree>
    <p:extLst>
      <p:ext uri="{BB962C8B-B14F-4D97-AF65-F5344CB8AC3E}">
        <p14:creationId xmlns:p14="http://schemas.microsoft.com/office/powerpoint/2010/main" val="373462372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Exercises</a:t>
            </a:r>
            <a:endParaRPr/>
          </a:p>
        </p:txBody>
      </p:sp>
      <p:sp>
        <p:nvSpPr>
          <p:cNvPr id="141" name="Google Shape;141;p2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Read through worksheet_final_review.docx and execute the given instructions in python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B4277-75CC-4777-91C2-8C15A9ED014F}"/>
              </a:ext>
            </a:extLst>
          </p:cNvPr>
          <p:cNvSpPr>
            <a:spLocks noGrp="1"/>
          </p:cNvSpPr>
          <p:nvPr>
            <p:ph type="title"/>
          </p:nvPr>
        </p:nvSpPr>
        <p:spPr/>
        <p:txBody>
          <a:bodyPr/>
          <a:lstStyle/>
          <a:p>
            <a:r>
              <a:rPr lang="en-US" dirty="0"/>
              <a:t>2D Traversal</a:t>
            </a:r>
          </a:p>
        </p:txBody>
      </p:sp>
      <p:sp>
        <p:nvSpPr>
          <p:cNvPr id="3" name="Text Placeholder 2">
            <a:extLst>
              <a:ext uri="{FF2B5EF4-FFF2-40B4-BE49-F238E27FC236}">
                <a16:creationId xmlns:a16="http://schemas.microsoft.com/office/drawing/2014/main" id="{95FBA6E8-36C8-45CC-8D79-30B82C6F196C}"/>
              </a:ext>
            </a:extLst>
          </p:cNvPr>
          <p:cNvSpPr>
            <a:spLocks noGrp="1"/>
          </p:cNvSpPr>
          <p:nvPr>
            <p:ph type="body" idx="1"/>
          </p:nvPr>
        </p:nvSpPr>
        <p:spPr/>
        <p:txBody>
          <a:bodyPr/>
          <a:lstStyle/>
          <a:p>
            <a:r>
              <a:rPr lang="en-US" dirty="0"/>
              <a:t>Traversing through a 2D data structure (list od lists, 2D array, Pandas </a:t>
            </a:r>
            <a:r>
              <a:rPr lang="en-US" dirty="0" err="1"/>
              <a:t>DataFrame</a:t>
            </a:r>
            <a:r>
              <a:rPr lang="en-US" dirty="0"/>
              <a:t>) typically involves using nested loops</a:t>
            </a:r>
          </a:p>
          <a:p>
            <a:pPr lvl="1"/>
            <a:endParaRPr lang="en-US" dirty="0"/>
          </a:p>
          <a:p>
            <a:endParaRPr lang="en-US" dirty="0"/>
          </a:p>
          <a:p>
            <a:endParaRPr lang="en-US" dirty="0"/>
          </a:p>
          <a:p>
            <a:r>
              <a:rPr lang="en-US" dirty="0"/>
              <a:t>This method of traversal can be thought of as moving through the rows (inner for loop) and columns (outer for loop) of the data structure</a:t>
            </a:r>
          </a:p>
          <a:p>
            <a:r>
              <a:rPr lang="en-US" dirty="0"/>
              <a:t>You can also move inversely, by columns and then rows, by switching the value following ‘in’ in your for loops</a:t>
            </a:r>
          </a:p>
        </p:txBody>
      </p:sp>
      <p:pic>
        <p:nvPicPr>
          <p:cNvPr id="9" name="Picture 8" descr="A black sign with white text&#10;&#10;Description automatically generated">
            <a:extLst>
              <a:ext uri="{FF2B5EF4-FFF2-40B4-BE49-F238E27FC236}">
                <a16:creationId xmlns:a16="http://schemas.microsoft.com/office/drawing/2014/main" id="{D3C9874F-FEBD-4591-9258-F57A8AC93198}"/>
              </a:ext>
            </a:extLst>
          </p:cNvPr>
          <p:cNvPicPr>
            <a:picLocks noChangeAspect="1"/>
          </p:cNvPicPr>
          <p:nvPr/>
        </p:nvPicPr>
        <p:blipFill rotWithShape="1">
          <a:blip r:embed="rId2"/>
          <a:srcRect l="729"/>
          <a:stretch/>
        </p:blipFill>
        <p:spPr>
          <a:xfrm>
            <a:off x="3911262" y="1908126"/>
            <a:ext cx="2773758" cy="952549"/>
          </a:xfrm>
          <a:prstGeom prst="rect">
            <a:avLst/>
          </a:prstGeom>
        </p:spPr>
      </p:pic>
      <p:pic>
        <p:nvPicPr>
          <p:cNvPr id="11" name="Picture 10" descr="A picture containing blue, black, holding, red&#10;&#10;Description automatically generated">
            <a:extLst>
              <a:ext uri="{FF2B5EF4-FFF2-40B4-BE49-F238E27FC236}">
                <a16:creationId xmlns:a16="http://schemas.microsoft.com/office/drawing/2014/main" id="{BBB3335C-9C5D-47F1-A156-E2BBB567E542}"/>
              </a:ext>
            </a:extLst>
          </p:cNvPr>
          <p:cNvPicPr>
            <a:picLocks noChangeAspect="1"/>
          </p:cNvPicPr>
          <p:nvPr/>
        </p:nvPicPr>
        <p:blipFill>
          <a:blip r:embed="rId3"/>
          <a:stretch>
            <a:fillRect/>
          </a:stretch>
        </p:blipFill>
        <p:spPr>
          <a:xfrm>
            <a:off x="3911262" y="3991025"/>
            <a:ext cx="2781443" cy="939848"/>
          </a:xfrm>
          <a:prstGeom prst="rect">
            <a:avLst/>
          </a:prstGeom>
        </p:spPr>
      </p:pic>
      <p:sp>
        <p:nvSpPr>
          <p:cNvPr id="12" name="TextBox 11">
            <a:extLst>
              <a:ext uri="{FF2B5EF4-FFF2-40B4-BE49-F238E27FC236}">
                <a16:creationId xmlns:a16="http://schemas.microsoft.com/office/drawing/2014/main" id="{15B1BB83-890E-4860-90F0-9C055F96A8B6}"/>
              </a:ext>
            </a:extLst>
          </p:cNvPr>
          <p:cNvSpPr txBox="1"/>
          <p:nvPr/>
        </p:nvSpPr>
        <p:spPr>
          <a:xfrm>
            <a:off x="6692705" y="4195876"/>
            <a:ext cx="1967113" cy="553998"/>
          </a:xfrm>
          <a:prstGeom prst="rect">
            <a:avLst/>
          </a:prstGeom>
          <a:noFill/>
        </p:spPr>
        <p:txBody>
          <a:bodyPr wrap="square" rtlCol="0">
            <a:spAutoFit/>
          </a:bodyPr>
          <a:lstStyle/>
          <a:p>
            <a:r>
              <a:rPr lang="en-US" sz="1000" dirty="0">
                <a:solidFill>
                  <a:schemeClr val="tx1"/>
                </a:solidFill>
              </a:rPr>
              <a:t>Note: make sure your positions </a:t>
            </a:r>
            <a:r>
              <a:rPr lang="en-US" sz="1000" dirty="0" err="1">
                <a:solidFill>
                  <a:schemeClr val="tx1"/>
                </a:solidFill>
              </a:rPr>
              <a:t>i</a:t>
            </a:r>
            <a:r>
              <a:rPr lang="en-US" sz="1000" dirty="0">
                <a:solidFill>
                  <a:schemeClr val="tx1"/>
                </a:solidFill>
              </a:rPr>
              <a:t> and j are in the correct order when indexing!</a:t>
            </a:r>
          </a:p>
        </p:txBody>
      </p:sp>
    </p:spTree>
    <p:extLst>
      <p:ext uri="{BB962C8B-B14F-4D97-AF65-F5344CB8AC3E}">
        <p14:creationId xmlns:p14="http://schemas.microsoft.com/office/powerpoint/2010/main" val="16613705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B68C4-FF14-47B8-A3A0-2EC36EFA2D86}"/>
              </a:ext>
            </a:extLst>
          </p:cNvPr>
          <p:cNvSpPr>
            <a:spLocks noGrp="1"/>
          </p:cNvSpPr>
          <p:nvPr>
            <p:ph type="title"/>
          </p:nvPr>
        </p:nvSpPr>
        <p:spPr/>
        <p:txBody>
          <a:bodyPr/>
          <a:lstStyle/>
          <a:p>
            <a:r>
              <a:rPr lang="en-US" dirty="0"/>
              <a:t>Classes</a:t>
            </a:r>
          </a:p>
        </p:txBody>
      </p:sp>
    </p:spTree>
    <p:extLst>
      <p:ext uri="{BB962C8B-B14F-4D97-AF65-F5344CB8AC3E}">
        <p14:creationId xmlns:p14="http://schemas.microsoft.com/office/powerpoint/2010/main" val="32287026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A7186-5C16-4A8D-A1B0-00AE20BF20C3}"/>
              </a:ext>
            </a:extLst>
          </p:cNvPr>
          <p:cNvSpPr>
            <a:spLocks noGrp="1"/>
          </p:cNvSpPr>
          <p:nvPr>
            <p:ph type="title"/>
          </p:nvPr>
        </p:nvSpPr>
        <p:spPr/>
        <p:txBody>
          <a:bodyPr/>
          <a:lstStyle/>
          <a:p>
            <a:r>
              <a:rPr lang="en-US" dirty="0"/>
              <a:t>Magic Methods</a:t>
            </a:r>
          </a:p>
        </p:txBody>
      </p:sp>
      <p:sp>
        <p:nvSpPr>
          <p:cNvPr id="3" name="Text Placeholder 2">
            <a:extLst>
              <a:ext uri="{FF2B5EF4-FFF2-40B4-BE49-F238E27FC236}">
                <a16:creationId xmlns:a16="http://schemas.microsoft.com/office/drawing/2014/main" id="{FBCF3FD8-9A70-42F2-BBBD-CA6CBCCBBD4D}"/>
              </a:ext>
            </a:extLst>
          </p:cNvPr>
          <p:cNvSpPr>
            <a:spLocks noGrp="1"/>
          </p:cNvSpPr>
          <p:nvPr>
            <p:ph type="body" idx="1"/>
          </p:nvPr>
        </p:nvSpPr>
        <p:spPr/>
        <p:txBody>
          <a:bodyPr/>
          <a:lstStyle/>
          <a:p>
            <a:r>
              <a:rPr lang="en" dirty="0"/>
              <a:t>methods that you can define in your classes that allow objects to behave like built-in types</a:t>
            </a:r>
          </a:p>
          <a:p>
            <a:r>
              <a:rPr lang="en" dirty="0"/>
              <a:t>invoked by Python under special conditions or when a specific syntax is used</a:t>
            </a:r>
          </a:p>
          <a:p>
            <a:r>
              <a:rPr lang="en-US" dirty="0"/>
              <a:t>S</a:t>
            </a:r>
            <a:r>
              <a:rPr lang="en" dirty="0"/>
              <a:t>ome examples:</a:t>
            </a:r>
          </a:p>
          <a:p>
            <a:pPr lvl="1"/>
            <a:r>
              <a:rPr lang="en" dirty="0"/>
              <a:t>__repr__: </a:t>
            </a:r>
            <a:r>
              <a:rPr lang="en-US" dirty="0"/>
              <a:t>short for representation, invoked with print() function call</a:t>
            </a:r>
          </a:p>
          <a:p>
            <a:pPr lvl="1"/>
            <a:r>
              <a:rPr lang="en-US" dirty="0"/>
              <a:t>__add__, __sub__, __mult__, __neg__: define behavior for arithmetic between instances of a class object, invoked with arithmetic operators (+, -, *, etc.…)</a:t>
            </a:r>
          </a:p>
          <a:p>
            <a:pPr lvl="1"/>
            <a:r>
              <a:rPr lang="en-US" dirty="0"/>
              <a:t>__eq__, __lt__, __gt__ : define behavior for comparison between instances of a class object, invoked with relational operators (==, &lt;, &gt;, etc.….)</a:t>
            </a:r>
          </a:p>
          <a:p>
            <a:endParaRPr lang="en-US" dirty="0"/>
          </a:p>
        </p:txBody>
      </p:sp>
    </p:spTree>
    <p:extLst>
      <p:ext uri="{BB962C8B-B14F-4D97-AF65-F5344CB8AC3E}">
        <p14:creationId xmlns:p14="http://schemas.microsoft.com/office/powerpoint/2010/main" val="29734679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C74302-2608-4F0F-92E7-45341733FC16}"/>
              </a:ext>
            </a:extLst>
          </p:cNvPr>
          <p:cNvSpPr>
            <a:spLocks noGrp="1"/>
          </p:cNvSpPr>
          <p:nvPr>
            <p:ph type="title"/>
          </p:nvPr>
        </p:nvSpPr>
        <p:spPr/>
        <p:txBody>
          <a:bodyPr/>
          <a:lstStyle/>
          <a:p>
            <a:r>
              <a:rPr lang="en-US" dirty="0"/>
              <a:t>Magic Methods</a:t>
            </a:r>
          </a:p>
        </p:txBody>
      </p:sp>
      <p:sp>
        <p:nvSpPr>
          <p:cNvPr id="3" name="Text Placeholder 2">
            <a:extLst>
              <a:ext uri="{FF2B5EF4-FFF2-40B4-BE49-F238E27FC236}">
                <a16:creationId xmlns:a16="http://schemas.microsoft.com/office/drawing/2014/main" id="{3FFA903A-220A-4225-A61B-D35AB01302A8}"/>
              </a:ext>
            </a:extLst>
          </p:cNvPr>
          <p:cNvSpPr>
            <a:spLocks noGrp="1"/>
          </p:cNvSpPr>
          <p:nvPr>
            <p:ph type="body" idx="1"/>
          </p:nvPr>
        </p:nvSpPr>
        <p:spPr/>
        <p:txBody>
          <a:bodyPr/>
          <a:lstStyle/>
          <a:p>
            <a:pPr>
              <a:lnSpc>
                <a:spcPct val="100000"/>
              </a:lnSpc>
            </a:pPr>
            <a:r>
              <a:rPr lang="en-US" dirty="0"/>
              <a:t>Operator overloading</a:t>
            </a:r>
          </a:p>
          <a:p>
            <a:pPr lvl="1">
              <a:lnSpc>
                <a:spcPct val="100000"/>
              </a:lnSpc>
            </a:pPr>
            <a:r>
              <a:rPr lang="en" dirty="0"/>
              <a:t>use operator overloading on Python magic methods to overwrite how the operations work</a:t>
            </a:r>
          </a:p>
          <a:p>
            <a:pPr lvl="1">
              <a:lnSpc>
                <a:spcPct val="100000"/>
              </a:lnSpc>
            </a:pPr>
            <a:r>
              <a:rPr lang="en" dirty="0"/>
              <a:t>This allows you to extend arithmetic (**, *, /, +, -, \) and relational (&lt;, &lt;=, &gt;, &gt;=) operators as well as some built-in functions to work on instances of the class you define</a:t>
            </a:r>
          </a:p>
          <a:p>
            <a:pPr lvl="1">
              <a:lnSpc>
                <a:spcPct val="100000"/>
              </a:lnSpc>
            </a:pPr>
            <a:endParaRPr lang="en" dirty="0"/>
          </a:p>
          <a:p>
            <a:r>
              <a:rPr lang="en" dirty="0"/>
              <a:t>Decorators</a:t>
            </a:r>
          </a:p>
          <a:p>
            <a:pPr lvl="1"/>
            <a:r>
              <a:rPr lang="en" dirty="0"/>
              <a:t>a function that wraps over another function in order to modify the behavior of the function without actually modifying the code in the function itself</a:t>
            </a:r>
          </a:p>
          <a:p>
            <a:pPr lvl="1"/>
            <a:r>
              <a:rPr lang="en-US" dirty="0"/>
              <a:t>In Python, the operator for declaring a decorator is </a:t>
            </a:r>
            <a:r>
              <a:rPr lang="en-US" dirty="0">
                <a:latin typeface="Courier New"/>
                <a:ea typeface="Courier New"/>
                <a:cs typeface="Courier New"/>
                <a:sym typeface="Courier New"/>
              </a:rPr>
              <a:t>‘@’</a:t>
            </a:r>
          </a:p>
          <a:p>
            <a:endParaRPr lang="en-US" dirty="0"/>
          </a:p>
        </p:txBody>
      </p:sp>
    </p:spTree>
    <p:extLst>
      <p:ext uri="{BB962C8B-B14F-4D97-AF65-F5344CB8AC3E}">
        <p14:creationId xmlns:p14="http://schemas.microsoft.com/office/powerpoint/2010/main" val="10411473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95E933-95AF-4E64-AF90-3D6EEDB25BEE}"/>
              </a:ext>
            </a:extLst>
          </p:cNvPr>
          <p:cNvSpPr>
            <a:spLocks noGrp="1"/>
          </p:cNvSpPr>
          <p:nvPr>
            <p:ph type="title"/>
          </p:nvPr>
        </p:nvSpPr>
        <p:spPr/>
        <p:txBody>
          <a:bodyPr/>
          <a:lstStyle/>
          <a:p>
            <a:r>
              <a:rPr lang="en-US" dirty="0"/>
              <a:t>@</a:t>
            </a:r>
            <a:r>
              <a:rPr lang="en-US" dirty="0" err="1"/>
              <a:t>functools.total_ordering</a:t>
            </a:r>
            <a:endParaRPr lang="en-US" dirty="0"/>
          </a:p>
        </p:txBody>
      </p:sp>
      <p:sp>
        <p:nvSpPr>
          <p:cNvPr id="3" name="Text Placeholder 2">
            <a:extLst>
              <a:ext uri="{FF2B5EF4-FFF2-40B4-BE49-F238E27FC236}">
                <a16:creationId xmlns:a16="http://schemas.microsoft.com/office/drawing/2014/main" id="{182DC932-CE29-481A-A564-50A4AA2B7D21}"/>
              </a:ext>
            </a:extLst>
          </p:cNvPr>
          <p:cNvSpPr>
            <a:spLocks noGrp="1"/>
          </p:cNvSpPr>
          <p:nvPr>
            <p:ph type="body" idx="1"/>
          </p:nvPr>
        </p:nvSpPr>
        <p:spPr/>
        <p:txBody>
          <a:bodyPr/>
          <a:lstStyle/>
          <a:p>
            <a:r>
              <a:rPr lang="en-US" dirty="0"/>
              <a:t>Used when defining comparison operators for a new class</a:t>
            </a:r>
          </a:p>
          <a:p>
            <a:r>
              <a:rPr lang="en-US" dirty="0"/>
              <a:t>Given a class where one or more rich comparison operator methods are defined, this class decorator supplies the rest of the comparison operators</a:t>
            </a:r>
          </a:p>
          <a:p>
            <a:r>
              <a:rPr lang="en-US" dirty="0"/>
              <a:t>The class must define one of __lt__(), __le__(), __gt__(), or __</a:t>
            </a:r>
            <a:r>
              <a:rPr lang="en-US" dirty="0" err="1"/>
              <a:t>ge</a:t>
            </a:r>
            <a:r>
              <a:rPr lang="en-US" dirty="0"/>
              <a:t>__() as well as an __eq__() method.</a:t>
            </a:r>
          </a:p>
          <a:p>
            <a:pPr lvl="1"/>
            <a:r>
              <a:rPr lang="en-US" dirty="0"/>
              <a:t>Ex:</a:t>
            </a:r>
          </a:p>
          <a:p>
            <a:pPr lvl="1"/>
            <a:endParaRPr lang="en-US" dirty="0"/>
          </a:p>
          <a:p>
            <a:pPr marL="1511300" lvl="3" indent="0">
              <a:buNone/>
            </a:pPr>
            <a:endParaRPr lang="en-US" dirty="0">
              <a:hlinkClick r:id="rId2"/>
            </a:endParaRPr>
          </a:p>
          <a:p>
            <a:pPr marL="1511300" lvl="3" indent="0">
              <a:buNone/>
            </a:pPr>
            <a:r>
              <a:rPr lang="en-US" dirty="0">
                <a:hlinkClick r:id="rId2"/>
              </a:rPr>
              <a:t>https://docs.python.org/2/library/functools.html</a:t>
            </a:r>
            <a:endParaRPr lang="en-US" dirty="0"/>
          </a:p>
          <a:p>
            <a:endParaRPr lang="en-US" dirty="0"/>
          </a:p>
        </p:txBody>
      </p:sp>
      <p:pic>
        <p:nvPicPr>
          <p:cNvPr id="4" name="Picture 3" descr="A screenshot of a cell phone&#10;&#10;Description automatically generated">
            <a:extLst>
              <a:ext uri="{FF2B5EF4-FFF2-40B4-BE49-F238E27FC236}">
                <a16:creationId xmlns:a16="http://schemas.microsoft.com/office/drawing/2014/main" id="{419F7B15-98BB-480A-934D-A5B4D71F9FC5}"/>
              </a:ext>
            </a:extLst>
          </p:cNvPr>
          <p:cNvPicPr>
            <a:picLocks noChangeAspect="1"/>
          </p:cNvPicPr>
          <p:nvPr/>
        </p:nvPicPr>
        <p:blipFill>
          <a:blip r:embed="rId3"/>
          <a:stretch>
            <a:fillRect/>
          </a:stretch>
        </p:blipFill>
        <p:spPr>
          <a:xfrm>
            <a:off x="1722917" y="3097006"/>
            <a:ext cx="4699242" cy="1270065"/>
          </a:xfrm>
          <a:prstGeom prst="rect">
            <a:avLst/>
          </a:prstGeom>
        </p:spPr>
      </p:pic>
    </p:spTree>
    <p:extLst>
      <p:ext uri="{BB962C8B-B14F-4D97-AF65-F5344CB8AC3E}">
        <p14:creationId xmlns:p14="http://schemas.microsoft.com/office/powerpoint/2010/main" val="7975827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1D0386-DD02-4D1E-9A26-87654E7CA758}"/>
              </a:ext>
            </a:extLst>
          </p:cNvPr>
          <p:cNvSpPr>
            <a:spLocks noGrp="1"/>
          </p:cNvSpPr>
          <p:nvPr>
            <p:ph type="title"/>
          </p:nvPr>
        </p:nvSpPr>
        <p:spPr/>
        <p:txBody>
          <a:bodyPr/>
          <a:lstStyle/>
          <a:p>
            <a:r>
              <a:rPr lang="en-US" dirty="0"/>
              <a:t>Regex</a:t>
            </a:r>
          </a:p>
        </p:txBody>
      </p:sp>
    </p:spTree>
    <p:extLst>
      <p:ext uri="{BB962C8B-B14F-4D97-AF65-F5344CB8AC3E}">
        <p14:creationId xmlns:p14="http://schemas.microsoft.com/office/powerpoint/2010/main" val="99216523"/>
      </p:ext>
    </p:extLst>
  </p:cSld>
  <p:clrMapOvr>
    <a:masterClrMapping/>
  </p:clrMapOvr>
</p:sld>
</file>

<file path=ppt/theme/theme1.xml><?xml version="1.0" encoding="utf-8"?>
<a:theme xmlns:a="http://schemas.openxmlformats.org/drawingml/2006/main"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112</TotalTime>
  <Words>1540</Words>
  <Application>Microsoft Office PowerPoint</Application>
  <PresentationFormat>On-screen Show (16:9)</PresentationFormat>
  <Paragraphs>167</Paragraphs>
  <Slides>32</Slides>
  <Notes>6</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Oswald</vt:lpstr>
      <vt:lpstr>Average</vt:lpstr>
      <vt:lpstr>Arial</vt:lpstr>
      <vt:lpstr>Courier New</vt:lpstr>
      <vt:lpstr>Slate</vt:lpstr>
      <vt:lpstr>ISTA 350</vt:lpstr>
      <vt:lpstr>Reminders + Previously in ISTA 350 Lab...</vt:lpstr>
      <vt:lpstr>2D Traversal</vt:lpstr>
      <vt:lpstr>2D Traversal</vt:lpstr>
      <vt:lpstr>Classes</vt:lpstr>
      <vt:lpstr>Magic Methods</vt:lpstr>
      <vt:lpstr>Magic Methods</vt:lpstr>
      <vt:lpstr>@functools.total_ordering</vt:lpstr>
      <vt:lpstr>Regex</vt:lpstr>
      <vt:lpstr>Regular Expressions</vt:lpstr>
      <vt:lpstr>PowerPoint Presentation</vt:lpstr>
      <vt:lpstr>Big O</vt:lpstr>
      <vt:lpstr>Big O</vt:lpstr>
      <vt:lpstr>Big O</vt:lpstr>
      <vt:lpstr>Big O</vt:lpstr>
      <vt:lpstr>Memory Diagrams</vt:lpstr>
      <vt:lpstr>Memory Diagrams</vt:lpstr>
      <vt:lpstr>PowerPoint Presentation</vt:lpstr>
      <vt:lpstr>Memory Diagrms</vt:lpstr>
      <vt:lpstr>Memory Diagrams</vt:lpstr>
      <vt:lpstr>PowerPoint Presentation</vt:lpstr>
      <vt:lpstr>PowerPoint Presentation</vt:lpstr>
      <vt:lpstr>Binary</vt:lpstr>
      <vt:lpstr>Binary</vt:lpstr>
      <vt:lpstr>Binary</vt:lpstr>
      <vt:lpstr>Linked Data Structures</vt:lpstr>
      <vt:lpstr>Linked Lists</vt:lpstr>
      <vt:lpstr>Parse Trees</vt:lpstr>
      <vt:lpstr>PowerPoint Presentation</vt:lpstr>
      <vt:lpstr>Normal Distribution</vt:lpstr>
      <vt:lpstr>Normal Distribution</vt:lpstr>
      <vt:lpstr>Exercises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ISTA 350</dc:title>
  <dc:creator>hannah</dc:creator>
  <cp:lastModifiedBy>Siddhant</cp:lastModifiedBy>
  <cp:revision>13</cp:revision>
  <dcterms:modified xsi:type="dcterms:W3CDTF">2020-05-10T08:15:26Z</dcterms:modified>
</cp:coreProperties>
</file>