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19"/>
  </p:notesMasterIdLst>
  <p:handoutMasterIdLst>
    <p:handoutMasterId r:id="rId20"/>
  </p:handoutMasterIdLst>
  <p:sldIdLst>
    <p:sldId id="286" r:id="rId3"/>
    <p:sldId id="265" r:id="rId4"/>
    <p:sldId id="287" r:id="rId5"/>
    <p:sldId id="276" r:id="rId6"/>
    <p:sldId id="273" r:id="rId7"/>
    <p:sldId id="290" r:id="rId8"/>
    <p:sldId id="267" r:id="rId9"/>
    <p:sldId id="266" r:id="rId10"/>
    <p:sldId id="292" r:id="rId11"/>
    <p:sldId id="293" r:id="rId12"/>
    <p:sldId id="295" r:id="rId13"/>
    <p:sldId id="289" r:id="rId14"/>
    <p:sldId id="288" r:id="rId15"/>
    <p:sldId id="294" r:id="rId16"/>
    <p:sldId id="291"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8/18/2023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8/18/2023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
        <p:nvSpPr>
          <p:cNvPr id="11" name="Rectangle 10"/>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038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8/18/2023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750016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8/18/2023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257426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8/18/2023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E31375A4-56A4-47D6-9801-1991572033F7}"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03203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8/18/2023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35219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8/18/2023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690690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8/18/2023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226903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772266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7CC0096-1860-4642-9CD2-0079EA5E7CD1}" type="datetimeFigureOut">
              <a:rPr lang="en-US" smtClean="0"/>
              <a:t>8/18/2023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31375A4-56A4-47D6-9801-1991572033F7}" type="slidenum">
              <a:rPr lang="en-US" smtClean="0"/>
              <a:t>‹#›</a:t>
            </a:fld>
            <a:endParaRPr lang="en-US"/>
          </a:p>
        </p:txBody>
      </p:sp>
    </p:spTree>
    <p:extLst>
      <p:ext uri="{BB962C8B-B14F-4D97-AF65-F5344CB8AC3E}">
        <p14:creationId xmlns:p14="http://schemas.microsoft.com/office/powerpoint/2010/main" val="142375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8/18/2023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87931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2931787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solidFill>
                <a:prstClr val="white">
                  <a:lumMod val="85000"/>
                </a:prstClr>
              </a:solidFill>
            </a:endParaRPr>
          </a:p>
        </p:txBody>
      </p:sp>
      <p:sp>
        <p:nvSpPr>
          <p:cNvPr id="4" name="Date Placeholder 3"/>
          <p:cNvSpPr>
            <a:spLocks noGrp="1"/>
          </p:cNvSpPr>
          <p:nvPr>
            <p:ph type="dt" sz="half" idx="10"/>
          </p:nvPr>
        </p:nvSpPr>
        <p:spPr/>
        <p:txBody>
          <a:bodyPr/>
          <a:lstStyle/>
          <a:p>
            <a:fld id="{37CC0096-1860-4642-9CD2-0079EA5E7CD1}" type="datetimeFigureOut">
              <a:rPr lang="en-US" smtClean="0">
                <a:solidFill>
                  <a:prstClr val="white">
                    <a:lumMod val="85000"/>
                  </a:prstClr>
                </a:solidFill>
              </a:rPr>
              <a:pPr/>
              <a:t>8/18/2023</a:t>
            </a:fld>
            <a:endParaRPr lang="en-US">
              <a:solidFill>
                <a:prstClr val="white">
                  <a:lumMod val="85000"/>
                </a:prstClr>
              </a:solidFill>
            </a:endParaRPr>
          </a:p>
        </p:txBody>
      </p:sp>
      <p:sp>
        <p:nvSpPr>
          <p:cNvPr id="6" name="Slide Number Placeholder 5"/>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392416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855888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solidFill>
                <a:prstClr val="white">
                  <a:lumMod val="85000"/>
                </a:prstClr>
              </a:solidFill>
            </a:endParaRPr>
          </a:p>
        </p:txBody>
      </p:sp>
      <p:sp>
        <p:nvSpPr>
          <p:cNvPr id="5" name="Date Placeholder 4"/>
          <p:cNvSpPr>
            <a:spLocks noGrp="1"/>
          </p:cNvSpPr>
          <p:nvPr>
            <p:ph type="dt" sz="half" idx="10"/>
          </p:nvPr>
        </p:nvSpPr>
        <p:spPr/>
        <p:txBody>
          <a:bodyPr/>
          <a:lstStyle/>
          <a:p>
            <a:fld id="{37CC0096-1860-4642-9CD2-0079EA5E7CD1}" type="datetimeFigureOut">
              <a:rPr lang="en-US" smtClean="0">
                <a:solidFill>
                  <a:prstClr val="white">
                    <a:lumMod val="85000"/>
                  </a:prstClr>
                </a:solidFill>
              </a:rPr>
              <a:pPr/>
              <a:t>8/18/2023</a:t>
            </a:fld>
            <a:endParaRPr lang="en-US">
              <a:solidFill>
                <a:prstClr val="white">
                  <a:lumMod val="85000"/>
                </a:prstClr>
              </a:solidFill>
            </a:endParaRPr>
          </a:p>
        </p:txBody>
      </p:sp>
      <p:sp>
        <p:nvSpPr>
          <p:cNvPr id="7" name="Slide Number Placeholder 6"/>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7473304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solidFill>
                <a:prstClr val="white">
                  <a:lumMod val="85000"/>
                </a:prstClr>
              </a:solidFill>
            </a:endParaRPr>
          </a:p>
        </p:txBody>
      </p:sp>
      <p:sp>
        <p:nvSpPr>
          <p:cNvPr id="7" name="Date Placeholder 6"/>
          <p:cNvSpPr>
            <a:spLocks noGrp="1"/>
          </p:cNvSpPr>
          <p:nvPr>
            <p:ph type="dt" sz="half" idx="10"/>
          </p:nvPr>
        </p:nvSpPr>
        <p:spPr/>
        <p:txBody>
          <a:bodyPr/>
          <a:lstStyle/>
          <a:p>
            <a:fld id="{37CC0096-1860-4642-9CD2-0079EA5E7CD1}" type="datetimeFigureOut">
              <a:rPr lang="en-US" smtClean="0">
                <a:solidFill>
                  <a:prstClr val="white">
                    <a:lumMod val="85000"/>
                  </a:prstClr>
                </a:solidFill>
              </a:rPr>
              <a:pPr/>
              <a:t>8/18/2023</a:t>
            </a:fld>
            <a:endParaRPr lang="en-US">
              <a:solidFill>
                <a:prstClr val="white">
                  <a:lumMod val="85000"/>
                </a:prstClr>
              </a:solidFill>
            </a:endParaRPr>
          </a:p>
        </p:txBody>
      </p:sp>
      <p:sp>
        <p:nvSpPr>
          <p:cNvPr id="9" name="Slide Number Placeholder 8"/>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10590181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solidFill>
                <a:prstClr val="white">
                  <a:lumMod val="85000"/>
                </a:prstClr>
              </a:solidFill>
            </a:endParaRPr>
          </a:p>
        </p:txBody>
      </p:sp>
      <p:sp>
        <p:nvSpPr>
          <p:cNvPr id="3" name="Date Placeholder 2"/>
          <p:cNvSpPr>
            <a:spLocks noGrp="1"/>
          </p:cNvSpPr>
          <p:nvPr>
            <p:ph type="dt" sz="half" idx="10"/>
          </p:nvPr>
        </p:nvSpPr>
        <p:spPr/>
        <p:txBody>
          <a:bodyPr/>
          <a:lstStyle/>
          <a:p>
            <a:fld id="{37CC0096-1860-4642-9CD2-0079EA5E7CD1}" type="datetimeFigureOut">
              <a:rPr lang="en-US" smtClean="0">
                <a:solidFill>
                  <a:prstClr val="white">
                    <a:lumMod val="85000"/>
                  </a:prstClr>
                </a:solidFill>
              </a:rPr>
              <a:pPr/>
              <a:t>8/18/2023</a:t>
            </a:fld>
            <a:endParaRPr lang="en-US">
              <a:solidFill>
                <a:prstClr val="white">
                  <a:lumMod val="85000"/>
                </a:prstClr>
              </a:solidFill>
            </a:endParaRPr>
          </a:p>
        </p:txBody>
      </p:sp>
      <p:sp>
        <p:nvSpPr>
          <p:cNvPr id="5" name="Slide Number Placeholder 4"/>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34537990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solidFill>
                <a:prstClr val="white">
                  <a:lumMod val="85000"/>
                </a:prstClr>
              </a:solidFill>
            </a:endParaRPr>
          </a:p>
        </p:txBody>
      </p:sp>
      <p:sp>
        <p:nvSpPr>
          <p:cNvPr id="2" name="Date Placeholder 1"/>
          <p:cNvSpPr>
            <a:spLocks noGrp="1"/>
          </p:cNvSpPr>
          <p:nvPr>
            <p:ph type="dt" sz="half" idx="10"/>
          </p:nvPr>
        </p:nvSpPr>
        <p:spPr/>
        <p:txBody>
          <a:bodyPr/>
          <a:lstStyle/>
          <a:p>
            <a:fld id="{37CC0096-1860-4642-9CD2-0079EA5E7CD1}" type="datetimeFigureOut">
              <a:rPr lang="en-US" smtClean="0">
                <a:solidFill>
                  <a:prstClr val="white">
                    <a:lumMod val="85000"/>
                  </a:prstClr>
                </a:solidFill>
              </a:rPr>
              <a:pPr/>
              <a:t>8/18/2023</a:t>
            </a:fld>
            <a:endParaRPr lang="en-US">
              <a:solidFill>
                <a:prstClr val="white">
                  <a:lumMod val="85000"/>
                </a:prstClr>
              </a:solidFill>
            </a:endParaRPr>
          </a:p>
        </p:txBody>
      </p:sp>
      <p:sp>
        <p:nvSpPr>
          <p:cNvPr id="4" name="Slide Number Placeholder 3"/>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26151309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solidFill>
                <a:prstClr val="white">
                  <a:lumMod val="85000"/>
                </a:prstClr>
              </a:solidFill>
            </a:endParaRPr>
          </a:p>
        </p:txBody>
      </p:sp>
      <p:sp>
        <p:nvSpPr>
          <p:cNvPr id="5" name="Date Placeholder 4"/>
          <p:cNvSpPr>
            <a:spLocks noGrp="1"/>
          </p:cNvSpPr>
          <p:nvPr>
            <p:ph type="dt" sz="half" idx="10"/>
          </p:nvPr>
        </p:nvSpPr>
        <p:spPr/>
        <p:txBody>
          <a:bodyPr/>
          <a:lstStyle/>
          <a:p>
            <a:fld id="{37CC0096-1860-4642-9CD2-0079EA5E7CD1}" type="datetimeFigureOut">
              <a:rPr lang="en-US" smtClean="0">
                <a:solidFill>
                  <a:prstClr val="white">
                    <a:lumMod val="85000"/>
                  </a:prstClr>
                </a:solidFill>
              </a:rPr>
              <a:pPr/>
              <a:t>8/18/2023</a:t>
            </a:fld>
            <a:endParaRPr lang="en-US">
              <a:solidFill>
                <a:prstClr val="white">
                  <a:lumMod val="85000"/>
                </a:prstClr>
              </a:solidFill>
            </a:endParaRPr>
          </a:p>
        </p:txBody>
      </p:sp>
      <p:sp>
        <p:nvSpPr>
          <p:cNvPr id="7" name="Slide Number Placeholder 6"/>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2758929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6" name="Footer Placeholder 5"/>
          <p:cNvSpPr>
            <a:spLocks noGrp="1"/>
          </p:cNvSpPr>
          <p:nvPr>
            <p:ph type="ftr" sz="quarter" idx="11"/>
          </p:nvPr>
        </p:nvSpPr>
        <p:spPr/>
        <p:txBody>
          <a:bodyPr/>
          <a:lstStyle/>
          <a:p>
            <a:endParaRPr lang="en-US">
              <a:solidFill>
                <a:prstClr val="white">
                  <a:lumMod val="85000"/>
                </a:prstClr>
              </a:solidFill>
            </a:endParaRPr>
          </a:p>
        </p:txBody>
      </p:sp>
      <p:sp>
        <p:nvSpPr>
          <p:cNvPr id="5" name="Date Placeholder 4"/>
          <p:cNvSpPr>
            <a:spLocks noGrp="1"/>
          </p:cNvSpPr>
          <p:nvPr>
            <p:ph type="dt" sz="half" idx="10"/>
          </p:nvPr>
        </p:nvSpPr>
        <p:spPr/>
        <p:txBody>
          <a:bodyPr/>
          <a:lstStyle/>
          <a:p>
            <a:fld id="{37CC0096-1860-4642-9CD2-0079EA5E7CD1}" type="datetimeFigureOut">
              <a:rPr lang="en-US" smtClean="0">
                <a:solidFill>
                  <a:prstClr val="white">
                    <a:lumMod val="85000"/>
                  </a:prstClr>
                </a:solidFill>
              </a:rPr>
              <a:pPr/>
              <a:t>8/18/2023</a:t>
            </a:fld>
            <a:endParaRPr lang="en-US">
              <a:solidFill>
                <a:prstClr val="white">
                  <a:lumMod val="85000"/>
                </a:prstClr>
              </a:solidFill>
            </a:endParaRPr>
          </a:p>
        </p:txBody>
      </p:sp>
      <p:sp>
        <p:nvSpPr>
          <p:cNvPr id="7" name="Slide Number Placeholder 6"/>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38898561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solidFill>
                <a:prstClr val="white">
                  <a:lumMod val="85000"/>
                </a:prstClr>
              </a:solidFill>
            </a:endParaRPr>
          </a:p>
        </p:txBody>
      </p:sp>
      <p:sp>
        <p:nvSpPr>
          <p:cNvPr id="4" name="Date Placeholder 3"/>
          <p:cNvSpPr>
            <a:spLocks noGrp="1"/>
          </p:cNvSpPr>
          <p:nvPr>
            <p:ph type="dt" sz="half" idx="10"/>
          </p:nvPr>
        </p:nvSpPr>
        <p:spPr/>
        <p:txBody>
          <a:bodyPr/>
          <a:lstStyle/>
          <a:p>
            <a:fld id="{37CC0096-1860-4642-9CD2-0079EA5E7CD1}" type="datetimeFigureOut">
              <a:rPr lang="en-US" smtClean="0">
                <a:solidFill>
                  <a:prstClr val="white">
                    <a:lumMod val="85000"/>
                  </a:prstClr>
                </a:solidFill>
              </a:rPr>
              <a:pPr/>
              <a:t>8/18/2023</a:t>
            </a:fld>
            <a:endParaRPr lang="en-US">
              <a:solidFill>
                <a:prstClr val="white">
                  <a:lumMod val="85000"/>
                </a:prstClr>
              </a:solidFill>
            </a:endParaRPr>
          </a:p>
        </p:txBody>
      </p:sp>
      <p:sp>
        <p:nvSpPr>
          <p:cNvPr id="6" name="Slide Number Placeholder 5"/>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8488750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solidFill>
                <a:prstClr val="white">
                  <a:lumMod val="85000"/>
                </a:prstClr>
              </a:solidFill>
            </a:endParaRPr>
          </a:p>
        </p:txBody>
      </p:sp>
      <p:sp>
        <p:nvSpPr>
          <p:cNvPr id="4" name="Date Placeholder 3"/>
          <p:cNvSpPr>
            <a:spLocks noGrp="1"/>
          </p:cNvSpPr>
          <p:nvPr>
            <p:ph type="dt" sz="half" idx="10"/>
          </p:nvPr>
        </p:nvSpPr>
        <p:spPr/>
        <p:txBody>
          <a:bodyPr/>
          <a:lstStyle/>
          <a:p>
            <a:fld id="{37CC0096-1860-4642-9CD2-0079EA5E7CD1}" type="datetimeFigureOut">
              <a:rPr lang="en-US" smtClean="0">
                <a:solidFill>
                  <a:prstClr val="white">
                    <a:lumMod val="85000"/>
                  </a:prstClr>
                </a:solidFill>
              </a:rPr>
              <a:pPr/>
              <a:t>8/18/2023</a:t>
            </a:fld>
            <a:endParaRPr lang="en-US">
              <a:solidFill>
                <a:prstClr val="white">
                  <a:lumMod val="85000"/>
                </a:prstClr>
              </a:solidFill>
            </a:endParaRPr>
          </a:p>
        </p:txBody>
      </p:sp>
      <p:sp>
        <p:nvSpPr>
          <p:cNvPr id="6" name="Slide Number Placeholder 5"/>
          <p:cNvSpPr>
            <a:spLocks noGrp="1"/>
          </p:cNvSpPr>
          <p:nvPr>
            <p:ph type="sldNum" sz="quarter" idx="12"/>
          </p:nvPr>
        </p:nvSpPr>
        <p:spPr/>
        <p:txBody>
          <a:body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271057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164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84650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8/18/2023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5090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3925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CC0096-1860-4642-9CD2-0079EA5E7CD1}" type="datetimeFigureOut">
              <a:rPr lang="en-US" smtClean="0"/>
              <a:t>8/18/2023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356250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798116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2" name="Rectangle 11"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528729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CC0096-1860-4642-9CD2-0079EA5E7CD1}" type="datetimeFigureOut">
              <a:rPr lang="en-US" smtClean="0"/>
              <a:pPr/>
              <a:t>8/18/2023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42770740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56" r:id="rId1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solidFill>
                <a:prstClr val="white">
                  <a:lumMod val="85000"/>
                </a:prstClr>
              </a:solidFill>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solidFill>
                  <a:prstClr val="white">
                    <a:lumMod val="85000"/>
                  </a:prstClr>
                </a:solidFill>
              </a:rPr>
              <a:pPr/>
              <a:t>8/18/2023</a:t>
            </a:fld>
            <a:endParaRPr lang="en-US">
              <a:solidFill>
                <a:prstClr val="white">
                  <a:lumMod val="85000"/>
                </a:prstClr>
              </a:solidFill>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232648752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3432" y="2924944"/>
            <a:ext cx="11089232" cy="1711037"/>
          </a:xfrm>
        </p:spPr>
        <p:txBody>
          <a:bodyPr>
            <a:normAutofit/>
          </a:bodyPr>
          <a:lstStyle/>
          <a:p>
            <a:r>
              <a:rPr lang="en-IN" dirty="0">
                <a:latin typeface="Algerian" panose="04020705040A02060702" pitchFamily="82" charset="0"/>
              </a:rPr>
              <a:t>Performance Comparison of PID, LQOC, PPC and MPC   -CL686</a:t>
            </a:r>
            <a:endParaRPr dirty="0">
              <a:latin typeface="Algerian" panose="04020705040A02060702" pitchFamily="82" charset="0"/>
            </a:endParaRPr>
          </a:p>
        </p:txBody>
      </p:sp>
      <p:sp>
        <p:nvSpPr>
          <p:cNvPr id="3" name="Subtitle 2"/>
          <p:cNvSpPr>
            <a:spLocks noGrp="1"/>
          </p:cNvSpPr>
          <p:nvPr>
            <p:ph type="subTitle" idx="1"/>
          </p:nvPr>
        </p:nvSpPr>
        <p:spPr/>
        <p:txBody>
          <a:bodyPr/>
          <a:lstStyle/>
          <a:p>
            <a:r>
              <a:rPr lang="en-IN" dirty="0"/>
              <a:t>By- Siddhant Chandel</a:t>
            </a:r>
          </a:p>
          <a:p>
            <a:r>
              <a:rPr lang="en-IN"/>
              <a:t>Session 2023</a:t>
            </a:r>
            <a:endParaRPr dirty="0"/>
          </a:p>
        </p:txBody>
      </p:sp>
    </p:spTree>
    <p:extLst>
      <p:ext uri="{BB962C8B-B14F-4D97-AF65-F5344CB8AC3E}">
        <p14:creationId xmlns:p14="http://schemas.microsoft.com/office/powerpoint/2010/main" val="195416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2842120" y="638763"/>
                <a:ext cx="6192688" cy="461665"/>
              </a:xfrm>
              <a:prstGeom prst="rect">
                <a:avLst/>
              </a:prstGeom>
              <a:noFill/>
            </p:spPr>
            <p:txBody>
              <a:bodyPr wrap="square" rtlCol="0">
                <a:spAutoFit/>
              </a:bodyPr>
              <a:lstStyle/>
              <a:p>
                <a:pPr algn="ctr"/>
                <a:r>
                  <a:rPr lang="en-IN" sz="2400" dirty="0"/>
                  <a:t>Plot for D</a:t>
                </a:r>
                <a14:m>
                  <m:oMath xmlns:m="http://schemas.openxmlformats.org/officeDocument/2006/math">
                    <m:r>
                      <m:rPr>
                        <m:sty m:val="p"/>
                      </m:rPr>
                      <a:rPr lang="en-IN" sz="2400" b="0" i="0" smtClean="0">
                        <a:latin typeface="Cambria Math" panose="02040503050406030204" pitchFamily="18" charset="0"/>
                      </a:rPr>
                      <m:t>isturbances</m:t>
                    </m:r>
                    <m:r>
                      <a:rPr lang="en-IN" sz="2400" b="0" i="1" smtClean="0">
                        <a:latin typeface="Cambria Math" panose="02040503050406030204" pitchFamily="18" charset="0"/>
                      </a:rPr>
                      <m:t> </m:t>
                    </m:r>
                    <m:r>
                      <a:rPr lang="en-IN" sz="2400" b="0" i="1" smtClean="0">
                        <a:latin typeface="Cambria Math" panose="02040503050406030204" pitchFamily="18" charset="0"/>
                      </a:rPr>
                      <m:t>𝐷</m:t>
                    </m:r>
                    <m:r>
                      <a:rPr lang="en-IN" sz="2400" b="0" i="1" smtClean="0">
                        <a:latin typeface="Cambria Math" panose="02040503050406030204" pitchFamily="18" charset="0"/>
                      </a:rPr>
                      <m:t>(</m:t>
                    </m:r>
                    <m:r>
                      <a:rPr lang="en-IN" sz="2400" b="0" i="1" smtClean="0">
                        <a:latin typeface="Cambria Math" panose="02040503050406030204" pitchFamily="18" charset="0"/>
                      </a:rPr>
                      <m:t>𝑘</m:t>
                    </m:r>
                    <m:r>
                      <a:rPr lang="en-IN" sz="2400" b="0" i="1" smtClean="0">
                        <a:latin typeface="Cambria Math" panose="02040503050406030204" pitchFamily="18" charset="0"/>
                      </a:rPr>
                      <m:t>)</m:t>
                    </m:r>
                  </m:oMath>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2842120" y="638763"/>
                <a:ext cx="6192688" cy="461665"/>
              </a:xfrm>
              <a:prstGeom prst="rect">
                <a:avLst/>
              </a:prstGeom>
              <a:blipFill rotWithShape="0">
                <a:blip r:embed="rId2"/>
                <a:stretch>
                  <a:fillRect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439816" y="6045166"/>
                <a:ext cx="3960440" cy="369332"/>
              </a:xfrm>
              <a:prstGeom prst="rect">
                <a:avLst/>
              </a:prstGeom>
              <a:noFill/>
            </p:spPr>
            <p:txBody>
              <a:bodyPr wrap="square" rtlCol="0">
                <a:spAutoFit/>
              </a:bodyPr>
              <a:lstStyle/>
              <a:p>
                <a:r>
                  <a:rPr lang="en-IN" b="0" dirty="0"/>
                  <a:t>D</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oMath>
                </a14:m>
                <a:r>
                  <a:rPr lang="en-IN" dirty="0"/>
                  <a:t> for four different controllers</a:t>
                </a:r>
              </a:p>
            </p:txBody>
          </p:sp>
        </mc:Choice>
        <mc:Fallback xmlns="">
          <p:sp>
            <p:nvSpPr>
              <p:cNvPr id="10" name="TextBox 9"/>
              <p:cNvSpPr txBox="1">
                <a:spLocks noRot="1" noChangeAspect="1" noMove="1" noResize="1" noEditPoints="1" noAdjustHandles="1" noChangeArrowheads="1" noChangeShapeType="1" noTextEdit="1"/>
              </p:cNvSpPr>
              <p:nvPr/>
            </p:nvSpPr>
            <p:spPr>
              <a:xfrm>
                <a:off x="4439816" y="6045166"/>
                <a:ext cx="3960440" cy="369332"/>
              </a:xfrm>
              <a:prstGeom prst="rect">
                <a:avLst/>
              </a:prstGeom>
              <a:blipFill rotWithShape="0">
                <a:blip r:embed="rId3"/>
                <a:stretch>
                  <a:fillRect l="-1231" t="-11667" b="-25000"/>
                </a:stretch>
              </a:blipFill>
            </p:spPr>
            <p:txBody>
              <a:bodyPr/>
              <a:lstStyle/>
              <a:p>
                <a:r>
                  <a:rPr lang="en-IN">
                    <a:noFill/>
                  </a:rPr>
                  <a:t> </a:t>
                </a:r>
              </a:p>
            </p:txBody>
          </p:sp>
        </mc:Fallback>
      </mc:AlternateContent>
      <p:sp>
        <p:nvSpPr>
          <p:cNvPr id="7" name="Rectangle 6"/>
          <p:cNvSpPr/>
          <p:nvPr/>
        </p:nvSpPr>
        <p:spPr>
          <a:xfrm>
            <a:off x="0" y="6466110"/>
            <a:ext cx="1219200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648" y="1383581"/>
            <a:ext cx="6021632" cy="4516224"/>
          </a:xfrm>
          <a:prstGeom prst="rect">
            <a:avLst/>
          </a:prstGeom>
        </p:spPr>
      </p:pic>
    </p:spTree>
    <p:extLst>
      <p:ext uri="{BB962C8B-B14F-4D97-AF65-F5344CB8AC3E}">
        <p14:creationId xmlns:p14="http://schemas.microsoft.com/office/powerpoint/2010/main" val="422318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764704"/>
            <a:ext cx="9613861" cy="1080938"/>
          </a:xfrm>
        </p:spPr>
        <p:txBody>
          <a:bodyPr>
            <a:normAutofit/>
          </a:bodyPr>
          <a:lstStyle/>
          <a:p>
            <a:r>
              <a:rPr lang="en-IN" sz="5400" b="1" dirty="0">
                <a:ln w="12700">
                  <a:solidFill>
                    <a:schemeClr val="accent3">
                      <a:lumMod val="50000"/>
                    </a:schemeClr>
                  </a:solidFill>
                  <a:prstDash val="solid"/>
                </a:ln>
                <a:effectLst>
                  <a:innerShdw blurRad="177800">
                    <a:schemeClr val="accent3">
                      <a:lumMod val="50000"/>
                    </a:schemeClr>
                  </a:innerShdw>
                </a:effectLst>
                <a:latin typeface="+mn-lt"/>
                <a:ea typeface="+mn-ea"/>
                <a:cs typeface="+mn-cs"/>
              </a:rPr>
              <a:t>Performance Indices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0321" y="2336873"/>
                <a:ext cx="5919735" cy="3756424"/>
              </a:xfrm>
            </p:spPr>
            <p:txBody>
              <a:bodyPr/>
              <a:lstStyle/>
              <a:p>
                <a:r>
                  <a:rPr lang="en-IN" b="1" dirty="0">
                    <a:solidFill>
                      <a:schemeClr val="bg1"/>
                    </a:solidFill>
                    <a:latin typeface="Times New Roman" panose="02020603050405020304" pitchFamily="18" charset="0"/>
                    <a:cs typeface="Times New Roman" panose="02020603050405020304" pitchFamily="18" charset="0"/>
                  </a:rPr>
                  <a:t>Sum of Squared errors</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𝑆𝑆𝐸</m:t>
                      </m:r>
                      <m:r>
                        <a:rPr lang="en-IN" b="0" i="1" smtClean="0">
                          <a:latin typeface="Cambria Math" panose="02040503050406030204" pitchFamily="18" charset="0"/>
                        </a:rPr>
                        <m:t> =</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1</m:t>
                          </m:r>
                        </m:sub>
                        <m:sup>
                          <m:r>
                            <a:rPr lang="en-IN" b="0" i="1" smtClean="0">
                              <a:latin typeface="Cambria Math" panose="02040503050406030204" pitchFamily="18" charset="0"/>
                            </a:rPr>
                            <m:t>𝑁𝑠</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𝑖</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e>
                              </m:d>
                            </m:e>
                            <m:sup>
                              <m:r>
                                <a:rPr lang="en-IN" b="0" i="1" smtClean="0">
                                  <a:latin typeface="Cambria Math" panose="02040503050406030204" pitchFamily="18" charset="0"/>
                                </a:rPr>
                                <m:t>2</m:t>
                              </m:r>
                            </m:sup>
                          </m:sSup>
                        </m:e>
                      </m:nary>
                    </m:oMath>
                  </m:oMathPara>
                </a14:m>
                <a:endParaRPr lang="en-IN" b="0" dirty="0">
                  <a:latin typeface="Times New Roman" panose="02020603050405020304" pitchFamily="18" charset="0"/>
                  <a:cs typeface="Times New Roman" panose="02020603050405020304" pitchFamily="18" charset="0"/>
                </a:endParaRPr>
              </a:p>
              <a:p>
                <a:pPr marL="0" indent="0">
                  <a:buNone/>
                </a:pPr>
                <a:endParaRPr lang="en-IN" b="0" dirty="0">
                  <a:latin typeface="Times New Roman" panose="02020603050405020304" pitchFamily="18" charset="0"/>
                  <a:cs typeface="Times New Roman" panose="02020603050405020304" pitchFamily="18" charset="0"/>
                </a:endParaRPr>
              </a:p>
              <a:p>
                <a:pPr marL="0" indent="0">
                  <a:buNone/>
                </a:pPr>
                <a:endParaRPr lang="en-IN" b="0" dirty="0">
                  <a:latin typeface="Times New Roman" panose="02020603050405020304" pitchFamily="18" charset="0"/>
                  <a:cs typeface="Times New Roman" panose="02020603050405020304" pitchFamily="18" charset="0"/>
                </a:endParaRPr>
              </a:p>
              <a:p>
                <a:r>
                  <a:rPr lang="en-IN" b="1" dirty="0">
                    <a:solidFill>
                      <a:schemeClr val="bg1"/>
                    </a:solidFill>
                    <a:latin typeface="Times New Roman" panose="02020603050405020304" pitchFamily="18" charset="0"/>
                    <a:cs typeface="Times New Roman" panose="02020603050405020304" pitchFamily="18" charset="0"/>
                  </a:rPr>
                  <a:t>Sum of squared manipulated variables</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𝑆𝑆𝑀𝑉</m:t>
                      </m:r>
                      <m:r>
                        <a:rPr lang="en-IN" b="0" i="1" smtClean="0">
                          <a:latin typeface="Cambria Math" panose="02040503050406030204" pitchFamily="18" charset="0"/>
                        </a:rPr>
                        <m:t>= </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1</m:t>
                          </m:r>
                        </m:sub>
                        <m:sup>
                          <m:r>
                            <a:rPr lang="en-IN" b="0" i="1" smtClean="0">
                              <a:latin typeface="Cambria Math" panose="02040503050406030204" pitchFamily="18" charset="0"/>
                            </a:rPr>
                            <m:t>𝑁𝑠</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𝑈</m:t>
                                      </m:r>
                                    </m:e>
                                    <m:sub>
                                      <m:r>
                                        <a:rPr lang="en-IN" b="0" i="1" smtClean="0">
                                          <a:latin typeface="Cambria Math" panose="02040503050406030204" pitchFamily="18" charset="0"/>
                                        </a:rPr>
                                        <m:t>𝑖</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𝑈</m:t>
                                      </m:r>
                                    </m:e>
                                    <m:sub>
                                      <m:r>
                                        <a:rPr lang="en-IN" b="0" i="1" smtClean="0">
                                          <a:latin typeface="Cambria Math" panose="02040503050406030204" pitchFamily="18" charset="0"/>
                                        </a:rPr>
                                        <m:t>𝑠</m:t>
                                      </m:r>
                                    </m:sub>
                                  </m:sSub>
                                </m:e>
                              </m:d>
                            </m:e>
                            <m:sup>
                              <m:r>
                                <a:rPr lang="en-IN" b="0" i="1" smtClean="0">
                                  <a:latin typeface="Cambria Math" panose="02040503050406030204" pitchFamily="18" charset="0"/>
                                </a:rPr>
                                <m:t>2</m:t>
                              </m:r>
                            </m:sup>
                          </m:sSup>
                        </m:e>
                      </m:nary>
                    </m:oMath>
                  </m:oMathPara>
                </a14:m>
                <a:endParaRPr lang="en-IN" b="0" dirty="0">
                  <a:latin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0321" y="2336873"/>
                <a:ext cx="5919735" cy="3756424"/>
              </a:xfrm>
              <a:blipFill rotWithShape="0">
                <a:blip r:embed="rId2"/>
                <a:stretch>
                  <a:fillRect l="-1442" t="-2269"/>
                </a:stretch>
              </a:blipFill>
            </p:spPr>
            <p:txBody>
              <a:bodyPr/>
              <a:lstStyle/>
              <a:p>
                <a:r>
                  <a:rPr lang="en-IN">
                    <a:noFill/>
                  </a:rPr>
                  <a:t> </a:t>
                </a:r>
              </a:p>
            </p:txBody>
          </p:sp>
        </mc:Fallback>
      </mc:AlternateContent>
      <p:sp>
        <p:nvSpPr>
          <p:cNvPr id="4" name="Rectangle 3"/>
          <p:cNvSpPr/>
          <p:nvPr/>
        </p:nvSpPr>
        <p:spPr>
          <a:xfrm>
            <a:off x="0" y="6466110"/>
            <a:ext cx="1219200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mc:AlternateContent xmlns:mc="http://schemas.openxmlformats.org/markup-compatibility/2006" xmlns:a14="http://schemas.microsoft.com/office/drawing/2010/main">
        <mc:Choice Requires="a14">
          <p:sp>
            <p:nvSpPr>
              <p:cNvPr id="5" name="TextBox 4"/>
              <p:cNvSpPr txBox="1"/>
              <p:nvPr/>
            </p:nvSpPr>
            <p:spPr>
              <a:xfrm>
                <a:off x="6064161" y="2817048"/>
                <a:ext cx="6111401" cy="2677656"/>
              </a:xfrm>
              <a:prstGeom prst="rect">
                <a:avLst/>
              </a:prstGeom>
              <a:noFill/>
            </p:spPr>
            <p:txBody>
              <a:bodyPr wrap="square" rtlCol="0">
                <a:spAutoFit/>
              </a:bodyPr>
              <a:lstStyle/>
              <a:p>
                <a:pPr marL="285750" indent="-285750" fontAlgn="t">
                  <a:buFont typeface="Arial" panose="020B0604020202020204" pitchFamily="34" charset="0"/>
                  <a:buChar char="•"/>
                </a:pP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𝑁</m:t>
                        </m:r>
                      </m:e>
                      <m:sub>
                        <m:r>
                          <a:rPr lang="en-IN" sz="2800" b="0" i="1" smtClean="0">
                            <a:latin typeface="Cambria Math" panose="02040503050406030204" pitchFamily="18" charset="0"/>
                          </a:rPr>
                          <m:t>𝑠</m:t>
                        </m:r>
                      </m:sub>
                    </m:sSub>
                    <m:r>
                      <a:rPr lang="en-IN" sz="2800" b="0" i="1" smtClean="0">
                        <a:latin typeface="Cambria Math" panose="02040503050406030204" pitchFamily="18" charset="0"/>
                      </a:rPr>
                      <m:t>     </m:t>
                    </m:r>
                    <m:r>
                      <a:rPr lang="en-IN" sz="2800" b="0" i="0"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r>
                  <a:rPr lang="en-IN" sz="2800" i="1" dirty="0">
                    <a:latin typeface="Times New Roman" panose="02020603050405020304" pitchFamily="18" charset="0"/>
                    <a:cs typeface="Times New Roman" panose="02020603050405020304" pitchFamily="18" charset="0"/>
                  </a:rPr>
                  <a:t>Length of sampling interval </a:t>
                </a:r>
              </a:p>
              <a:p>
                <a:pPr marL="285750" indent="-285750" fontAlgn="t">
                  <a:buFont typeface="Arial" panose="020B0604020202020204" pitchFamily="34" charset="0"/>
                  <a:buChar char="•"/>
                </a:pPr>
                <a14:m>
                  <m:oMath xmlns:m="http://schemas.openxmlformats.org/officeDocument/2006/math">
                    <m:r>
                      <a:rPr lang="en-IN" sz="2800" b="0" i="1" smtClean="0">
                        <a:latin typeface="Cambria Math" panose="02040503050406030204" pitchFamily="18" charset="0"/>
                      </a:rPr>
                      <m:t>𝑘</m:t>
                    </m:r>
                    <m:r>
                      <a:rPr lang="en-IN" sz="2800" b="0" i="1" smtClean="0">
                        <a:latin typeface="Cambria Math" panose="02040503050406030204" pitchFamily="18" charset="0"/>
                      </a:rPr>
                      <m:t>       = </m:t>
                    </m:r>
                  </m:oMath>
                </a14:m>
                <a:r>
                  <a:rPr lang="en-IN" sz="2800" i="1" dirty="0">
                    <a:latin typeface="Times New Roman" panose="02020603050405020304" pitchFamily="18" charset="0"/>
                    <a:cs typeface="Times New Roman" panose="02020603050405020304" pitchFamily="18" charset="0"/>
                  </a:rPr>
                  <a:t>Current time instant</a:t>
                </a:r>
                <a:endParaRPr lang="en-IN" sz="2800" dirty="0">
                  <a:latin typeface="Times New Roman" panose="02020603050405020304" pitchFamily="18" charset="0"/>
                  <a:cs typeface="Times New Roman" panose="02020603050405020304" pitchFamily="18" charset="0"/>
                </a:endParaRPr>
              </a:p>
              <a:p>
                <a:pPr marL="285750" indent="-285750" fontAlgn="t">
                  <a:buFont typeface="Arial" panose="020B0604020202020204" pitchFamily="34" charset="0"/>
                  <a:buChar char="•"/>
                </a:pPr>
                <a14:m>
                  <m:oMath xmlns:m="http://schemas.openxmlformats.org/officeDocument/2006/math">
                    <m:r>
                      <a:rPr lang="en-IN" sz="2800" b="0" i="1" smtClean="0">
                        <a:latin typeface="Cambria Math" panose="02040503050406030204" pitchFamily="18" charset="0"/>
                      </a:rPr>
                      <m:t>𝑌</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𝑘</m:t>
                        </m:r>
                      </m:e>
                    </m:d>
                    <m:r>
                      <a:rPr lang="en-IN" sz="2800" b="0" i="1" smtClean="0">
                        <a:latin typeface="Cambria Math" panose="02040503050406030204" pitchFamily="18" charset="0"/>
                      </a:rPr>
                      <m:t>=</m:t>
                    </m:r>
                    <m:r>
                      <a:rPr lang="en-IN" sz="2800" b="0" i="0" smtClean="0">
                        <a:latin typeface="Cambria Math" panose="02040503050406030204" pitchFamily="18" charset="0"/>
                      </a:rPr>
                      <m:t>  </m:t>
                    </m:r>
                  </m:oMath>
                </a14:m>
                <a:r>
                  <a:rPr lang="en-IN" sz="2800" i="1" dirty="0">
                    <a:latin typeface="Times New Roman" panose="02020603050405020304" pitchFamily="18" charset="0"/>
                    <a:cs typeface="Times New Roman" panose="02020603050405020304" pitchFamily="18" charset="0"/>
                  </a:rPr>
                  <a:t>Output at </a:t>
                </a:r>
                <a:r>
                  <a:rPr lang="en-IN" sz="2800" dirty="0">
                    <a:latin typeface="Times New Roman" panose="02020603050405020304" pitchFamily="18" charset="0"/>
                    <a:cs typeface="Times New Roman" panose="02020603050405020304" pitchFamily="18" charset="0"/>
                  </a:rPr>
                  <a:t>𝑘</a:t>
                </a:r>
              </a:p>
              <a:p>
                <a:pPr marL="285750" indent="-285750" fontAlgn="t">
                  <a:buFont typeface="Arial" panose="020B0604020202020204" pitchFamily="34" charset="0"/>
                  <a:buChar char="•"/>
                </a:pPr>
                <a14:m>
                  <m:oMath xmlns:m="http://schemas.openxmlformats.org/officeDocument/2006/math">
                    <m:r>
                      <a:rPr lang="en-IN" sz="2800" b="0" i="1" dirty="0" smtClean="0">
                        <a:latin typeface="Cambria Math" panose="02040503050406030204" pitchFamily="18" charset="0"/>
                      </a:rPr>
                      <m:t>𝑅</m:t>
                    </m:r>
                    <m:d>
                      <m:dPr>
                        <m:ctrlPr>
                          <a:rPr lang="en-IN" sz="2800" b="0" i="1" dirty="0" smtClean="0">
                            <a:latin typeface="Cambria Math" panose="02040503050406030204" pitchFamily="18" charset="0"/>
                          </a:rPr>
                        </m:ctrlPr>
                      </m:dPr>
                      <m:e>
                        <m:r>
                          <a:rPr lang="en-IN" sz="2800" b="0" i="1" dirty="0" smtClean="0">
                            <a:latin typeface="Cambria Math" panose="02040503050406030204" pitchFamily="18" charset="0"/>
                          </a:rPr>
                          <m:t>𝑘</m:t>
                        </m:r>
                      </m:e>
                    </m:d>
                    <m:r>
                      <a:rPr lang="en-IN" sz="2800" b="0" i="1" dirty="0" smtClean="0">
                        <a:latin typeface="Cambria Math" panose="02040503050406030204" pitchFamily="18" charset="0"/>
                      </a:rPr>
                      <m:t>=</m:t>
                    </m:r>
                  </m:oMath>
                </a14:m>
                <a:r>
                  <a:rPr lang="en-IN" sz="2800" i="1" dirty="0">
                    <a:latin typeface="Times New Roman" panose="02020603050405020304" pitchFamily="18" charset="0"/>
                    <a:cs typeface="Times New Roman" panose="02020603050405020304" pitchFamily="18" charset="0"/>
                  </a:rPr>
                  <a:t> Set point given at </a:t>
                </a:r>
                <a:r>
                  <a:rPr lang="en-IN" sz="2800" dirty="0">
                    <a:latin typeface="Times New Roman" panose="02020603050405020304" pitchFamily="18" charset="0"/>
                    <a:cs typeface="Times New Roman" panose="02020603050405020304" pitchFamily="18" charset="0"/>
                  </a:rPr>
                  <a:t>𝑘</a:t>
                </a:r>
              </a:p>
              <a:p>
                <a:pPr marL="285750" indent="-285750" fontAlgn="t">
                  <a:buFont typeface="Arial" panose="020B0604020202020204" pitchFamily="34" charset="0"/>
                  <a:buChar char="•"/>
                </a:pPr>
                <a14:m>
                  <m:oMath xmlns:m="http://schemas.openxmlformats.org/officeDocument/2006/math">
                    <m:r>
                      <a:rPr lang="en-IN" sz="2800" b="0" i="1" smtClean="0">
                        <a:latin typeface="Cambria Math" panose="02040503050406030204" pitchFamily="18" charset="0"/>
                      </a:rPr>
                      <m:t>𝑈</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𝑘</m:t>
                        </m:r>
                      </m:e>
                    </m:d>
                    <m:r>
                      <a:rPr lang="en-IN" sz="2800" b="0" i="1" smtClean="0">
                        <a:latin typeface="Cambria Math" panose="02040503050406030204" pitchFamily="18" charset="0"/>
                      </a:rPr>
                      <m:t>= </m:t>
                    </m:r>
                  </m:oMath>
                </a14:m>
                <a:r>
                  <a:rPr lang="en-IN" sz="2800" i="1" dirty="0">
                    <a:latin typeface="Times New Roman" panose="02020603050405020304" pitchFamily="18" charset="0"/>
                    <a:cs typeface="Times New Roman" panose="02020603050405020304" pitchFamily="18" charset="0"/>
                  </a:rPr>
                  <a:t>Manipulated input at </a:t>
                </a:r>
                <a:r>
                  <a:rPr lang="en-IN" sz="2800" dirty="0">
                    <a:latin typeface="Times New Roman" panose="02020603050405020304" pitchFamily="18" charset="0"/>
                    <a:cs typeface="Times New Roman" panose="02020603050405020304" pitchFamily="18" charset="0"/>
                  </a:rPr>
                  <a:t>𝑘</a:t>
                </a:r>
              </a:p>
              <a:p>
                <a:pPr marL="285750" indent="-285750" fontAlgn="t">
                  <a:buFont typeface="Arial" panose="020B0604020202020204" pitchFamily="34" charset="0"/>
                  <a:buChar char="•"/>
                </a:pP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𝑈</m:t>
                        </m:r>
                      </m:e>
                      <m:sub>
                        <m:r>
                          <a:rPr lang="en-IN" sz="2800" b="0" i="1" smtClean="0">
                            <a:latin typeface="Cambria Math" panose="02040503050406030204" pitchFamily="18" charset="0"/>
                          </a:rPr>
                          <m:t>𝑠</m:t>
                        </m:r>
                      </m:sub>
                    </m:sSub>
                    <m:r>
                      <a:rPr lang="en-IN" sz="2800" b="0" i="1" smtClean="0">
                        <a:latin typeface="Cambria Math" panose="02040503050406030204" pitchFamily="18" charset="0"/>
                      </a:rPr>
                      <m:t>     =</m:t>
                    </m:r>
                    <m:r>
                      <a:rPr lang="en-IN" sz="2800" b="0" i="0" smtClean="0">
                        <a:latin typeface="Cambria Math" panose="02040503050406030204" pitchFamily="18" charset="0"/>
                      </a:rPr>
                      <m:t> </m:t>
                    </m:r>
                  </m:oMath>
                </a14:m>
                <a:r>
                  <a:rPr lang="en-IN" sz="2800" i="1" dirty="0">
                    <a:latin typeface="Times New Roman" panose="02020603050405020304" pitchFamily="18" charset="0"/>
                    <a:cs typeface="Times New Roman" panose="02020603050405020304" pitchFamily="18" charset="0"/>
                  </a:rPr>
                  <a:t>Steady state value</a:t>
                </a:r>
                <a:endParaRPr lang="en-IN" sz="2800"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064161" y="2817048"/>
                <a:ext cx="6111401" cy="2677656"/>
              </a:xfrm>
              <a:prstGeom prst="rect">
                <a:avLst/>
              </a:prstGeom>
              <a:blipFill rotWithShape="0">
                <a:blip r:embed="rId3"/>
                <a:stretch>
                  <a:fillRect t="-2278" b="-5467"/>
                </a:stretch>
              </a:blipFill>
            </p:spPr>
            <p:txBody>
              <a:bodyPr/>
              <a:lstStyle/>
              <a:p>
                <a:r>
                  <a:rPr lang="en-IN">
                    <a:noFill/>
                  </a:rPr>
                  <a:t> </a:t>
                </a:r>
              </a:p>
            </p:txBody>
          </p:sp>
        </mc:Fallback>
      </mc:AlternateContent>
    </p:spTree>
    <p:extLst>
      <p:ext uri="{BB962C8B-B14F-4D97-AF65-F5344CB8AC3E}">
        <p14:creationId xmlns:p14="http://schemas.microsoft.com/office/powerpoint/2010/main" val="3641863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Content Placeholder 1"/>
              <p:cNvGraphicFramePr>
                <a:graphicFrameLocks noGrp="1"/>
              </p:cNvGraphicFramePr>
              <p:nvPr>
                <p:ph idx="1"/>
                <p:extLst>
                  <p:ext uri="{D42A27DB-BD31-4B8C-83A1-F6EECF244321}">
                    <p14:modId xmlns:p14="http://schemas.microsoft.com/office/powerpoint/2010/main" val="4190797986"/>
                  </p:ext>
                </p:extLst>
              </p:nvPr>
            </p:nvGraphicFramePr>
            <p:xfrm>
              <a:off x="1559496" y="2276872"/>
              <a:ext cx="8496942" cy="3364047"/>
            </p:xfrm>
            <a:graphic>
              <a:graphicData uri="http://schemas.openxmlformats.org/drawingml/2006/table">
                <a:tbl>
                  <a:tblPr firstRow="1" bandRow="1">
                    <a:tableStyleId>{073A0DAA-6AF3-43AB-8588-CEC1D06C72B9}</a:tableStyleId>
                  </a:tblPr>
                  <a:tblGrid>
                    <a:gridCol w="1584175">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gridCol w="3456383">
                      <a:extLst>
                        <a:ext uri="{9D8B030D-6E8A-4147-A177-3AD203B41FA5}">
                          <a16:colId xmlns:a16="http://schemas.microsoft.com/office/drawing/2014/main" val="20002"/>
                        </a:ext>
                      </a:extLst>
                    </a:gridCol>
                  </a:tblGrid>
                  <a:tr h="532963">
                    <a:tc>
                      <a:txBody>
                        <a:bodyPr/>
                        <a:lstStyle/>
                        <a:p>
                          <a:pPr algn="ctr"/>
                          <a:r>
                            <a:rPr lang="en-IN" dirty="0">
                              <a:solidFill>
                                <a:schemeClr val="tx1"/>
                              </a:solidFill>
                            </a:rPr>
                            <a:t>Controller</a:t>
                          </a:r>
                        </a:p>
                      </a:txBody>
                      <a:tcPr/>
                    </a:tc>
                    <a:tc>
                      <a:txBody>
                        <a:bodyPr/>
                        <a:lstStyle/>
                        <a:p>
                          <a:pPr algn="ctr"/>
                          <a:r>
                            <a:rPr lang="en-IN" dirty="0"/>
                            <a:t>SSE</a:t>
                          </a:r>
                        </a:p>
                      </a:txBody>
                      <a:tcPr/>
                    </a:tc>
                    <a:tc>
                      <a:txBody>
                        <a:bodyPr/>
                        <a:lstStyle/>
                        <a:p>
                          <a:pPr algn="ctr"/>
                          <a:r>
                            <a:rPr lang="en-IN" dirty="0"/>
                            <a:t>SSMV</a:t>
                          </a:r>
                        </a:p>
                      </a:txBody>
                      <a:tcPr/>
                    </a:tc>
                    <a:extLst>
                      <a:ext uri="{0D108BD9-81ED-4DB2-BD59-A6C34878D82A}">
                        <a16:rowId xmlns:a16="http://schemas.microsoft.com/office/drawing/2014/main" val="10000"/>
                      </a:ext>
                    </a:extLst>
                  </a:tr>
                  <a:tr h="532963">
                    <a:tc>
                      <a:txBody>
                        <a:bodyPr/>
                        <a:lstStyle/>
                        <a:p>
                          <a:pPr algn="ctr"/>
                          <a:r>
                            <a:rPr lang="en-IN" dirty="0">
                              <a:solidFill>
                                <a:schemeClr val="bg1"/>
                              </a:solidFill>
                            </a:rPr>
                            <a:t>MPC</a:t>
                          </a:r>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1372.4</m:t>
                                        </m:r>
                                      </m:num>
                                      <m:den>
                                        <m:r>
                                          <a:rPr lang="en-IN" b="0" i="1" smtClean="0">
                                            <a:latin typeface="Cambria Math" panose="02040503050406030204" pitchFamily="18" charset="0"/>
                                          </a:rPr>
                                          <m:t>0.1011</m:t>
                                        </m:r>
                                      </m:den>
                                    </m:f>
                                  </m:e>
                                </m:d>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19.14</m:t>
                                        </m:r>
                                      </m:num>
                                      <m:den>
                                        <m:r>
                                          <a:rPr lang="en-IN" b="0" i="1" smtClean="0">
                                            <a:latin typeface="Cambria Math" panose="02040503050406030204" pitchFamily="18" charset="0"/>
                                          </a:rPr>
                                          <m:t>8746.7</m:t>
                                        </m:r>
                                      </m:den>
                                    </m:f>
                                  </m:e>
                                </m:d>
                              </m:oMath>
                            </m:oMathPara>
                          </a14:m>
                          <a:endParaRPr lang="en-IN" dirty="0"/>
                        </a:p>
                      </a:txBody>
                      <a:tcPr/>
                    </a:tc>
                    <a:extLst>
                      <a:ext uri="{0D108BD9-81ED-4DB2-BD59-A6C34878D82A}">
                        <a16:rowId xmlns:a16="http://schemas.microsoft.com/office/drawing/2014/main" val="10001"/>
                      </a:ext>
                    </a:extLst>
                  </a:tr>
                  <a:tr h="532963">
                    <a:tc>
                      <a:txBody>
                        <a:bodyPr/>
                        <a:lstStyle/>
                        <a:p>
                          <a:pPr algn="ctr"/>
                          <a:r>
                            <a:rPr lang="en-IN" dirty="0"/>
                            <a:t>LQOC</a:t>
                          </a:r>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1535.2</m:t>
                                        </m:r>
                                      </m:num>
                                      <m:den>
                                        <m:r>
                                          <a:rPr lang="en-IN" b="0" i="1" smtClean="0">
                                            <a:latin typeface="Cambria Math" panose="02040503050406030204" pitchFamily="18" charset="0"/>
                                          </a:rPr>
                                          <m:t>0.1709</m:t>
                                        </m:r>
                                      </m:den>
                                    </m:f>
                                  </m:e>
                                </m:d>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19.53</m:t>
                                        </m:r>
                                      </m:num>
                                      <m:den>
                                        <m:r>
                                          <a:rPr lang="en-IN" b="0" i="1" smtClean="0">
                                            <a:latin typeface="Cambria Math" panose="02040503050406030204" pitchFamily="18" charset="0"/>
                                          </a:rPr>
                                          <m:t>9447.3</m:t>
                                        </m:r>
                                      </m:den>
                                    </m:f>
                                  </m:e>
                                </m:d>
                              </m:oMath>
                            </m:oMathPara>
                          </a14:m>
                          <a:endParaRPr lang="en-IN" dirty="0"/>
                        </a:p>
                      </a:txBody>
                      <a:tcPr/>
                    </a:tc>
                    <a:extLst>
                      <a:ext uri="{0D108BD9-81ED-4DB2-BD59-A6C34878D82A}">
                        <a16:rowId xmlns:a16="http://schemas.microsoft.com/office/drawing/2014/main" val="10002"/>
                      </a:ext>
                    </a:extLst>
                  </a:tr>
                  <a:tr h="532963">
                    <a:tc>
                      <a:txBody>
                        <a:bodyPr/>
                        <a:lstStyle/>
                        <a:p>
                          <a:pPr algn="ctr"/>
                          <a:r>
                            <a:rPr lang="en-IN" dirty="0"/>
                            <a:t>PPC</a:t>
                          </a:r>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1408.5</m:t>
                                        </m:r>
                                      </m:num>
                                      <m:den>
                                        <m:r>
                                          <a:rPr lang="en-IN" b="0" i="1" smtClean="0">
                                            <a:latin typeface="Cambria Math" panose="02040503050406030204" pitchFamily="18" charset="0"/>
                                          </a:rPr>
                                          <m:t>0.0177</m:t>
                                        </m:r>
                                      </m:den>
                                    </m:f>
                                  </m:e>
                                </m:d>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5.81</m:t>
                                        </m:r>
                                      </m:num>
                                      <m:den>
                                        <m:r>
                                          <a:rPr lang="en-IN" b="0" i="1" smtClean="0">
                                            <a:latin typeface="Cambria Math" panose="02040503050406030204" pitchFamily="18" charset="0"/>
                                          </a:rPr>
                                          <m:t>8671.4</m:t>
                                        </m:r>
                                      </m:den>
                                    </m:f>
                                  </m:e>
                                </m:d>
                              </m:oMath>
                            </m:oMathPara>
                          </a14:m>
                          <a:endParaRPr lang="en-IN" dirty="0"/>
                        </a:p>
                      </a:txBody>
                      <a:tcPr/>
                    </a:tc>
                    <a:extLst>
                      <a:ext uri="{0D108BD9-81ED-4DB2-BD59-A6C34878D82A}">
                        <a16:rowId xmlns:a16="http://schemas.microsoft.com/office/drawing/2014/main" val="10003"/>
                      </a:ext>
                    </a:extLst>
                  </a:tr>
                  <a:tr h="532963">
                    <a:tc>
                      <a:txBody>
                        <a:bodyPr/>
                        <a:lstStyle/>
                        <a:p>
                          <a:pPr algn="ctr"/>
                          <a:r>
                            <a:rPr lang="en-IN" dirty="0"/>
                            <a:t>PID</a:t>
                          </a:r>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517.25</m:t>
                                        </m:r>
                                      </m:num>
                                      <m:den>
                                        <m:r>
                                          <a:rPr lang="en-IN" b="0" i="1" smtClean="0">
                                            <a:latin typeface="Cambria Math" panose="02040503050406030204" pitchFamily="18" charset="0"/>
                                          </a:rPr>
                                          <m:t>0.0078</m:t>
                                        </m:r>
                                      </m:den>
                                    </m:f>
                                  </m:e>
                                </m:d>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1.54</m:t>
                                        </m:r>
                                      </m:num>
                                      <m:den>
                                        <m:r>
                                          <a:rPr lang="en-IN" b="0" i="1" smtClean="0">
                                            <a:latin typeface="Cambria Math" panose="02040503050406030204" pitchFamily="18" charset="0"/>
                                          </a:rPr>
                                          <m:t>9359.5</m:t>
                                        </m:r>
                                      </m:den>
                                    </m:f>
                                  </m:e>
                                </m:d>
                              </m:oMath>
                            </m:oMathPara>
                          </a14:m>
                          <a:endParaRPr lang="en-IN" dirty="0"/>
                        </a:p>
                      </a:txBody>
                      <a:tcPr/>
                    </a:tc>
                    <a:extLst>
                      <a:ext uri="{0D108BD9-81ED-4DB2-BD59-A6C34878D82A}">
                        <a16:rowId xmlns:a16="http://schemas.microsoft.com/office/drawing/2014/main" val="10004"/>
                      </a:ext>
                    </a:extLst>
                  </a:tr>
                </a:tbl>
              </a:graphicData>
            </a:graphic>
          </p:graphicFrame>
        </mc:Choice>
        <mc:Fallback xmlns="">
          <p:graphicFrame>
            <p:nvGraphicFramePr>
              <p:cNvPr id="2" name="Content Placeholder 1"/>
              <p:cNvGraphicFramePr>
                <a:graphicFrameLocks noGrp="1"/>
              </p:cNvGraphicFramePr>
              <p:nvPr>
                <p:ph idx="1"/>
                <p:extLst>
                  <p:ext uri="{D42A27DB-BD31-4B8C-83A1-F6EECF244321}">
                    <p14:modId xmlns:p14="http://schemas.microsoft.com/office/powerpoint/2010/main" val="4190797986"/>
                  </p:ext>
                </p:extLst>
              </p:nvPr>
            </p:nvGraphicFramePr>
            <p:xfrm>
              <a:off x="1559496" y="2276872"/>
              <a:ext cx="8496942" cy="3364047"/>
            </p:xfrm>
            <a:graphic>
              <a:graphicData uri="http://schemas.openxmlformats.org/drawingml/2006/table">
                <a:tbl>
                  <a:tblPr firstRow="1" bandRow="1">
                    <a:tableStyleId>{073A0DAA-6AF3-43AB-8588-CEC1D06C72B9}</a:tableStyleId>
                  </a:tblPr>
                  <a:tblGrid>
                    <a:gridCol w="1584175"/>
                    <a:gridCol w="3456384"/>
                    <a:gridCol w="3456383"/>
                  </a:tblGrid>
                  <a:tr h="532963">
                    <a:tc>
                      <a:txBody>
                        <a:bodyPr/>
                        <a:lstStyle/>
                        <a:p>
                          <a:pPr algn="ctr"/>
                          <a:r>
                            <a:rPr lang="en-IN" dirty="0" smtClean="0">
                              <a:solidFill>
                                <a:schemeClr val="tx1"/>
                              </a:solidFill>
                            </a:rPr>
                            <a:t>Controller</a:t>
                          </a:r>
                          <a:endParaRPr lang="en-IN" dirty="0">
                            <a:solidFill>
                              <a:schemeClr val="tx1"/>
                            </a:solidFill>
                          </a:endParaRPr>
                        </a:p>
                      </a:txBody>
                      <a:tcPr/>
                    </a:tc>
                    <a:tc>
                      <a:txBody>
                        <a:bodyPr/>
                        <a:lstStyle/>
                        <a:p>
                          <a:pPr algn="ctr"/>
                          <a:r>
                            <a:rPr lang="en-IN" dirty="0" smtClean="0"/>
                            <a:t>SSE</a:t>
                          </a:r>
                          <a:endParaRPr lang="en-IN" dirty="0"/>
                        </a:p>
                      </a:txBody>
                      <a:tcPr/>
                    </a:tc>
                    <a:tc>
                      <a:txBody>
                        <a:bodyPr/>
                        <a:lstStyle/>
                        <a:p>
                          <a:pPr algn="ctr"/>
                          <a:r>
                            <a:rPr lang="en-IN" dirty="0" smtClean="0"/>
                            <a:t>SSMV</a:t>
                          </a:r>
                          <a:endParaRPr lang="en-IN" dirty="0"/>
                        </a:p>
                      </a:txBody>
                      <a:tcPr/>
                    </a:tc>
                  </a:tr>
                  <a:tr h="707771">
                    <a:tc>
                      <a:txBody>
                        <a:bodyPr/>
                        <a:lstStyle/>
                        <a:p>
                          <a:pPr algn="ctr"/>
                          <a:r>
                            <a:rPr lang="en-IN" dirty="0" smtClean="0">
                              <a:solidFill>
                                <a:schemeClr val="bg1"/>
                              </a:solidFill>
                            </a:rPr>
                            <a:t>MPC</a:t>
                          </a:r>
                          <a:endParaRPr lang="en-IN" dirty="0">
                            <a:solidFill>
                              <a:schemeClr val="bg1"/>
                            </a:solidFill>
                          </a:endParaRPr>
                        </a:p>
                      </a:txBody>
                      <a:tcPr/>
                    </a:tc>
                    <a:tc>
                      <a:txBody>
                        <a:bodyPr/>
                        <a:lstStyle/>
                        <a:p>
                          <a:endParaRPr lang="en-US"/>
                        </a:p>
                      </a:txBody>
                      <a:tcPr>
                        <a:blipFill rotWithShape="0">
                          <a:blip r:embed="rId2"/>
                          <a:stretch>
                            <a:fillRect l="-45951" t="-81034" r="-100528" b="-302586"/>
                          </a:stretch>
                        </a:blipFill>
                      </a:tcPr>
                    </a:tc>
                    <a:tc>
                      <a:txBody>
                        <a:bodyPr/>
                        <a:lstStyle/>
                        <a:p>
                          <a:endParaRPr lang="en-US"/>
                        </a:p>
                      </a:txBody>
                      <a:tcPr>
                        <a:blipFill rotWithShape="0">
                          <a:blip r:embed="rId2"/>
                          <a:stretch>
                            <a:fillRect l="-146208" t="-81034" r="-705" b="-302586"/>
                          </a:stretch>
                        </a:blipFill>
                      </a:tcPr>
                    </a:tc>
                  </a:tr>
                  <a:tr h="707771">
                    <a:tc>
                      <a:txBody>
                        <a:bodyPr/>
                        <a:lstStyle/>
                        <a:p>
                          <a:pPr algn="ctr"/>
                          <a:r>
                            <a:rPr lang="en-IN" dirty="0" smtClean="0"/>
                            <a:t>LQOC</a:t>
                          </a:r>
                          <a:endParaRPr lang="en-IN" dirty="0"/>
                        </a:p>
                      </a:txBody>
                      <a:tcPr/>
                    </a:tc>
                    <a:tc>
                      <a:txBody>
                        <a:bodyPr/>
                        <a:lstStyle/>
                        <a:p>
                          <a:endParaRPr lang="en-US"/>
                        </a:p>
                      </a:txBody>
                      <a:tcPr>
                        <a:blipFill rotWithShape="0">
                          <a:blip r:embed="rId2"/>
                          <a:stretch>
                            <a:fillRect l="-45951" t="-181034" r="-100528" b="-202586"/>
                          </a:stretch>
                        </a:blipFill>
                      </a:tcPr>
                    </a:tc>
                    <a:tc>
                      <a:txBody>
                        <a:bodyPr/>
                        <a:lstStyle/>
                        <a:p>
                          <a:endParaRPr lang="en-US"/>
                        </a:p>
                      </a:txBody>
                      <a:tcPr>
                        <a:blipFill rotWithShape="0">
                          <a:blip r:embed="rId2"/>
                          <a:stretch>
                            <a:fillRect l="-146208" t="-181034" r="-705" b="-202586"/>
                          </a:stretch>
                        </a:blipFill>
                      </a:tcPr>
                    </a:tc>
                  </a:tr>
                  <a:tr h="707771">
                    <a:tc>
                      <a:txBody>
                        <a:bodyPr/>
                        <a:lstStyle/>
                        <a:p>
                          <a:pPr algn="ctr"/>
                          <a:r>
                            <a:rPr lang="en-IN" dirty="0" smtClean="0"/>
                            <a:t>PPC</a:t>
                          </a:r>
                          <a:endParaRPr lang="en-IN" dirty="0"/>
                        </a:p>
                      </a:txBody>
                      <a:tcPr/>
                    </a:tc>
                    <a:tc>
                      <a:txBody>
                        <a:bodyPr/>
                        <a:lstStyle/>
                        <a:p>
                          <a:endParaRPr lang="en-US"/>
                        </a:p>
                      </a:txBody>
                      <a:tcPr>
                        <a:blipFill rotWithShape="0">
                          <a:blip r:embed="rId2"/>
                          <a:stretch>
                            <a:fillRect l="-45951" t="-278632" r="-100528" b="-100855"/>
                          </a:stretch>
                        </a:blipFill>
                      </a:tcPr>
                    </a:tc>
                    <a:tc>
                      <a:txBody>
                        <a:bodyPr/>
                        <a:lstStyle/>
                        <a:p>
                          <a:endParaRPr lang="en-US"/>
                        </a:p>
                      </a:txBody>
                      <a:tcPr>
                        <a:blipFill rotWithShape="0">
                          <a:blip r:embed="rId2"/>
                          <a:stretch>
                            <a:fillRect l="-146208" t="-278632" r="-705" b="-100855"/>
                          </a:stretch>
                        </a:blipFill>
                      </a:tcPr>
                    </a:tc>
                  </a:tr>
                  <a:tr h="707771">
                    <a:tc>
                      <a:txBody>
                        <a:bodyPr/>
                        <a:lstStyle/>
                        <a:p>
                          <a:pPr algn="ctr"/>
                          <a:r>
                            <a:rPr lang="en-IN" dirty="0" smtClean="0"/>
                            <a:t>PID</a:t>
                          </a:r>
                          <a:endParaRPr lang="en-IN" dirty="0"/>
                        </a:p>
                      </a:txBody>
                      <a:tcPr/>
                    </a:tc>
                    <a:tc>
                      <a:txBody>
                        <a:bodyPr/>
                        <a:lstStyle/>
                        <a:p>
                          <a:endParaRPr lang="en-US"/>
                        </a:p>
                      </a:txBody>
                      <a:tcPr>
                        <a:blipFill rotWithShape="0">
                          <a:blip r:embed="rId2"/>
                          <a:stretch>
                            <a:fillRect l="-45951" t="-381897" r="-100528" b="-1724"/>
                          </a:stretch>
                        </a:blipFill>
                      </a:tcPr>
                    </a:tc>
                    <a:tc>
                      <a:txBody>
                        <a:bodyPr/>
                        <a:lstStyle/>
                        <a:p>
                          <a:endParaRPr lang="en-US"/>
                        </a:p>
                      </a:txBody>
                      <a:tcPr>
                        <a:blipFill rotWithShape="0">
                          <a:blip r:embed="rId2"/>
                          <a:stretch>
                            <a:fillRect l="-146208" t="-381897" r="-705" b="-1724"/>
                          </a:stretch>
                        </a:blipFill>
                      </a:tcPr>
                    </a:tc>
                  </a:tr>
                </a:tbl>
              </a:graphicData>
            </a:graphic>
          </p:graphicFrame>
        </mc:Fallback>
      </mc:AlternateContent>
      <p:sp>
        <p:nvSpPr>
          <p:cNvPr id="3" name="Rectangle 2"/>
          <p:cNvSpPr/>
          <p:nvPr/>
        </p:nvSpPr>
        <p:spPr>
          <a:xfrm>
            <a:off x="0" y="6309320"/>
            <a:ext cx="1219200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248816" y="465344"/>
            <a:ext cx="12961440" cy="1477328"/>
          </a:xfrm>
          <a:prstGeom prst="rect">
            <a:avLst/>
          </a:prstGeom>
          <a:noFill/>
        </p:spPr>
        <p:txBody>
          <a:bodyPr wrap="square" lIns="91440" tIns="45720" rIns="91440" bIns="45720">
            <a:spAutoFit/>
          </a:bodyPr>
          <a:lstStyle/>
          <a:p>
            <a:pPr algn="ctr"/>
            <a:r>
              <a:rPr lang="en-IN" sz="5400" b="1" cap="none" spc="0" dirty="0">
                <a:ln w="12700">
                  <a:solidFill>
                    <a:schemeClr val="accent3">
                      <a:lumMod val="50000"/>
                    </a:schemeClr>
                  </a:solidFill>
                  <a:prstDash val="solid"/>
                </a:ln>
                <a:effectLst>
                  <a:innerShdw blurRad="177800">
                    <a:schemeClr val="accent3">
                      <a:lumMod val="50000"/>
                    </a:schemeClr>
                  </a:innerShdw>
                </a:effectLst>
              </a:rPr>
              <a:t>Performance Indices Comparison </a:t>
            </a:r>
            <a:r>
              <a:rPr lang="en-IN" sz="3600" b="1" cap="none" spc="0" dirty="0">
                <a:ln w="12700">
                  <a:solidFill>
                    <a:schemeClr val="accent3">
                      <a:lumMod val="50000"/>
                    </a:schemeClr>
                  </a:solidFill>
                  <a:prstDash val="solid"/>
                </a:ln>
                <a:effectLst>
                  <a:innerShdw blurRad="177800">
                    <a:schemeClr val="accent3">
                      <a:lumMod val="50000"/>
                    </a:schemeClr>
                  </a:innerShdw>
                </a:effectLst>
              </a:rPr>
              <a:t>(SSE,SSMV)</a:t>
            </a:r>
          </a:p>
        </p:txBody>
      </p:sp>
    </p:spTree>
    <p:extLst>
      <p:ext uri="{BB962C8B-B14F-4D97-AF65-F5344CB8AC3E}">
        <p14:creationId xmlns:p14="http://schemas.microsoft.com/office/powerpoint/2010/main" val="983901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459005"/>
            <a:ext cx="1219200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1"/>
          <p:cNvSpPr>
            <a:spLocks noGrp="1"/>
          </p:cNvSpPr>
          <p:nvPr>
            <p:ph idx="1"/>
          </p:nvPr>
        </p:nvSpPr>
        <p:spPr>
          <a:xfrm>
            <a:off x="263352" y="2167213"/>
            <a:ext cx="6063751" cy="3599316"/>
          </a:xfrm>
        </p:spPr>
        <p:txBody>
          <a:bodyPr>
            <a:normAutofit/>
          </a:bodyPr>
          <a:lstStyle/>
          <a:p>
            <a:pPr algn="just"/>
            <a:r>
              <a:rPr lang="en-IN" dirty="0">
                <a:latin typeface="Times New Roman" panose="02020603050405020304" pitchFamily="18" charset="0"/>
                <a:cs typeface="Times New Roman" panose="02020603050405020304" pitchFamily="18" charset="0"/>
              </a:rPr>
              <a:t>The allotted controller tuning parameter is q, which is the length of control horizon. Sensitivity analysis of the MPC controller is performed by varying the value of q from 5 to the length of prediction horizon, p.</a:t>
            </a:r>
          </a:p>
          <a:p>
            <a:pPr marL="0" indent="0" algn="ctr">
              <a:buNone/>
            </a:pPr>
            <a:r>
              <a:rPr lang="en-IN" dirty="0">
                <a:latin typeface="Times New Roman" panose="02020603050405020304" pitchFamily="18" charset="0"/>
                <a:cs typeface="Times New Roman" panose="02020603050405020304" pitchFamily="18" charset="0"/>
              </a:rPr>
              <a:t>q = 5</a:t>
            </a:r>
          </a:p>
          <a:p>
            <a:pPr marL="0" indent="0" algn="ctr">
              <a:buNone/>
            </a:pPr>
            <a:r>
              <a:rPr lang="en-IN" dirty="0">
                <a:latin typeface="Times New Roman" panose="02020603050405020304" pitchFamily="18" charset="0"/>
                <a:cs typeface="Times New Roman" panose="02020603050405020304" pitchFamily="18" charset="0"/>
              </a:rPr>
              <a:t>p = 40</a:t>
            </a:r>
          </a:p>
          <a:p>
            <a:pPr algn="ctr"/>
            <a:r>
              <a:rPr lang="en-IN" dirty="0">
                <a:latin typeface="Times New Roman" panose="02020603050405020304" pitchFamily="18" charset="0"/>
                <a:cs typeface="Times New Roman" panose="02020603050405020304" pitchFamily="18" charset="0"/>
              </a:rPr>
              <a:t>MPC is tuned and brought to the value   q = p</a:t>
            </a:r>
          </a:p>
        </p:txBody>
      </p:sp>
      <p:sp>
        <p:nvSpPr>
          <p:cNvPr id="5" name="TextBox 4"/>
          <p:cNvSpPr txBox="1"/>
          <p:nvPr/>
        </p:nvSpPr>
        <p:spPr>
          <a:xfrm>
            <a:off x="371368" y="742165"/>
            <a:ext cx="9937104" cy="923330"/>
          </a:xfrm>
          <a:prstGeom prst="rect">
            <a:avLst/>
          </a:prstGeom>
          <a:noFill/>
        </p:spPr>
        <p:txBody>
          <a:bodyPr wrap="square" rtlCol="0">
            <a:spAutoFit/>
          </a:bodyPr>
          <a:lstStyle/>
          <a:p>
            <a:pPr algn="ctr"/>
            <a:r>
              <a:rPr lang="en-IN" sz="5400" b="1" dirty="0">
                <a:ln w="12700">
                  <a:solidFill>
                    <a:schemeClr val="accent3">
                      <a:lumMod val="50000"/>
                    </a:schemeClr>
                  </a:solidFill>
                  <a:prstDash val="solid"/>
                </a:ln>
                <a:effectLst>
                  <a:innerShdw blurRad="177800">
                    <a:schemeClr val="accent3">
                      <a:lumMod val="50000"/>
                    </a:schemeClr>
                  </a:innerShdw>
                </a:effectLst>
              </a:rPr>
              <a:t>Sensitivity Analysis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976" y="2036561"/>
            <a:ext cx="5166808" cy="3475021"/>
          </a:xfrm>
          <a:prstGeom prst="rect">
            <a:avLst/>
          </a:prstGeom>
          <a:ln>
            <a:noFill/>
          </a:ln>
          <a:effectLst>
            <a:softEdge rad="112500"/>
          </a:effectLst>
        </p:spPr>
      </p:pic>
      <p:sp>
        <p:nvSpPr>
          <p:cNvPr id="8" name="TextBox 7"/>
          <p:cNvSpPr txBox="1"/>
          <p:nvPr/>
        </p:nvSpPr>
        <p:spPr>
          <a:xfrm>
            <a:off x="7275248" y="6044011"/>
            <a:ext cx="4824536" cy="276999"/>
          </a:xfrm>
          <a:prstGeom prst="rect">
            <a:avLst/>
          </a:prstGeom>
          <a:noFill/>
        </p:spPr>
        <p:txBody>
          <a:bodyPr wrap="square" rtlCol="0">
            <a:spAutoFit/>
          </a:bodyPr>
          <a:lstStyle/>
          <a:p>
            <a:pPr algn="ctr"/>
            <a:r>
              <a:rPr lang="en-IN" sz="1200" dirty="0"/>
              <a:t>Source: Process Dynamics and Control by Seborg,2011</a:t>
            </a:r>
          </a:p>
        </p:txBody>
      </p:sp>
      <p:sp>
        <p:nvSpPr>
          <p:cNvPr id="9" name="TextBox 8"/>
          <p:cNvSpPr txBox="1"/>
          <p:nvPr/>
        </p:nvSpPr>
        <p:spPr>
          <a:xfrm>
            <a:off x="7104112" y="5511582"/>
            <a:ext cx="4995672" cy="369332"/>
          </a:xfrm>
          <a:prstGeom prst="rect">
            <a:avLst/>
          </a:prstGeom>
          <a:noFill/>
        </p:spPr>
        <p:txBody>
          <a:bodyPr wrap="square" rtlCol="0">
            <a:spAutoFit/>
          </a:bodyPr>
          <a:lstStyle/>
          <a:p>
            <a:pPr algn="ctr"/>
            <a:r>
              <a:rPr lang="en-IN" dirty="0"/>
              <a:t>Figure: Basic Concept of MPC</a:t>
            </a:r>
          </a:p>
        </p:txBody>
      </p:sp>
    </p:spTree>
    <p:extLst>
      <p:ext uri="{BB962C8B-B14F-4D97-AF65-F5344CB8AC3E}">
        <p14:creationId xmlns:p14="http://schemas.microsoft.com/office/powerpoint/2010/main" val="3006302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a:ln w="12700">
                  <a:solidFill>
                    <a:schemeClr val="accent3">
                      <a:lumMod val="50000"/>
                    </a:schemeClr>
                  </a:solidFill>
                  <a:prstDash val="solid"/>
                </a:ln>
                <a:effectLst>
                  <a:innerShdw blurRad="177800">
                    <a:schemeClr val="accent3">
                      <a:lumMod val="50000"/>
                    </a:schemeClr>
                  </a:innerShdw>
                </a:effectLst>
                <a:latin typeface="+mn-lt"/>
                <a:ea typeface="+mn-ea"/>
                <a:cs typeface="+mn-cs"/>
              </a:rPr>
              <a:t>Plots for sensitivity analysis</a:t>
            </a:r>
            <a:endParaRPr sz="5400" b="1" dirty="0">
              <a:ln w="12700">
                <a:solidFill>
                  <a:schemeClr val="accent3">
                    <a:lumMod val="50000"/>
                  </a:schemeClr>
                </a:solidFill>
                <a:prstDash val="solid"/>
              </a:ln>
              <a:effectLst>
                <a:innerShdw blurRad="177800">
                  <a:schemeClr val="accent3">
                    <a:lumMod val="50000"/>
                  </a:schemeClr>
                </a:innerShdw>
              </a:effectLst>
              <a:latin typeface="+mn-lt"/>
              <a:ea typeface="+mn-ea"/>
              <a:cs typeface="+mn-cs"/>
            </a:endParaRPr>
          </a:p>
        </p:txBody>
      </p:sp>
      <mc:AlternateContent xmlns:mc="http://schemas.openxmlformats.org/markup-compatibility/2006" xmlns:a14="http://schemas.microsoft.com/office/drawing/2010/main">
        <mc:Choice Requires="a14">
          <p:sp>
            <p:nvSpPr>
              <p:cNvPr id="6" name="TextBox 5"/>
              <p:cNvSpPr txBox="1"/>
              <p:nvPr/>
            </p:nvSpPr>
            <p:spPr>
              <a:xfrm>
                <a:off x="1343472" y="6309320"/>
                <a:ext cx="32403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1</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 </m:t>
                      </m:r>
                      <m:r>
                        <a:rPr lang="en-IN" b="0" i="1" smtClean="0">
                          <a:latin typeface="Cambria Math" panose="02040503050406030204" pitchFamily="18" charset="0"/>
                        </a:rPr>
                        <m:t>𝑣𝑠</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oMath>
                  </m:oMathPara>
                </a14:m>
                <a:endParaRPr lang="en-IN" dirty="0"/>
              </a:p>
            </p:txBody>
          </p:sp>
        </mc:Choice>
        <mc:Fallback xmlns="">
          <p:sp>
            <p:nvSpPr>
              <p:cNvPr id="6" name="TextBox 5"/>
              <p:cNvSpPr txBox="1">
                <a:spLocks noRot="1" noChangeAspect="1" noMove="1" noResize="1" noEditPoints="1" noAdjustHandles="1" noChangeArrowheads="1" noChangeShapeType="1" noTextEdit="1"/>
              </p:cNvSpPr>
              <p:nvPr/>
            </p:nvSpPr>
            <p:spPr>
              <a:xfrm>
                <a:off x="1343472" y="6309320"/>
                <a:ext cx="3240360" cy="369332"/>
              </a:xfrm>
              <a:prstGeom prst="rect">
                <a:avLst/>
              </a:prstGeom>
              <a:blipFill rotWithShape="0">
                <a:blip r:embed="rId2"/>
                <a:stretch>
                  <a:fillRect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20136" y="6277790"/>
                <a:ext cx="33123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2</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 </m:t>
                      </m:r>
                      <m:r>
                        <a:rPr lang="en-IN" b="0" i="1" smtClean="0">
                          <a:latin typeface="Cambria Math" panose="02040503050406030204" pitchFamily="18" charset="0"/>
                        </a:rPr>
                        <m:t>𝑣𝑠</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oMath>
                  </m:oMathPara>
                </a14:m>
                <a:endParaRPr lang="en-IN" dirty="0"/>
              </a:p>
            </p:txBody>
          </p:sp>
        </mc:Choice>
        <mc:Fallback xmlns="">
          <p:sp>
            <p:nvSpPr>
              <p:cNvPr id="8" name="TextBox 7"/>
              <p:cNvSpPr txBox="1">
                <a:spLocks noRot="1" noChangeAspect="1" noMove="1" noResize="1" noEditPoints="1" noAdjustHandles="1" noChangeArrowheads="1" noChangeShapeType="1" noTextEdit="1"/>
              </p:cNvSpPr>
              <p:nvPr/>
            </p:nvSpPr>
            <p:spPr>
              <a:xfrm>
                <a:off x="7320136" y="6277790"/>
                <a:ext cx="3312368" cy="369332"/>
              </a:xfrm>
              <a:prstGeom prst="rect">
                <a:avLst/>
              </a:prstGeom>
              <a:blipFill rotWithShape="0">
                <a:blip r:embed="rId3"/>
                <a:stretch>
                  <a:fillRect b="-15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855640" y="2052342"/>
                <a:ext cx="6855839" cy="461665"/>
              </a:xfrm>
              <a:prstGeom prst="rect">
                <a:avLst/>
              </a:prstGeom>
              <a:noFill/>
            </p:spPr>
            <p:txBody>
              <a:bodyPr wrap="square" rtlCol="0">
                <a:spAutoFit/>
              </a:bodyPr>
              <a:lstStyle/>
              <a:p>
                <a:pPr algn="ctr"/>
                <a:r>
                  <a:rPr lang="en-IN" sz="2400" b="0" dirty="0"/>
                  <a:t>Plots for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𝑌</m:t>
                        </m:r>
                      </m:e>
                      <m:sub>
                        <m:r>
                          <a:rPr lang="en-IN" sz="2400" b="0" i="1" smtClean="0">
                            <a:latin typeface="Cambria Math" panose="02040503050406030204" pitchFamily="18" charset="0"/>
                          </a:rPr>
                          <m:t>𝑖</m:t>
                        </m:r>
                      </m:sub>
                    </m:sSub>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𝑘</m:t>
                        </m:r>
                      </m:e>
                    </m:d>
                    <m:r>
                      <a:rPr lang="en-IN" sz="2400" b="0" i="1" smtClean="0">
                        <a:latin typeface="Cambria Math" panose="02040503050406030204" pitchFamily="18" charset="0"/>
                      </a:rPr>
                      <m:t> </m:t>
                    </m:r>
                    <m:r>
                      <a:rPr lang="en-IN" sz="2400" b="0" i="1" smtClean="0">
                        <a:latin typeface="Cambria Math" panose="02040503050406030204" pitchFamily="18" charset="0"/>
                      </a:rPr>
                      <m:t>𝑣𝑠</m:t>
                    </m:r>
                    <m:r>
                      <a:rPr lang="en-IN" sz="2400" b="0" i="1" smtClean="0">
                        <a:latin typeface="Cambria Math" panose="02040503050406030204" pitchFamily="18" charset="0"/>
                      </a:rPr>
                      <m:t>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𝑅</m:t>
                        </m:r>
                      </m:e>
                      <m:sub>
                        <m:r>
                          <a:rPr lang="en-IN" sz="2400" b="0" i="1" smtClean="0">
                            <a:latin typeface="Cambria Math" panose="02040503050406030204" pitchFamily="18" charset="0"/>
                          </a:rPr>
                          <m:t>𝑖</m:t>
                        </m:r>
                      </m:sub>
                    </m:sSub>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𝑘</m:t>
                        </m:r>
                      </m:e>
                    </m:d>
                    <m:r>
                      <a:rPr lang="en-IN" sz="2400" b="0" i="1" smtClean="0">
                        <a:latin typeface="Cambria Math" panose="02040503050406030204" pitchFamily="18" charset="0"/>
                      </a:rPr>
                      <m:t>  </m:t>
                    </m:r>
                  </m:oMath>
                </a14:m>
                <a:r>
                  <a:rPr lang="en-IN" sz="2400" dirty="0"/>
                  <a:t>for different values of q</a:t>
                </a:r>
              </a:p>
            </p:txBody>
          </p:sp>
        </mc:Choice>
        <mc:Fallback xmlns="">
          <p:sp>
            <p:nvSpPr>
              <p:cNvPr id="9" name="TextBox 8"/>
              <p:cNvSpPr txBox="1">
                <a:spLocks noRot="1" noChangeAspect="1" noMove="1" noResize="1" noEditPoints="1" noAdjustHandles="1" noChangeArrowheads="1" noChangeShapeType="1" noTextEdit="1"/>
              </p:cNvSpPr>
              <p:nvPr/>
            </p:nvSpPr>
            <p:spPr>
              <a:xfrm>
                <a:off x="2855640" y="2052342"/>
                <a:ext cx="6855839" cy="461665"/>
              </a:xfrm>
              <a:prstGeom prst="rect">
                <a:avLst/>
              </a:prstGeom>
              <a:blipFill rotWithShape="0">
                <a:blip r:embed="rId4"/>
                <a:stretch>
                  <a:fillRect t="-10667" r="-89" b="-30667"/>
                </a:stretch>
              </a:blipFill>
            </p:spPr>
            <p:txBody>
              <a:bodyPr/>
              <a:lstStyle/>
              <a:p>
                <a:r>
                  <a:rPr lang="en-IN">
                    <a:noFill/>
                  </a:rPr>
                  <a:t> </a:t>
                </a:r>
              </a:p>
            </p:txBody>
          </p:sp>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321" y="2525570"/>
            <a:ext cx="5027519" cy="3770639"/>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6040" y="2514007"/>
            <a:ext cx="4981917" cy="3757788"/>
          </a:xfrm>
          <a:prstGeom prst="rect">
            <a:avLst/>
          </a:prstGeom>
        </p:spPr>
      </p:pic>
    </p:spTree>
    <p:extLst>
      <p:ext uri="{BB962C8B-B14F-4D97-AF65-F5344CB8AC3E}">
        <p14:creationId xmlns:p14="http://schemas.microsoft.com/office/powerpoint/2010/main" val="2750688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Content Placeholder 1"/>
              <p:cNvGraphicFramePr>
                <a:graphicFrameLocks noGrp="1"/>
              </p:cNvGraphicFramePr>
              <p:nvPr>
                <p:ph idx="1"/>
                <p:extLst>
                  <p:ext uri="{D42A27DB-BD31-4B8C-83A1-F6EECF244321}">
                    <p14:modId xmlns:p14="http://schemas.microsoft.com/office/powerpoint/2010/main" val="218774394"/>
                  </p:ext>
                </p:extLst>
              </p:nvPr>
            </p:nvGraphicFramePr>
            <p:xfrm>
              <a:off x="1559496" y="2060848"/>
              <a:ext cx="8496942" cy="4071818"/>
            </p:xfrm>
            <a:graphic>
              <a:graphicData uri="http://schemas.openxmlformats.org/drawingml/2006/table">
                <a:tbl>
                  <a:tblPr firstRow="1" bandRow="1">
                    <a:tableStyleId>{073A0DAA-6AF3-43AB-8588-CEC1D06C72B9}</a:tableStyleId>
                  </a:tblPr>
                  <a:tblGrid>
                    <a:gridCol w="1584175">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gridCol w="3456383">
                      <a:extLst>
                        <a:ext uri="{9D8B030D-6E8A-4147-A177-3AD203B41FA5}">
                          <a16:colId xmlns:a16="http://schemas.microsoft.com/office/drawing/2014/main" val="20002"/>
                        </a:ext>
                      </a:extLst>
                    </a:gridCol>
                  </a:tblGrid>
                  <a:tr h="532963">
                    <a:tc>
                      <a:txBody>
                        <a:bodyPr/>
                        <a:lstStyle/>
                        <a:p>
                          <a:pPr algn="ctr"/>
                          <a:r>
                            <a:rPr lang="en-IN" dirty="0">
                              <a:solidFill>
                                <a:schemeClr val="tx1"/>
                              </a:solidFill>
                            </a:rPr>
                            <a:t>Controller</a:t>
                          </a:r>
                        </a:p>
                      </a:txBody>
                      <a:tcPr/>
                    </a:tc>
                    <a:tc>
                      <a:txBody>
                        <a:bodyPr/>
                        <a:lstStyle/>
                        <a:p>
                          <a:pPr algn="ctr"/>
                          <a:r>
                            <a:rPr lang="en-IN" dirty="0"/>
                            <a:t>SSE</a:t>
                          </a:r>
                        </a:p>
                      </a:txBody>
                      <a:tcPr/>
                    </a:tc>
                    <a:tc>
                      <a:txBody>
                        <a:bodyPr/>
                        <a:lstStyle/>
                        <a:p>
                          <a:pPr algn="ctr"/>
                          <a:r>
                            <a:rPr lang="en-IN" dirty="0"/>
                            <a:t>SSMV</a:t>
                          </a:r>
                        </a:p>
                      </a:txBody>
                      <a:tcPr/>
                    </a:tc>
                    <a:extLst>
                      <a:ext uri="{0D108BD9-81ED-4DB2-BD59-A6C34878D82A}">
                        <a16:rowId xmlns:a16="http://schemas.microsoft.com/office/drawing/2014/main" val="10000"/>
                      </a:ext>
                    </a:extLst>
                  </a:tr>
                  <a:tr h="532963">
                    <a:tc>
                      <a:txBody>
                        <a:bodyPr/>
                        <a:lstStyle/>
                        <a:p>
                          <a:pPr algn="ctr"/>
                          <a:r>
                            <a:rPr lang="en-IN" baseline="0" dirty="0"/>
                            <a:t> q=5</a:t>
                          </a:r>
                          <a:endParaRPr lang="en-IN" dirty="0"/>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1372.4</m:t>
                                        </m:r>
                                      </m:num>
                                      <m:den>
                                        <m:r>
                                          <a:rPr lang="en-IN" b="0" i="1" smtClean="0">
                                            <a:latin typeface="Cambria Math" panose="02040503050406030204" pitchFamily="18" charset="0"/>
                                          </a:rPr>
                                          <m:t>0.1011</m:t>
                                        </m:r>
                                      </m:den>
                                    </m:f>
                                  </m:e>
                                </m:d>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19.14</m:t>
                                        </m:r>
                                      </m:num>
                                      <m:den>
                                        <m:r>
                                          <a:rPr lang="en-IN" b="0" i="1" smtClean="0">
                                            <a:latin typeface="Cambria Math" panose="02040503050406030204" pitchFamily="18" charset="0"/>
                                          </a:rPr>
                                          <m:t>8746.7</m:t>
                                        </m:r>
                                      </m:den>
                                    </m:f>
                                  </m:e>
                                </m:d>
                              </m:oMath>
                            </m:oMathPara>
                          </a14:m>
                          <a:endParaRPr lang="en-IN" dirty="0"/>
                        </a:p>
                      </a:txBody>
                      <a:tcPr/>
                    </a:tc>
                    <a:extLst>
                      <a:ext uri="{0D108BD9-81ED-4DB2-BD59-A6C34878D82A}">
                        <a16:rowId xmlns:a16="http://schemas.microsoft.com/office/drawing/2014/main" val="10001"/>
                      </a:ext>
                    </a:extLst>
                  </a:tr>
                  <a:tr h="532963">
                    <a:tc>
                      <a:txBody>
                        <a:bodyPr/>
                        <a:lstStyle/>
                        <a:p>
                          <a:pPr algn="ctr"/>
                          <a:r>
                            <a:rPr lang="en-IN" dirty="0"/>
                            <a:t>q=10</a:t>
                          </a:r>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1385.7</m:t>
                                        </m:r>
                                      </m:num>
                                      <m:den>
                                        <m:r>
                                          <a:rPr lang="en-IN" b="0" i="1" smtClean="0">
                                            <a:latin typeface="Cambria Math" panose="02040503050406030204" pitchFamily="18" charset="0"/>
                                          </a:rPr>
                                          <m:t>0.1124</m:t>
                                        </m:r>
                                      </m:den>
                                    </m:f>
                                  </m:e>
                                </m:d>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20.93</m:t>
                                        </m:r>
                                      </m:num>
                                      <m:den>
                                        <m:r>
                                          <a:rPr lang="en-IN" b="0" i="1" smtClean="0">
                                            <a:latin typeface="Cambria Math" panose="02040503050406030204" pitchFamily="18" charset="0"/>
                                          </a:rPr>
                                          <m:t>9314.9</m:t>
                                        </m:r>
                                      </m:den>
                                    </m:f>
                                  </m:e>
                                </m:d>
                              </m:oMath>
                            </m:oMathPara>
                          </a14:m>
                          <a:endParaRPr lang="en-IN" dirty="0"/>
                        </a:p>
                      </a:txBody>
                      <a:tcPr/>
                    </a:tc>
                    <a:extLst>
                      <a:ext uri="{0D108BD9-81ED-4DB2-BD59-A6C34878D82A}">
                        <a16:rowId xmlns:a16="http://schemas.microsoft.com/office/drawing/2014/main" val="10002"/>
                      </a:ext>
                    </a:extLst>
                  </a:tr>
                  <a:tr h="532963">
                    <a:tc>
                      <a:txBody>
                        <a:bodyPr/>
                        <a:lstStyle/>
                        <a:p>
                          <a:pPr algn="ctr"/>
                          <a:r>
                            <a:rPr lang="en-IN" dirty="0"/>
                            <a:t>q=20</a:t>
                          </a:r>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1556.5</m:t>
                                        </m:r>
                                      </m:num>
                                      <m:den>
                                        <m:r>
                                          <a:rPr lang="en-IN" b="0" i="1" smtClean="0">
                                            <a:latin typeface="Cambria Math" panose="02040503050406030204" pitchFamily="18" charset="0"/>
                                          </a:rPr>
                                          <m:t>0.1523</m:t>
                                        </m:r>
                                      </m:den>
                                    </m:f>
                                  </m:e>
                                </m:d>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26.95</m:t>
                                        </m:r>
                                      </m:num>
                                      <m:den>
                                        <m:r>
                                          <a:rPr lang="en-IN" b="0" i="1" smtClean="0">
                                            <a:latin typeface="Cambria Math" panose="02040503050406030204" pitchFamily="18" charset="0"/>
                                          </a:rPr>
                                          <m:t>9607.2</m:t>
                                        </m:r>
                                      </m:den>
                                    </m:f>
                                  </m:e>
                                </m:d>
                              </m:oMath>
                            </m:oMathPara>
                          </a14:m>
                          <a:endParaRPr lang="en-IN" dirty="0"/>
                        </a:p>
                      </a:txBody>
                      <a:tcPr/>
                    </a:tc>
                    <a:extLst>
                      <a:ext uri="{0D108BD9-81ED-4DB2-BD59-A6C34878D82A}">
                        <a16:rowId xmlns:a16="http://schemas.microsoft.com/office/drawing/2014/main" val="10003"/>
                      </a:ext>
                    </a:extLst>
                  </a:tr>
                  <a:tr h="532963">
                    <a:tc>
                      <a:txBody>
                        <a:bodyPr/>
                        <a:lstStyle/>
                        <a:p>
                          <a:pPr algn="ctr"/>
                          <a:r>
                            <a:rPr lang="en-IN" dirty="0"/>
                            <a:t>q=30</a:t>
                          </a:r>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1569.1</m:t>
                                        </m:r>
                                      </m:num>
                                      <m:den>
                                        <m:r>
                                          <a:rPr lang="en-IN" b="0" i="1" smtClean="0">
                                            <a:latin typeface="Cambria Math" panose="02040503050406030204" pitchFamily="18" charset="0"/>
                                          </a:rPr>
                                          <m:t>0.1560</m:t>
                                        </m:r>
                                      </m:den>
                                    </m:f>
                                  </m:e>
                                </m:d>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27.03</m:t>
                                        </m:r>
                                      </m:num>
                                      <m:den>
                                        <m:r>
                                          <a:rPr lang="en-IN" b="0" i="1" smtClean="0">
                                            <a:latin typeface="Cambria Math" panose="02040503050406030204" pitchFamily="18" charset="0"/>
                                          </a:rPr>
                                          <m:t>9662.7</m:t>
                                        </m:r>
                                      </m:den>
                                    </m:f>
                                  </m:e>
                                </m:d>
                              </m:oMath>
                            </m:oMathPara>
                          </a14:m>
                          <a:endParaRPr lang="en-IN" dirty="0"/>
                        </a:p>
                      </a:txBody>
                      <a:tcPr/>
                    </a:tc>
                    <a:extLst>
                      <a:ext uri="{0D108BD9-81ED-4DB2-BD59-A6C34878D82A}">
                        <a16:rowId xmlns:a16="http://schemas.microsoft.com/office/drawing/2014/main" val="10004"/>
                      </a:ext>
                    </a:extLst>
                  </a:tr>
                  <a:tr h="532963">
                    <a:tc>
                      <a:txBody>
                        <a:bodyPr/>
                        <a:lstStyle/>
                        <a:p>
                          <a:pPr algn="ctr"/>
                          <a:r>
                            <a:rPr lang="en-IN" dirty="0"/>
                            <a:t>q=40</a:t>
                          </a:r>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1465.8</m:t>
                                        </m:r>
                                      </m:num>
                                      <m:den>
                                        <m:r>
                                          <a:rPr lang="en-IN" b="0" i="1" smtClean="0">
                                            <a:latin typeface="Cambria Math" panose="02040503050406030204" pitchFamily="18" charset="0"/>
                                          </a:rPr>
                                          <m:t>0.1463</m:t>
                                        </m:r>
                                      </m:den>
                                    </m:f>
                                  </m:e>
                                </m:d>
                              </m:oMath>
                            </m:oMathPara>
                          </a14:m>
                          <a:endParaRPr lang="en-IN" dirty="0"/>
                        </a:p>
                      </a:txBody>
                      <a:tcPr/>
                    </a:tc>
                    <a:tc>
                      <a:txBody>
                        <a:bodyPr/>
                        <a:lstStyle/>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f>
                                      <m:fPr>
                                        <m:type m:val="noBar"/>
                                        <m:ctrlPr>
                                          <a:rPr lang="en-IN" i="1" smtClean="0">
                                            <a:latin typeface="Cambria Math" panose="02040503050406030204" pitchFamily="18" charset="0"/>
                                          </a:rPr>
                                        </m:ctrlPr>
                                      </m:fPr>
                                      <m:num>
                                        <m:r>
                                          <a:rPr lang="en-IN" b="0" i="1" smtClean="0">
                                            <a:latin typeface="Cambria Math" panose="02040503050406030204" pitchFamily="18" charset="0"/>
                                          </a:rPr>
                                          <m:t>25.61</m:t>
                                        </m:r>
                                      </m:num>
                                      <m:den>
                                        <m:r>
                                          <a:rPr lang="en-IN" b="0" i="1" smtClean="0">
                                            <a:latin typeface="Cambria Math" panose="02040503050406030204" pitchFamily="18" charset="0"/>
                                          </a:rPr>
                                          <m:t>9430.6</m:t>
                                        </m:r>
                                      </m:den>
                                    </m:f>
                                  </m:e>
                                </m:d>
                              </m:oMath>
                            </m:oMathPara>
                          </a14:m>
                          <a:endParaRPr lang="en-IN" dirty="0"/>
                        </a:p>
                      </a:txBody>
                      <a:tcPr/>
                    </a:tc>
                    <a:extLst>
                      <a:ext uri="{0D108BD9-81ED-4DB2-BD59-A6C34878D82A}">
                        <a16:rowId xmlns:a16="http://schemas.microsoft.com/office/drawing/2014/main" val="10005"/>
                      </a:ext>
                    </a:extLst>
                  </a:tr>
                </a:tbl>
              </a:graphicData>
            </a:graphic>
          </p:graphicFrame>
        </mc:Choice>
        <mc:Fallback xmlns="">
          <p:graphicFrame>
            <p:nvGraphicFramePr>
              <p:cNvPr id="2" name="Content Placeholder 1"/>
              <p:cNvGraphicFramePr>
                <a:graphicFrameLocks noGrp="1"/>
              </p:cNvGraphicFramePr>
              <p:nvPr>
                <p:ph idx="1"/>
                <p:extLst>
                  <p:ext uri="{D42A27DB-BD31-4B8C-83A1-F6EECF244321}">
                    <p14:modId xmlns:p14="http://schemas.microsoft.com/office/powerpoint/2010/main" val="218774394"/>
                  </p:ext>
                </p:extLst>
              </p:nvPr>
            </p:nvGraphicFramePr>
            <p:xfrm>
              <a:off x="1559496" y="2060848"/>
              <a:ext cx="8496942" cy="4071818"/>
            </p:xfrm>
            <a:graphic>
              <a:graphicData uri="http://schemas.openxmlformats.org/drawingml/2006/table">
                <a:tbl>
                  <a:tblPr firstRow="1" bandRow="1">
                    <a:tableStyleId>{073A0DAA-6AF3-43AB-8588-CEC1D06C72B9}</a:tableStyleId>
                  </a:tblPr>
                  <a:tblGrid>
                    <a:gridCol w="1584175"/>
                    <a:gridCol w="3456384"/>
                    <a:gridCol w="3456383"/>
                  </a:tblGrid>
                  <a:tr h="532963">
                    <a:tc>
                      <a:txBody>
                        <a:bodyPr/>
                        <a:lstStyle/>
                        <a:p>
                          <a:pPr algn="ctr"/>
                          <a:r>
                            <a:rPr lang="en-IN" dirty="0" smtClean="0">
                              <a:solidFill>
                                <a:schemeClr val="tx1"/>
                              </a:solidFill>
                            </a:rPr>
                            <a:t>Controller</a:t>
                          </a:r>
                          <a:endParaRPr lang="en-IN" dirty="0">
                            <a:solidFill>
                              <a:schemeClr val="tx1"/>
                            </a:solidFill>
                          </a:endParaRPr>
                        </a:p>
                      </a:txBody>
                      <a:tcPr/>
                    </a:tc>
                    <a:tc>
                      <a:txBody>
                        <a:bodyPr/>
                        <a:lstStyle/>
                        <a:p>
                          <a:pPr algn="ctr"/>
                          <a:r>
                            <a:rPr lang="en-IN" dirty="0" smtClean="0"/>
                            <a:t>SSE</a:t>
                          </a:r>
                          <a:endParaRPr lang="en-IN" dirty="0"/>
                        </a:p>
                      </a:txBody>
                      <a:tcPr/>
                    </a:tc>
                    <a:tc>
                      <a:txBody>
                        <a:bodyPr/>
                        <a:lstStyle/>
                        <a:p>
                          <a:pPr algn="ctr"/>
                          <a:r>
                            <a:rPr lang="en-IN" dirty="0" smtClean="0"/>
                            <a:t>SSMV</a:t>
                          </a:r>
                          <a:endParaRPr lang="en-IN" dirty="0"/>
                        </a:p>
                      </a:txBody>
                      <a:tcPr/>
                    </a:tc>
                  </a:tr>
                  <a:tr h="707771">
                    <a:tc>
                      <a:txBody>
                        <a:bodyPr/>
                        <a:lstStyle/>
                        <a:p>
                          <a:pPr algn="ctr"/>
                          <a:r>
                            <a:rPr lang="en-IN" baseline="0" dirty="0" smtClean="0"/>
                            <a:t> q=5</a:t>
                          </a:r>
                          <a:endParaRPr lang="en-IN" dirty="0"/>
                        </a:p>
                      </a:txBody>
                      <a:tcPr/>
                    </a:tc>
                    <a:tc>
                      <a:txBody>
                        <a:bodyPr/>
                        <a:lstStyle/>
                        <a:p>
                          <a:endParaRPr lang="en-US"/>
                        </a:p>
                      </a:txBody>
                      <a:tcPr>
                        <a:blipFill rotWithShape="0">
                          <a:blip r:embed="rId2"/>
                          <a:stretch>
                            <a:fillRect l="-45951" t="-81034" r="-100528" b="-402586"/>
                          </a:stretch>
                        </a:blipFill>
                      </a:tcPr>
                    </a:tc>
                    <a:tc>
                      <a:txBody>
                        <a:bodyPr/>
                        <a:lstStyle/>
                        <a:p>
                          <a:endParaRPr lang="en-US"/>
                        </a:p>
                      </a:txBody>
                      <a:tcPr>
                        <a:blipFill rotWithShape="0">
                          <a:blip r:embed="rId2"/>
                          <a:stretch>
                            <a:fillRect l="-146208" t="-81034" r="-705" b="-402586"/>
                          </a:stretch>
                        </a:blipFill>
                      </a:tcPr>
                    </a:tc>
                  </a:tr>
                  <a:tr h="707771">
                    <a:tc>
                      <a:txBody>
                        <a:bodyPr/>
                        <a:lstStyle/>
                        <a:p>
                          <a:pPr algn="ctr"/>
                          <a:r>
                            <a:rPr lang="en-IN" dirty="0" smtClean="0"/>
                            <a:t>q=10</a:t>
                          </a:r>
                          <a:endParaRPr lang="en-IN" dirty="0"/>
                        </a:p>
                      </a:txBody>
                      <a:tcPr/>
                    </a:tc>
                    <a:tc>
                      <a:txBody>
                        <a:bodyPr/>
                        <a:lstStyle/>
                        <a:p>
                          <a:endParaRPr lang="en-US"/>
                        </a:p>
                      </a:txBody>
                      <a:tcPr>
                        <a:blipFill rotWithShape="0">
                          <a:blip r:embed="rId2"/>
                          <a:stretch>
                            <a:fillRect l="-45951" t="-181034" r="-100528" b="-302586"/>
                          </a:stretch>
                        </a:blipFill>
                      </a:tcPr>
                    </a:tc>
                    <a:tc>
                      <a:txBody>
                        <a:bodyPr/>
                        <a:lstStyle/>
                        <a:p>
                          <a:endParaRPr lang="en-US"/>
                        </a:p>
                      </a:txBody>
                      <a:tcPr>
                        <a:blipFill rotWithShape="0">
                          <a:blip r:embed="rId2"/>
                          <a:stretch>
                            <a:fillRect l="-146208" t="-181034" r="-705" b="-302586"/>
                          </a:stretch>
                        </a:blipFill>
                      </a:tcPr>
                    </a:tc>
                  </a:tr>
                  <a:tr h="707771">
                    <a:tc>
                      <a:txBody>
                        <a:bodyPr/>
                        <a:lstStyle/>
                        <a:p>
                          <a:pPr algn="ctr"/>
                          <a:r>
                            <a:rPr lang="en-IN" dirty="0" smtClean="0"/>
                            <a:t>q=20</a:t>
                          </a:r>
                          <a:endParaRPr lang="en-IN" dirty="0"/>
                        </a:p>
                      </a:txBody>
                      <a:tcPr/>
                    </a:tc>
                    <a:tc>
                      <a:txBody>
                        <a:bodyPr/>
                        <a:lstStyle/>
                        <a:p>
                          <a:endParaRPr lang="en-US"/>
                        </a:p>
                      </a:txBody>
                      <a:tcPr>
                        <a:blipFill rotWithShape="0">
                          <a:blip r:embed="rId2"/>
                          <a:stretch>
                            <a:fillRect l="-45951" t="-281034" r="-100528" b="-202586"/>
                          </a:stretch>
                        </a:blipFill>
                      </a:tcPr>
                    </a:tc>
                    <a:tc>
                      <a:txBody>
                        <a:bodyPr/>
                        <a:lstStyle/>
                        <a:p>
                          <a:endParaRPr lang="en-US"/>
                        </a:p>
                      </a:txBody>
                      <a:tcPr>
                        <a:blipFill rotWithShape="0">
                          <a:blip r:embed="rId2"/>
                          <a:stretch>
                            <a:fillRect l="-146208" t="-281034" r="-705" b="-202586"/>
                          </a:stretch>
                        </a:blipFill>
                      </a:tcPr>
                    </a:tc>
                  </a:tr>
                  <a:tr h="707771">
                    <a:tc>
                      <a:txBody>
                        <a:bodyPr/>
                        <a:lstStyle/>
                        <a:p>
                          <a:pPr algn="ctr"/>
                          <a:r>
                            <a:rPr lang="en-IN" dirty="0" smtClean="0"/>
                            <a:t>q=30</a:t>
                          </a:r>
                          <a:endParaRPr lang="en-IN" dirty="0"/>
                        </a:p>
                      </a:txBody>
                      <a:tcPr/>
                    </a:tc>
                    <a:tc>
                      <a:txBody>
                        <a:bodyPr/>
                        <a:lstStyle/>
                        <a:p>
                          <a:endParaRPr lang="en-US"/>
                        </a:p>
                      </a:txBody>
                      <a:tcPr>
                        <a:blipFill rotWithShape="0">
                          <a:blip r:embed="rId2"/>
                          <a:stretch>
                            <a:fillRect l="-45951" t="-377778" r="-100528" b="-100855"/>
                          </a:stretch>
                        </a:blipFill>
                      </a:tcPr>
                    </a:tc>
                    <a:tc>
                      <a:txBody>
                        <a:bodyPr/>
                        <a:lstStyle/>
                        <a:p>
                          <a:endParaRPr lang="en-US"/>
                        </a:p>
                      </a:txBody>
                      <a:tcPr>
                        <a:blipFill rotWithShape="0">
                          <a:blip r:embed="rId2"/>
                          <a:stretch>
                            <a:fillRect l="-146208" t="-377778" r="-705" b="-100855"/>
                          </a:stretch>
                        </a:blipFill>
                      </a:tcPr>
                    </a:tc>
                  </a:tr>
                  <a:tr h="707771">
                    <a:tc>
                      <a:txBody>
                        <a:bodyPr/>
                        <a:lstStyle/>
                        <a:p>
                          <a:pPr algn="ctr"/>
                          <a:r>
                            <a:rPr lang="en-IN" dirty="0" smtClean="0"/>
                            <a:t>q=40</a:t>
                          </a:r>
                          <a:endParaRPr lang="en-IN" dirty="0"/>
                        </a:p>
                      </a:txBody>
                      <a:tcPr/>
                    </a:tc>
                    <a:tc>
                      <a:txBody>
                        <a:bodyPr/>
                        <a:lstStyle/>
                        <a:p>
                          <a:endParaRPr lang="en-US"/>
                        </a:p>
                      </a:txBody>
                      <a:tcPr>
                        <a:blipFill rotWithShape="0">
                          <a:blip r:embed="rId2"/>
                          <a:stretch>
                            <a:fillRect l="-45951" t="-481897" r="-100528" b="-1724"/>
                          </a:stretch>
                        </a:blipFill>
                      </a:tcPr>
                    </a:tc>
                    <a:tc>
                      <a:txBody>
                        <a:bodyPr/>
                        <a:lstStyle/>
                        <a:p>
                          <a:endParaRPr lang="en-US"/>
                        </a:p>
                      </a:txBody>
                      <a:tcPr>
                        <a:blipFill rotWithShape="0">
                          <a:blip r:embed="rId2"/>
                          <a:stretch>
                            <a:fillRect l="-146208" t="-481897" r="-705" b="-1724"/>
                          </a:stretch>
                        </a:blipFill>
                      </a:tcPr>
                    </a:tc>
                  </a:tr>
                </a:tbl>
              </a:graphicData>
            </a:graphic>
          </p:graphicFrame>
        </mc:Fallback>
      </mc:AlternateContent>
      <p:sp>
        <p:nvSpPr>
          <p:cNvPr id="3" name="Rectangle 2"/>
          <p:cNvSpPr/>
          <p:nvPr/>
        </p:nvSpPr>
        <p:spPr>
          <a:xfrm>
            <a:off x="0" y="6453336"/>
            <a:ext cx="1219200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919536" y="476672"/>
            <a:ext cx="7560840" cy="1477328"/>
          </a:xfrm>
          <a:prstGeom prst="rect">
            <a:avLst/>
          </a:prstGeom>
          <a:noFill/>
        </p:spPr>
        <p:txBody>
          <a:bodyPr wrap="square" lIns="91440" tIns="45720" rIns="91440" bIns="45720">
            <a:spAutoFit/>
          </a:bodyPr>
          <a:lstStyle/>
          <a:p>
            <a:pPr algn="ctr"/>
            <a:r>
              <a:rPr lang="en-IN" sz="5400" b="1" cap="none" spc="0" dirty="0">
                <a:ln w="12700">
                  <a:solidFill>
                    <a:schemeClr val="accent3">
                      <a:lumMod val="50000"/>
                    </a:schemeClr>
                  </a:solidFill>
                  <a:prstDash val="solid"/>
                </a:ln>
                <a:effectLst>
                  <a:innerShdw blurRad="177800">
                    <a:schemeClr val="accent3">
                      <a:lumMod val="50000"/>
                    </a:schemeClr>
                  </a:innerShdw>
                </a:effectLst>
              </a:rPr>
              <a:t>Performance Indices </a:t>
            </a:r>
            <a:r>
              <a:rPr lang="en-IN" sz="3600" b="1" cap="none" spc="0" dirty="0">
                <a:ln w="12700">
                  <a:solidFill>
                    <a:schemeClr val="accent3">
                      <a:lumMod val="50000"/>
                    </a:schemeClr>
                  </a:solidFill>
                  <a:prstDash val="solid"/>
                </a:ln>
                <a:effectLst>
                  <a:innerShdw blurRad="177800">
                    <a:schemeClr val="accent3">
                      <a:lumMod val="50000"/>
                    </a:schemeClr>
                  </a:innerShdw>
                </a:effectLst>
              </a:rPr>
              <a:t>(SSE,SSMV for different q values)</a:t>
            </a:r>
          </a:p>
        </p:txBody>
      </p:sp>
    </p:spTree>
    <p:extLst>
      <p:ext uri="{BB962C8B-B14F-4D97-AF65-F5344CB8AC3E}">
        <p14:creationId xmlns:p14="http://schemas.microsoft.com/office/powerpoint/2010/main" val="1639406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a:ln w="12700">
                  <a:solidFill>
                    <a:schemeClr val="accent3">
                      <a:lumMod val="50000"/>
                    </a:schemeClr>
                  </a:solidFill>
                  <a:prstDash val="solid"/>
                </a:ln>
                <a:effectLst>
                  <a:innerShdw blurRad="177800">
                    <a:schemeClr val="accent3">
                      <a:lumMod val="50000"/>
                    </a:schemeClr>
                  </a:innerShdw>
                </a:effectLst>
                <a:latin typeface="+mn-lt"/>
                <a:ea typeface="+mn-ea"/>
                <a:cs typeface="+mn-cs"/>
              </a:rPr>
              <a:t>Conclusion</a:t>
            </a:r>
            <a:endParaRPr sz="5400" b="1" dirty="0">
              <a:ln w="12700">
                <a:solidFill>
                  <a:schemeClr val="accent3">
                    <a:lumMod val="50000"/>
                  </a:schemeClr>
                </a:solidFill>
                <a:prstDash val="solid"/>
              </a:ln>
              <a:effectLst>
                <a:innerShdw blurRad="177800">
                  <a:schemeClr val="accent3">
                    <a:lumMod val="50000"/>
                  </a:schemeClr>
                </a:innerShdw>
              </a:effectLst>
              <a:latin typeface="+mn-lt"/>
              <a:ea typeface="+mn-ea"/>
              <a:cs typeface="+mn-cs"/>
            </a:endParaRPr>
          </a:p>
        </p:txBody>
      </p:sp>
      <p:sp>
        <p:nvSpPr>
          <p:cNvPr id="3" name="Content Placeholder 2"/>
          <p:cNvSpPr>
            <a:spLocks noGrp="1"/>
          </p:cNvSpPr>
          <p:nvPr>
            <p:ph idx="1"/>
          </p:nvPr>
        </p:nvSpPr>
        <p:spPr>
          <a:xfrm>
            <a:off x="680321" y="2336873"/>
            <a:ext cx="10600255" cy="3599316"/>
          </a:xfrm>
        </p:spPr>
        <p:txBody>
          <a:bodyPr>
            <a:normAutofit fontScale="92500"/>
          </a:bodyPr>
          <a:lstStyle/>
          <a:p>
            <a:pPr algn="just"/>
            <a:r>
              <a:rPr lang="en-IN" sz="2000" dirty="0">
                <a:latin typeface="Times New Roman" panose="02020603050405020304" pitchFamily="18" charset="0"/>
                <a:cs typeface="Times New Roman" panose="02020603050405020304" pitchFamily="18" charset="0"/>
              </a:rPr>
              <a:t>After comparison of outputs from different controllers, we can observe that PPC is quite sluggish in nature and even in starting the manipulated inputs shoots down below taking some absurd control action. </a:t>
            </a:r>
          </a:p>
          <a:p>
            <a:pPr algn="just"/>
            <a:r>
              <a:rPr lang="en-IN" sz="2000" dirty="0">
                <a:latin typeface="Times New Roman" panose="02020603050405020304" pitchFamily="18" charset="0"/>
                <a:cs typeface="Times New Roman" panose="02020603050405020304" pitchFamily="18" charset="0"/>
              </a:rPr>
              <a:t>LQOC and MPC are observed to have similar performance.</a:t>
            </a:r>
          </a:p>
          <a:p>
            <a:pPr algn="just"/>
            <a:r>
              <a:rPr lang="en-IN" sz="2000" dirty="0">
                <a:latin typeface="Times New Roman" panose="02020603050405020304" pitchFamily="18" charset="0"/>
                <a:cs typeface="Times New Roman" panose="02020603050405020304" pitchFamily="18" charset="0"/>
              </a:rPr>
              <a:t>PID has least SSE value as it is sensitive to set point changes but takes aggressive control action which can be observed from SSMV value as they are comparable with other controllers.</a:t>
            </a:r>
          </a:p>
          <a:p>
            <a:pPr algn="just"/>
            <a:r>
              <a:rPr lang="en-IN" sz="2000" dirty="0">
                <a:latin typeface="Times New Roman" panose="02020603050405020304" pitchFamily="18" charset="0"/>
                <a:cs typeface="Times New Roman" panose="02020603050405020304" pitchFamily="18" charset="0"/>
              </a:rPr>
              <a:t>After sensitivity analysis, tabulating the SSE and SSMV value we can observe smallest SSE value and SSMV are smallest for control horizon q =5.</a:t>
            </a:r>
          </a:p>
          <a:p>
            <a:pPr algn="just"/>
            <a:r>
              <a:rPr lang="en-IN" sz="2000" dirty="0">
                <a:latin typeface="Times New Roman" panose="02020603050405020304" pitchFamily="18" charset="0"/>
                <a:cs typeface="Times New Roman" panose="02020603050405020304" pitchFamily="18" charset="0"/>
              </a:rPr>
              <a:t>As we know increasing control horizon makes the controller aggressive, therefore there is increase in SSE and SSMV value.</a:t>
            </a:r>
          </a:p>
          <a:p>
            <a:pPr algn="just"/>
            <a:r>
              <a:rPr lang="en-IN" sz="2000" dirty="0">
                <a:latin typeface="Times New Roman" panose="02020603050405020304" pitchFamily="18" charset="0"/>
                <a:cs typeface="Times New Roman" panose="02020603050405020304" pitchFamily="18" charset="0"/>
              </a:rPr>
              <a:t>Increasing control horizon value increases the computation time, which may fail to capture some important information.</a:t>
            </a:r>
          </a:p>
        </p:txBody>
      </p:sp>
      <p:sp>
        <p:nvSpPr>
          <p:cNvPr id="4" name="Rectangle 3"/>
          <p:cNvSpPr/>
          <p:nvPr/>
        </p:nvSpPr>
        <p:spPr>
          <a:xfrm>
            <a:off x="0" y="6466110"/>
            <a:ext cx="1219200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Tree>
    <p:extLst>
      <p:ext uri="{BB962C8B-B14F-4D97-AF65-F5344CB8AC3E}">
        <p14:creationId xmlns:p14="http://schemas.microsoft.com/office/powerpoint/2010/main" val="115302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903884" y="2564904"/>
            <a:ext cx="10384231" cy="3599316"/>
          </a:xfrm>
        </p:spPr>
        <p:txBody>
          <a:bodyPr/>
          <a:lstStyle/>
          <a:p>
            <a:pPr algn="just"/>
            <a:r>
              <a:rPr lang="en-IN" dirty="0">
                <a:latin typeface="Times New Roman" panose="02020603050405020304" pitchFamily="18" charset="0"/>
                <a:cs typeface="Times New Roman" panose="02020603050405020304" pitchFamily="18" charset="0"/>
              </a:rPr>
              <a:t>To implement a Linear Quadratic Optimal Controller (LQOC) and Model Predictive Controller (MPC).</a:t>
            </a:r>
          </a:p>
          <a:p>
            <a:pPr algn="just"/>
            <a:r>
              <a:rPr lang="en-IN" dirty="0">
                <a:latin typeface="Times New Roman" panose="02020603050405020304" pitchFamily="18" charset="0"/>
                <a:cs typeface="Times New Roman" panose="02020603050405020304" pitchFamily="18" charset="0"/>
              </a:rPr>
              <a:t>To simulate the </a:t>
            </a:r>
            <a:r>
              <a:rPr lang="en-IN" dirty="0" err="1">
                <a:latin typeface="Times New Roman" panose="02020603050405020304" pitchFamily="18" charset="0"/>
                <a:cs typeface="Times New Roman" panose="02020603050405020304" pitchFamily="18" charset="0"/>
              </a:rPr>
              <a:t>the</a:t>
            </a:r>
            <a:r>
              <a:rPr lang="en-IN" dirty="0">
                <a:latin typeface="Times New Roman" panose="02020603050405020304" pitchFamily="18" charset="0"/>
                <a:cs typeface="Times New Roman" panose="02020603050405020304" pitchFamily="18" charset="0"/>
              </a:rPr>
              <a:t> various control law (MPC, LQOC, PID, MPC) over a dynamic non linear system.</a:t>
            </a:r>
            <a:endParaRPr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To compare the performance of the four controllers i.e. MPC,LQOC,PPC, PID by tabulating and plotting the results.</a:t>
            </a:r>
            <a:endParaRPr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To perform the sensitivity analysis of MPC scheme by tuning the control horizon.</a:t>
            </a:r>
            <a:endParaRPr dirty="0">
              <a:latin typeface="Times New Roman" panose="02020603050405020304" pitchFamily="18" charset="0"/>
              <a:cs typeface="Times New Roman" panose="02020603050405020304" pitchFamily="18" charset="0"/>
            </a:endParaRPr>
          </a:p>
        </p:txBody>
      </p:sp>
      <p:sp>
        <p:nvSpPr>
          <p:cNvPr id="3" name="Rectangle 2"/>
          <p:cNvSpPr/>
          <p:nvPr/>
        </p:nvSpPr>
        <p:spPr>
          <a:xfrm>
            <a:off x="0" y="6309320"/>
            <a:ext cx="1219200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943872" y="836712"/>
            <a:ext cx="1728192" cy="923330"/>
          </a:xfrm>
          <a:prstGeom prst="rect">
            <a:avLst/>
          </a:prstGeom>
          <a:noFill/>
        </p:spPr>
        <p:txBody>
          <a:bodyPr wrap="square" lIns="91440" tIns="45720" rIns="91440" bIns="45720">
            <a:spAutoFit/>
          </a:bodyPr>
          <a:lstStyle/>
          <a:p>
            <a:pPr algn="ctr"/>
            <a:r>
              <a:rPr lang="en-IN" sz="5400" b="1" cap="none" spc="0" dirty="0">
                <a:ln w="12700">
                  <a:solidFill>
                    <a:schemeClr val="accent3">
                      <a:lumMod val="50000"/>
                    </a:schemeClr>
                  </a:solidFill>
                  <a:prstDash val="solid"/>
                </a:ln>
                <a:effectLst>
                  <a:innerShdw blurRad="177800">
                    <a:schemeClr val="accent3">
                      <a:lumMod val="50000"/>
                    </a:schemeClr>
                  </a:innerShdw>
                </a:effectLst>
              </a:rPr>
              <a:t>AIM</a:t>
            </a: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0" y="2087480"/>
                <a:ext cx="6888088" cy="4378630"/>
              </a:xfrm>
            </p:spPr>
            <p:txBody>
              <a:bodyPr>
                <a:normAutofit fontScale="85000" lnSpcReduction="10000"/>
              </a:bodyPr>
              <a:lstStyle/>
              <a:p>
                <a:pPr marL="0" indent="0" algn="just">
                  <a:buNone/>
                </a:pPr>
                <a14:m>
                  <m:oMathPara xmlns:m="http://schemas.openxmlformats.org/officeDocument/2006/math">
                    <m:oMathParaPr>
                      <m:jc m:val="centerGroup"/>
                    </m:oMathParaPr>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𝑑</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1</m:t>
                              </m:r>
                            </m:sub>
                          </m:sSub>
                        </m:num>
                        <m:den>
                          <m:r>
                            <a:rPr lang="en-IN" b="0" i="1" smtClean="0">
                              <a:latin typeface="Cambria Math" panose="02040503050406030204" pitchFamily="18" charset="0"/>
                            </a:rPr>
                            <m:t>𝑑𝑡</m:t>
                          </m:r>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3</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𝑈</m:t>
                              </m:r>
                            </m:e>
                            <m:sub>
                              <m:r>
                                <a:rPr lang="en-IN" b="0" i="1" smtClean="0">
                                  <a:latin typeface="Cambria Math" panose="02040503050406030204" pitchFamily="18" charset="0"/>
                                </a:rPr>
                                <m:t>1</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1</m:t>
                              </m:r>
                            </m:sub>
                          </m:sSub>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3</m:t>
                              </m:r>
                            </m:sub>
                          </m:sSub>
                        </m:den>
                      </m:f>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1</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e>
                      </m:d>
                      <m:d>
                        <m:dPr>
                          <m:ctrlPr>
                            <a:rPr lang="en-IN" b="0" i="1" smtClean="0">
                              <a:latin typeface="Cambria Math" panose="02040503050406030204" pitchFamily="18" charset="0"/>
                            </a:rPr>
                          </m:ctrlPr>
                        </m:dPr>
                        <m:e>
                          <m:r>
                            <a:rPr lang="en-IN" b="0" i="1" smtClean="0">
                              <a:latin typeface="Cambria Math" panose="02040503050406030204" pitchFamily="18" charset="0"/>
                            </a:rPr>
                            <m:t>𝐷</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2</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e>
                      </m:d>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1</m:t>
                          </m:r>
                        </m:sub>
                      </m:sSub>
                    </m:oMath>
                  </m:oMathPara>
                </a14:m>
                <a:endParaRPr lang="en-IN" b="0" dirty="0"/>
              </a:p>
              <a:p>
                <a:pPr marL="0" indent="0" algn="just">
                  <a:buNone/>
                </a:pPr>
                <a:endParaRPr lang="en-IN" b="0" dirty="0"/>
              </a:p>
              <a:p>
                <a:pPr marL="0" indent="0" algn="just">
                  <a:buNone/>
                </a:pPr>
                <a14:m>
                  <m:oMathPara xmlns:m="http://schemas.openxmlformats.org/officeDocument/2006/math">
                    <m:oMathParaPr>
                      <m:jc m:val="centerGroup"/>
                    </m:oMathParaPr>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𝑑</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num>
                        <m:den>
                          <m:r>
                            <a:rPr lang="en-IN" b="0" i="1" smtClean="0">
                              <a:latin typeface="Cambria Math" panose="02040503050406030204" pitchFamily="18" charset="0"/>
                            </a:rPr>
                            <m:t>𝑑𝑡</m:t>
                          </m:r>
                        </m:den>
                      </m:f>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3</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𝑈</m:t>
                          </m:r>
                        </m:e>
                        <m:sub>
                          <m:r>
                            <a:rPr lang="en-IN" b="0" i="1" smtClean="0">
                              <a:latin typeface="Cambria Math" panose="02040503050406030204" pitchFamily="18" charset="0"/>
                            </a:rPr>
                            <m:t>1</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𝑈</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e>
                      </m:d>
                      <m:r>
                        <a:rPr lang="en-IN" b="0" i="0"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4</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1</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e>
                      </m:d>
                      <m:d>
                        <m:dPr>
                          <m:ctrlPr>
                            <a:rPr lang="en-IN" b="0" i="1" smtClean="0">
                              <a:latin typeface="Cambria Math" panose="02040503050406030204" pitchFamily="18" charset="0"/>
                            </a:rPr>
                          </m:ctrlPr>
                        </m:dPr>
                        <m:e>
                          <m:r>
                            <a:rPr lang="en-IN" b="0" i="1" smtClean="0">
                              <a:latin typeface="Cambria Math" panose="02040503050406030204" pitchFamily="18" charset="0"/>
                            </a:rPr>
                            <m:t>𝐷</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2</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e>
                      </m:d>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m:oMathPara>
                </a14:m>
                <a:endParaRPr lang="en-IN" dirty="0"/>
              </a:p>
              <a:p>
                <a:pPr marL="0" indent="0" algn="just">
                  <a:buNone/>
                </a:pPr>
                <a:endParaRPr lang="en-IN" dirty="0"/>
              </a:p>
              <a:p>
                <a:pPr marL="0" indent="0" algn="just">
                  <a:buNone/>
                </a:pPr>
                <a14:m>
                  <m:oMathPara xmlns:m="http://schemas.openxmlformats.org/officeDocument/2006/math">
                    <m:oMathParaPr>
                      <m:jc m:val="centerGroup"/>
                    </m:oMathParaPr>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𝑑</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3</m:t>
                              </m:r>
                            </m:sub>
                          </m:sSub>
                        </m:num>
                        <m:den>
                          <m:r>
                            <a:rPr lang="en-IN" b="0" i="1" smtClean="0">
                              <a:latin typeface="Cambria Math" panose="02040503050406030204" pitchFamily="18" charset="0"/>
                            </a:rPr>
                            <m:t>𝑑𝑡</m:t>
                          </m:r>
                        </m:den>
                      </m:f>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3</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𝑈</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5</m:t>
                          </m:r>
                        </m:sub>
                      </m:sSub>
                      <m:rad>
                        <m:radPr>
                          <m:degHide m:val="on"/>
                          <m:ctrlPr>
                            <a:rPr lang="en-IN" b="0" i="1" smtClean="0">
                              <a:latin typeface="Cambria Math" panose="02040503050406030204" pitchFamily="18" charset="0"/>
                            </a:rPr>
                          </m:ctrlPr>
                        </m:radPr>
                        <m:deg/>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3</m:t>
                              </m:r>
                            </m:sub>
                          </m:sSub>
                        </m:e>
                      </m:rad>
                    </m:oMath>
                  </m:oMathPara>
                </a14:m>
                <a:endParaRPr lang="en-IN" b="0" dirty="0"/>
              </a:p>
              <a:p>
                <a:pPr marL="0" indent="0" algn="just">
                  <a:buNone/>
                </a:pPr>
                <a:endParaRPr lang="en-IN" b="0" dirty="0"/>
              </a:p>
              <a:p>
                <a:pPr marL="0" indent="0" algn="just">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1</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1</m:t>
                          </m:r>
                        </m:sub>
                      </m:sSub>
                      <m:r>
                        <m:rPr>
                          <m:sty m:val="p"/>
                        </m:rPr>
                        <a:rPr lang="en-IN" b="0" i="0" smtClean="0">
                          <a:latin typeface="Cambria Math" panose="02040503050406030204" pitchFamily="18" charset="0"/>
                        </a:rPr>
                        <m:t>exp</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5000</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den>
                      </m:f>
                      <m:r>
                        <a:rPr lang="en-IN" b="0" i="1" smtClean="0">
                          <a:latin typeface="Cambria Math" panose="02040503050406030204" pitchFamily="18" charset="0"/>
                        </a:rPr>
                        <m:t>)</m:t>
                      </m:r>
                    </m:oMath>
                  </m:oMathPara>
                </a14:m>
                <a:endParaRPr lang="en-IN" dirty="0"/>
              </a:p>
              <a:p>
                <a:pPr marL="0" indent="0" algn="just">
                  <a:buNone/>
                </a:pPr>
                <a:endParaRPr lang="en-IN" dirty="0"/>
              </a:p>
              <a:p>
                <a:pPr marL="0" indent="0" algn="just">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2</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2</m:t>
                          </m:r>
                        </m:sub>
                      </m:sSub>
                      <m:r>
                        <m:rPr>
                          <m:sty m:val="p"/>
                        </m:rPr>
                        <a:rPr lang="en-IN" b="0" i="0" smtClean="0">
                          <a:latin typeface="Cambria Math" panose="02040503050406030204" pitchFamily="18" charset="0"/>
                        </a:rPr>
                        <m:t>exp</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7500</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den>
                      </m:f>
                      <m:r>
                        <a:rPr lang="en-IN" b="0" i="1" smtClean="0">
                          <a:latin typeface="Cambria Math" panose="02040503050406030204" pitchFamily="18" charset="0"/>
                        </a:rPr>
                        <m:t>)</m:t>
                      </m:r>
                    </m:oMath>
                  </m:oMathPara>
                </a14:m>
                <a:endParaRPr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0" y="2087480"/>
                <a:ext cx="6888088" cy="4378630"/>
              </a:xfrm>
              <a:blipFill rotWithShape="0">
                <a:blip r:embed="rId2"/>
                <a:stretch>
                  <a:fillRect/>
                </a:stretch>
              </a:blipFill>
            </p:spPr>
            <p:txBody>
              <a:bodyPr/>
              <a:lstStyle/>
              <a:p>
                <a:r>
                  <a:rPr lang="en-IN">
                    <a:noFill/>
                  </a:rPr>
                  <a:t> </a:t>
                </a:r>
              </a:p>
            </p:txBody>
          </p:sp>
        </mc:Fallback>
      </mc:AlternateContent>
      <p:sp>
        <p:nvSpPr>
          <p:cNvPr id="3" name="Rectangle 2"/>
          <p:cNvSpPr/>
          <p:nvPr/>
        </p:nvSpPr>
        <p:spPr>
          <a:xfrm>
            <a:off x="0" y="6505516"/>
            <a:ext cx="1219200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6" name="Rectangle 5"/>
          <p:cNvSpPr/>
          <p:nvPr/>
        </p:nvSpPr>
        <p:spPr>
          <a:xfrm>
            <a:off x="2711624" y="836712"/>
            <a:ext cx="6480720" cy="923330"/>
          </a:xfrm>
          <a:prstGeom prst="rect">
            <a:avLst/>
          </a:prstGeom>
          <a:noFill/>
        </p:spPr>
        <p:txBody>
          <a:bodyPr wrap="square" lIns="91440" tIns="45720" rIns="91440" bIns="45720">
            <a:spAutoFit/>
          </a:bodyPr>
          <a:lstStyle/>
          <a:p>
            <a:pPr algn="ctr"/>
            <a:r>
              <a:rPr lang="en-IN" sz="5400" b="1" cap="none" spc="0" dirty="0">
                <a:ln w="12700">
                  <a:solidFill>
                    <a:schemeClr val="accent3">
                      <a:lumMod val="50000"/>
                    </a:schemeClr>
                  </a:solidFill>
                  <a:prstDash val="solid"/>
                </a:ln>
                <a:effectLst>
                  <a:innerShdw blurRad="177800">
                    <a:schemeClr val="accent3">
                      <a:lumMod val="50000"/>
                    </a:schemeClr>
                  </a:innerShdw>
                </a:effectLst>
              </a:rPr>
              <a:t>SYSTEM MODEL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7535" y="1894073"/>
            <a:ext cx="4968551" cy="1970765"/>
          </a:xfrm>
          <a:prstGeom prst="rect">
            <a:avLst/>
          </a:prstGeom>
          <a:ln>
            <a:noFill/>
          </a:ln>
          <a:effectLst>
            <a:softEdge rad="112500"/>
          </a:effectLst>
        </p:spPr>
      </p:pic>
      <mc:AlternateContent xmlns:mc="http://schemas.openxmlformats.org/markup-compatibility/2006" xmlns:a14="http://schemas.microsoft.com/office/drawing/2010/main">
        <mc:Choice Requires="a14">
          <p:sp>
            <p:nvSpPr>
              <p:cNvPr id="4" name="TextBox 3"/>
              <p:cNvSpPr txBox="1"/>
              <p:nvPr/>
            </p:nvSpPr>
            <p:spPr>
              <a:xfrm>
                <a:off x="7075546" y="3717032"/>
                <a:ext cx="4752528" cy="286232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System state :</a:t>
                </a:r>
              </a:p>
              <a:p>
                <a:pPr algn="ct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1</m:t>
                        </m:r>
                      </m:sub>
                    </m:sSub>
                  </m:oMath>
                </a14:m>
                <a:r>
                  <a:rPr lang="en-IN" dirty="0">
                    <a:latin typeface="Times New Roman" panose="02020603050405020304" pitchFamily="18" charset="0"/>
                    <a:cs typeface="Times New Roman" panose="02020603050405020304" pitchFamily="18" charset="0"/>
                  </a:rPr>
                  <a:t> =  Concentration of product</a:t>
                </a:r>
              </a:p>
              <a:p>
                <a:pPr algn="ct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oMath>
                </a14:m>
                <a:r>
                  <a:rPr lang="en-IN" dirty="0">
                    <a:latin typeface="Times New Roman" panose="02020603050405020304" pitchFamily="18" charset="0"/>
                    <a:cs typeface="Times New Roman" panose="02020603050405020304" pitchFamily="18" charset="0"/>
                  </a:rPr>
                  <a:t>= Temperature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3</m:t>
                        </m:r>
                      </m:sub>
                    </m:sSub>
                  </m:oMath>
                </a14:m>
                <a:r>
                  <a:rPr lang="en-IN" dirty="0">
                    <a:latin typeface="Times New Roman" panose="02020603050405020304" pitchFamily="18" charset="0"/>
                    <a:cs typeface="Times New Roman" panose="02020603050405020304" pitchFamily="18" charset="0"/>
                  </a:rPr>
                  <a:t>= Liquid level</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Manipulated Inputs: </a:t>
                </a:r>
              </a:p>
              <a:p>
                <a:pPr algn="ct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𝑈</m:t>
                        </m:r>
                      </m:e>
                      <m:sub>
                        <m:r>
                          <a:rPr lang="en-IN" b="0" i="1" smtClean="0">
                            <a:latin typeface="Cambria Math" panose="02040503050406030204" pitchFamily="18" charset="0"/>
                          </a:rPr>
                          <m:t>1</m:t>
                        </m:r>
                      </m:sub>
                    </m:sSub>
                  </m:oMath>
                </a14:m>
                <a:r>
                  <a:rPr lang="en-IN" dirty="0">
                    <a:latin typeface="Times New Roman" panose="02020603050405020304" pitchFamily="18" charset="0"/>
                    <a:cs typeface="Times New Roman" panose="02020603050405020304" pitchFamily="18" charset="0"/>
                  </a:rPr>
                  <a:t>= Inlet flow rate</a:t>
                </a:r>
              </a:p>
              <a:p>
                <a:pPr algn="ct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𝑈</m:t>
                        </m:r>
                      </m:e>
                      <m:sub>
                        <m:r>
                          <a:rPr lang="en-IN" b="0" i="1" smtClean="0">
                            <a:latin typeface="Cambria Math" panose="02040503050406030204" pitchFamily="18" charset="0"/>
                          </a:rPr>
                          <m:t>2</m:t>
                        </m:r>
                      </m:sub>
                    </m:sSub>
                  </m:oMath>
                </a14:m>
                <a:r>
                  <a:rPr lang="en-IN" dirty="0">
                    <a:latin typeface="Times New Roman" panose="02020603050405020304" pitchFamily="18" charset="0"/>
                    <a:cs typeface="Times New Roman" panose="02020603050405020304" pitchFamily="18" charset="0"/>
                  </a:rPr>
                  <a:t>= Inlet fluid Temperature</a:t>
                </a:r>
              </a:p>
              <a:p>
                <a:r>
                  <a:rPr lang="en-IN" dirty="0">
                    <a:solidFill>
                      <a:schemeClr val="bg1"/>
                    </a:solidFill>
                    <a:latin typeface="Times New Roman" panose="02020603050405020304" pitchFamily="18" charset="0"/>
                    <a:cs typeface="Times New Roman" panose="02020603050405020304" pitchFamily="18" charset="0"/>
                  </a:rPr>
                  <a:t>Steady states :</a:t>
                </a:r>
              </a:p>
              <a:p>
                <a:pPr algn="ct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𝑠</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40095</m:t>
                                  </m:r>
                                </m:e>
                                <m:e>
                                  <m:r>
                                    <a:rPr lang="en-IN" b="0" i="1" smtClean="0">
                                      <a:latin typeface="Cambria Math" panose="02040503050406030204" pitchFamily="18" charset="0"/>
                                    </a:rPr>
                                    <m:t>392</m:t>
                                  </m:r>
                                </m:e>
                                <m:e>
                                  <m:r>
                                    <a:rPr lang="en-IN" b="0" i="1"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16</m:t>
                                  </m:r>
                                </m:e>
                              </m:mr>
                            </m:m>
                          </m:e>
                        </m:d>
                      </m:e>
                      <m:sup>
                        <m:r>
                          <a:rPr lang="en-IN" b="0" i="1" smtClean="0">
                            <a:latin typeface="Cambria Math" panose="02040503050406030204" pitchFamily="18" charset="0"/>
                          </a:rPr>
                          <m:t>𝑇</m:t>
                        </m:r>
                      </m:sup>
                    </m:sSup>
                  </m:oMath>
                </a14:m>
                <a:endParaRPr lang="en-IN" dirty="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𝑈</m:t>
                        </m:r>
                      </m:e>
                      <m:sub>
                        <m:r>
                          <a:rPr lang="en-IN" b="0" i="1" smtClean="0">
                            <a:latin typeface="Cambria Math" panose="02040503050406030204" pitchFamily="18" charset="0"/>
                          </a:rPr>
                          <m:t>𝑠</m:t>
                        </m:r>
                      </m:sub>
                    </m:sSub>
                  </m:oMath>
                </a14:m>
                <a:r>
                  <a:rPr lang="en-IN"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IN" b="0" i="1" dirty="0" smtClean="0">
                            <a:latin typeface="Cambria Math" panose="02040503050406030204" pitchFamily="18" charset="0"/>
                          </a:rPr>
                        </m:ctrlPr>
                      </m:sSupPr>
                      <m:e>
                        <m:d>
                          <m:dPr>
                            <m:begChr m:val="["/>
                            <m:endChr m:val="]"/>
                            <m:ctrlPr>
                              <a:rPr lang="en-IN" b="0" i="1" dirty="0" smtClean="0">
                                <a:latin typeface="Cambria Math" panose="02040503050406030204" pitchFamily="18" charset="0"/>
                              </a:rPr>
                            </m:ctrlPr>
                          </m:dPr>
                          <m:e>
                            <m:m>
                              <m:mPr>
                                <m:mcs>
                                  <m:mc>
                                    <m:mcPr>
                                      <m:count m:val="2"/>
                                      <m:mcJc m:val="center"/>
                                    </m:mcPr>
                                  </m:mc>
                                </m:mcs>
                                <m:ctrlPr>
                                  <a:rPr lang="en-IN" b="0" i="1" dirty="0" smtClean="0">
                                    <a:latin typeface="Cambria Math" panose="02040503050406030204" pitchFamily="18" charset="0"/>
                                  </a:rPr>
                                </m:ctrlPr>
                              </m:mPr>
                              <m:mr>
                                <m:e>
                                  <m:r>
                                    <m:rPr>
                                      <m:brk m:alnAt="7"/>
                                    </m:rPr>
                                    <a:rPr lang="en-IN" b="0" i="1" dirty="0" smtClean="0">
                                      <a:latin typeface="Cambria Math" panose="02040503050406030204" pitchFamily="18" charset="0"/>
                                    </a:rPr>
                                    <m:t>1</m:t>
                                  </m:r>
                                </m:e>
                                <m:e>
                                  <m:r>
                                    <a:rPr lang="en-IN" b="0" i="1" dirty="0" smtClean="0">
                                      <a:latin typeface="Cambria Math" panose="02040503050406030204" pitchFamily="18" charset="0"/>
                                    </a:rPr>
                                    <m:t>390</m:t>
                                  </m:r>
                                </m:e>
                              </m:mr>
                            </m:m>
                          </m:e>
                        </m:d>
                      </m:e>
                      <m:sup>
                        <m:r>
                          <a:rPr lang="en-IN" b="0" i="1" dirty="0" smtClean="0">
                            <a:latin typeface="Cambria Math" panose="02040503050406030204" pitchFamily="18" charset="0"/>
                          </a:rPr>
                          <m:t>𝑇</m:t>
                        </m:r>
                      </m:sup>
                    </m:sSup>
                  </m:oMath>
                </a14:m>
                <a:endParaRPr lang="en-IN" dirty="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𝑠</m:t>
                        </m:r>
                      </m:sub>
                    </m:sSub>
                  </m:oMath>
                </a14:m>
                <a:r>
                  <a:rPr lang="en-IN" dirty="0">
                    <a:latin typeface="Times New Roman" panose="02020603050405020304" pitchFamily="18" charset="0"/>
                    <a:cs typeface="Times New Roman" panose="02020603050405020304" pitchFamily="18" charset="0"/>
                  </a:rPr>
                  <a:t>= 1</a:t>
                </a:r>
              </a:p>
            </p:txBody>
          </p:sp>
        </mc:Choice>
        <mc:Fallback xmlns="">
          <p:sp>
            <p:nvSpPr>
              <p:cNvPr id="4" name="TextBox 3"/>
              <p:cNvSpPr txBox="1">
                <a:spLocks noRot="1" noChangeAspect="1" noMove="1" noResize="1" noEditPoints="1" noAdjustHandles="1" noChangeArrowheads="1" noChangeShapeType="1" noTextEdit="1"/>
              </p:cNvSpPr>
              <p:nvPr/>
            </p:nvSpPr>
            <p:spPr>
              <a:xfrm>
                <a:off x="7075546" y="3717032"/>
                <a:ext cx="4752528" cy="2862322"/>
              </a:xfrm>
              <a:prstGeom prst="rect">
                <a:avLst/>
              </a:prstGeom>
              <a:blipFill rotWithShape="0">
                <a:blip r:embed="rId4"/>
                <a:stretch>
                  <a:fillRect l="-1155" t="-1279" b="-2559"/>
                </a:stretch>
              </a:blipFill>
            </p:spPr>
            <p:txBody>
              <a:bodyPr/>
              <a:lstStyle/>
              <a:p>
                <a:r>
                  <a:rPr lang="en-IN">
                    <a:noFill/>
                  </a:rPr>
                  <a:t> </a:t>
                </a:r>
              </a:p>
            </p:txBody>
          </p:sp>
        </mc:Fallback>
      </mc:AlternateContent>
    </p:spTree>
    <p:extLst>
      <p:ext uri="{BB962C8B-B14F-4D97-AF65-F5344CB8AC3E}">
        <p14:creationId xmlns:p14="http://schemas.microsoft.com/office/powerpoint/2010/main" val="90586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3352" y="2204864"/>
                <a:ext cx="11665296" cy="4116463"/>
              </a:xfrm>
            </p:spPr>
            <p:txBody>
              <a:bodyPr>
                <a:normAutofit fontScale="92500" lnSpcReduction="10000"/>
              </a:bodyPr>
              <a:lstStyle/>
              <a:p>
                <a:pPr algn="just"/>
                <a:r>
                  <a:rPr lang="en-IN" b="1" dirty="0">
                    <a:solidFill>
                      <a:schemeClr val="bg1"/>
                    </a:solidFill>
                    <a:latin typeface="Times New Roman" panose="02020603050405020304" pitchFamily="18" charset="0"/>
                    <a:cs typeface="Times New Roman" panose="02020603050405020304" pitchFamily="18" charset="0"/>
                  </a:rPr>
                  <a:t>MPC</a:t>
                </a:r>
              </a:p>
              <a:p>
                <a:pPr algn="just"/>
                <a:r>
                  <a:rPr lang="en-IN" dirty="0">
                    <a:latin typeface="Times New Roman" panose="02020603050405020304" pitchFamily="18" charset="0"/>
                    <a:cs typeface="Times New Roman" panose="02020603050405020304" pitchFamily="18" charset="0"/>
                  </a:rPr>
                  <a:t>The augmented estimator which can be used to implement the MPC is as follows:</a:t>
                </a:r>
              </a:p>
              <a:p>
                <a:pPr marL="0" indent="0" algn="just">
                  <a:lnSpc>
                    <a:spcPct val="150000"/>
                  </a:lnSpc>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𝑦</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m:t>
                      </m:r>
                      <m:r>
                        <a:rPr lang="en-IN" b="0" i="1" smtClean="0">
                          <a:latin typeface="Cambria Math" panose="02040503050406030204" pitchFamily="18" charset="0"/>
                        </a:rPr>
                        <m:t>𝑌</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𝑠</m:t>
                          </m:r>
                        </m:sub>
                      </m:sSub>
                    </m:oMath>
                  </m:oMathPara>
                </a14:m>
                <a:endParaRPr lang="en-IN" b="0" dirty="0">
                  <a:latin typeface="Times New Roman" panose="02020603050405020304" pitchFamily="18" charset="0"/>
                  <a:cs typeface="Times New Roman" panose="02020603050405020304" pitchFamily="18"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m:t>
                      </m:r>
                      <m:r>
                        <a:rPr lang="en-IN" b="0" i="1" smtClean="0">
                          <a:latin typeface="Cambria Math" panose="02040503050406030204" pitchFamily="18" charset="0"/>
                        </a:rPr>
                        <m:t>𝑦</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m:t>
                      </m:r>
                      <m:r>
                        <a:rPr lang="en-IN" b="0" i="1" smtClean="0">
                          <a:latin typeface="Cambria Math" panose="02040503050406030204" pitchFamily="18" charset="0"/>
                        </a:rPr>
                        <m:t>𝐶</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oMath>
                  </m:oMathPara>
                </a14:m>
                <a:endParaRPr lang="en-IN" b="0" dirty="0">
                  <a:latin typeface="Times New Roman" panose="02020603050405020304" pitchFamily="18" charset="0"/>
                  <a:cs typeface="Times New Roman" panose="02020603050405020304" pitchFamily="18"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e>
                        <m:sub>
                          <m:r>
                            <a:rPr lang="en-IN" b="0" i="1" smtClean="0">
                              <a:latin typeface="Cambria Math" panose="02040503050406030204" pitchFamily="18" charset="0"/>
                            </a:rPr>
                            <m:t>𝑎</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𝑘</m:t>
                          </m:r>
                          <m:r>
                            <a:rPr lang="en-IN" b="0" i="1" smtClean="0">
                              <a:latin typeface="Cambria Math" panose="02040503050406030204" pitchFamily="18" charset="0"/>
                            </a:rPr>
                            <m:t>+1</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𝑎</m:t>
                          </m:r>
                        </m:sub>
                      </m:sSub>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𝑘</m:t>
                          </m:r>
                        </m:e>
                      </m:d>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𝛾</m:t>
                          </m:r>
                        </m:e>
                        <m:sub>
                          <m:r>
                            <a:rPr lang="en-IN" b="0" i="1" dirty="0" smtClean="0">
                              <a:latin typeface="Cambria Math" panose="02040503050406030204" pitchFamily="18" charset="0"/>
                            </a:rPr>
                            <m:t>𝑢𝑎</m:t>
                          </m:r>
                        </m:sub>
                      </m:sSub>
                      <m:r>
                        <a:rPr lang="en-IN" b="0" i="1" dirty="0" smtClean="0">
                          <a:latin typeface="Cambria Math" panose="02040503050406030204" pitchFamily="18" charset="0"/>
                        </a:rPr>
                        <m:t>𝑢</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0"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𝐿</m:t>
                          </m:r>
                        </m:e>
                        <m:sub>
                          <m:r>
                            <a:rPr lang="en-IN" b="0" i="1" smtClean="0">
                              <a:latin typeface="Cambria Math" panose="02040503050406030204" pitchFamily="18" charset="0"/>
                            </a:rPr>
                            <m:t>𝑎</m:t>
                          </m:r>
                        </m:sub>
                      </m:sSub>
                      <m:r>
                        <a:rPr lang="en-IN" b="0" i="1" smtClean="0">
                          <a:latin typeface="Cambria Math" panose="02040503050406030204" pitchFamily="18" charset="0"/>
                        </a:rPr>
                        <m:t>𝑒</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oMath>
                  </m:oMathPara>
                </a14:m>
                <a:endParaRPr lang="en-IN" b="0"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Where </a:t>
                </a:r>
              </a:p>
              <a:p>
                <a:pPr marL="0" indent="0" algn="just">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e>
                        <m:sub>
                          <m:r>
                            <a:rPr lang="en-IN" b="0" i="1" smtClean="0">
                              <a:latin typeface="Cambria Math" panose="02040503050406030204" pitchFamily="18" charset="0"/>
                            </a:rPr>
                            <m:t>𝑎</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f>
                            <m:fPr>
                              <m:type m:val="noBar"/>
                              <m:ctrlPr>
                                <a:rPr lang="en-IN" b="0" i="1" smtClean="0">
                                  <a:latin typeface="Cambria Math" panose="02040503050406030204" pitchFamily="18" charset="0"/>
                                </a:rPr>
                              </m:ctrlPr>
                            </m:fPr>
                            <m:num>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num>
                            <m:den>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𝛽</m:t>
                                  </m:r>
                                </m:e>
                              </m:acc>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den>
                          </m:f>
                        </m:e>
                      </m:d>
                    </m:oMath>
                  </m:oMathPara>
                </a14:m>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The steady state </a:t>
                </a:r>
                <a:r>
                  <a:rPr lang="en-IN" dirty="0" err="1">
                    <a:latin typeface="Times New Roman" panose="02020603050405020304" pitchFamily="18" charset="0"/>
                    <a:cs typeface="Times New Roman" panose="02020603050405020304" pitchFamily="18" charset="0"/>
                  </a:rPr>
                  <a:t>Kalman</a:t>
                </a:r>
                <a:r>
                  <a:rPr lang="en-IN" dirty="0">
                    <a:latin typeface="Times New Roman" panose="02020603050405020304" pitchFamily="18" charset="0"/>
                    <a:cs typeface="Times New Roman" panose="02020603050405020304" pitchFamily="18" charset="0"/>
                  </a:rPr>
                  <a:t> gain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𝐿</m:t>
                        </m:r>
                      </m:e>
                      <m:sub>
                        <m:r>
                          <a:rPr lang="en-IN" i="1">
                            <a:latin typeface="Cambria Math" panose="02040503050406030204" pitchFamily="18" charset="0"/>
                          </a:rPr>
                          <m:t>𝑎</m:t>
                        </m:r>
                      </m:sub>
                    </m:sSub>
                  </m:oMath>
                </a14:m>
                <a:r>
                  <a:rPr lang="en-IN" dirty="0">
                    <a:latin typeface="Times New Roman" panose="02020603050405020304" pitchFamily="18" charset="0"/>
                    <a:cs typeface="Times New Roman" panose="02020603050405020304" pitchFamily="18" charset="0"/>
                  </a:rPr>
                  <a:t>, is obtained by solving the steady state  </a:t>
                </a:r>
                <a:r>
                  <a:rPr lang="en-IN" dirty="0" err="1">
                    <a:latin typeface="Times New Roman" panose="02020603050405020304" pitchFamily="18" charset="0"/>
                    <a:cs typeface="Times New Roman" panose="02020603050405020304" pitchFamily="18" charset="0"/>
                  </a:rPr>
                  <a:t>Riccati</a:t>
                </a:r>
                <a:r>
                  <a:rPr lang="en-IN" dirty="0">
                    <a:latin typeface="Times New Roman" panose="02020603050405020304" pitchFamily="18" charset="0"/>
                    <a:cs typeface="Times New Roman" panose="02020603050405020304" pitchFamily="18" charset="0"/>
                  </a:rPr>
                  <a:t> equation using </a:t>
                </a:r>
                <a:r>
                  <a:rPr lang="en-IN" dirty="0" err="1">
                    <a:latin typeface="Times New Roman" panose="02020603050405020304" pitchFamily="18" charset="0"/>
                    <a:cs typeface="Times New Roman" panose="02020603050405020304" pitchFamily="18" charset="0"/>
                  </a:rPr>
                  <a:t>Matlab</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Toolbx</a:t>
                </a:r>
                <a:r>
                  <a:rPr lang="en-IN" dirty="0">
                    <a:latin typeface="Times New Roman" panose="02020603050405020304" pitchFamily="18" charset="0"/>
                    <a:cs typeface="Times New Roman" panose="02020603050405020304" pitchFamily="18" charset="0"/>
                  </a:rPr>
                  <a:t> function ‘</a:t>
                </a:r>
                <a:r>
                  <a:rPr lang="en-IN" dirty="0" err="1">
                    <a:latin typeface="Times New Roman" panose="02020603050405020304" pitchFamily="18" charset="0"/>
                    <a:cs typeface="Times New Roman" panose="02020603050405020304" pitchFamily="18" charset="0"/>
                  </a:rPr>
                  <a:t>kalman</a:t>
                </a:r>
                <a:r>
                  <a:rPr lang="en-IN" dirty="0">
                    <a:latin typeface="Times New Roman" panose="02020603050405020304" pitchFamily="18" charset="0"/>
                    <a:cs typeface="Times New Roman" panose="02020603050405020304" pitchFamily="18" charset="0"/>
                  </a:rPr>
                  <a:t>’.</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3352" y="2204864"/>
                <a:ext cx="11665296" cy="4116463"/>
              </a:xfrm>
              <a:blipFill rotWithShape="0">
                <a:blip r:embed="rId2"/>
                <a:stretch>
                  <a:fillRect l="-679" t="-2667" r="-679"/>
                </a:stretch>
              </a:blipFill>
            </p:spPr>
            <p:txBody>
              <a:bodyPr/>
              <a:lstStyle/>
              <a:p>
                <a:r>
                  <a:rPr lang="en-IN">
                    <a:noFill/>
                  </a:rPr>
                  <a:t> </a:t>
                </a:r>
              </a:p>
            </p:txBody>
          </p:sp>
        </mc:Fallback>
      </mc:AlternateContent>
      <p:sp>
        <p:nvSpPr>
          <p:cNvPr id="4" name="Rectangle 3"/>
          <p:cNvSpPr/>
          <p:nvPr/>
        </p:nvSpPr>
        <p:spPr>
          <a:xfrm>
            <a:off x="2927648" y="908720"/>
            <a:ext cx="6048672" cy="923330"/>
          </a:xfrm>
          <a:prstGeom prst="rect">
            <a:avLst/>
          </a:prstGeom>
          <a:noFill/>
        </p:spPr>
        <p:txBody>
          <a:bodyPr wrap="square" lIns="91440" tIns="45720" rIns="91440" bIns="45720">
            <a:spAutoFit/>
          </a:bodyPr>
          <a:lstStyle/>
          <a:p>
            <a:pPr algn="ctr"/>
            <a:r>
              <a:rPr lang="en-IN" sz="5400" b="1" dirty="0">
                <a:ln w="12700">
                  <a:solidFill>
                    <a:schemeClr val="accent3">
                      <a:lumMod val="50000"/>
                    </a:schemeClr>
                  </a:solidFill>
                  <a:prstDash val="solid"/>
                </a:ln>
                <a:effectLst>
                  <a:innerShdw blurRad="177800">
                    <a:schemeClr val="accent3">
                      <a:lumMod val="50000"/>
                    </a:schemeClr>
                  </a:innerShdw>
                </a:effectLst>
              </a:rPr>
              <a:t>DISCRETE MODELS</a:t>
            </a:r>
            <a:endParaRPr lang="en-IN" sz="5400" b="1" cap="none" spc="0" dirty="0">
              <a:ln w="12700">
                <a:solidFill>
                  <a:schemeClr val="accent3">
                    <a:lumMod val="50000"/>
                  </a:schemeClr>
                </a:solidFill>
                <a:prstDash val="solid"/>
              </a:ln>
              <a:effectLst>
                <a:innerShdw blurRad="177800">
                  <a:schemeClr val="accent3">
                    <a:lumMod val="50000"/>
                  </a:schemeClr>
                </a:innerShdw>
              </a:effectLst>
            </a:endParaRPr>
          </a:p>
        </p:txBody>
      </p:sp>
      <p:sp>
        <p:nvSpPr>
          <p:cNvPr id="5" name="Rectangle 4"/>
          <p:cNvSpPr/>
          <p:nvPr/>
        </p:nvSpPr>
        <p:spPr>
          <a:xfrm>
            <a:off x="0" y="6466110"/>
            <a:ext cx="1219200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Tree>
    <p:extLst>
      <p:ext uri="{BB962C8B-B14F-4D97-AF65-F5344CB8AC3E}">
        <p14:creationId xmlns:p14="http://schemas.microsoft.com/office/powerpoint/2010/main" val="1525927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3"/>
              <p:cNvSpPr txBox="1">
                <a:spLocks/>
              </p:cNvSpPr>
              <p:nvPr/>
            </p:nvSpPr>
            <p:spPr>
              <a:xfrm>
                <a:off x="263352" y="476672"/>
                <a:ext cx="11377264" cy="590465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gn="just">
                  <a:lnSpc>
                    <a:spcPct val="110000"/>
                  </a:lnSpc>
                </a:pPr>
                <a:r>
                  <a:rPr lang="en-IN" b="1" dirty="0">
                    <a:solidFill>
                      <a:schemeClr val="bg1"/>
                    </a:solidFill>
                    <a:latin typeface="Times New Roman" panose="02020603050405020304" pitchFamily="18" charset="0"/>
                    <a:cs typeface="Times New Roman" panose="02020603050405020304" pitchFamily="18" charset="0"/>
                  </a:rPr>
                  <a:t>LQOC</a:t>
                </a:r>
              </a:p>
              <a:p>
                <a:pPr algn="just">
                  <a:lnSpc>
                    <a:spcPct val="110000"/>
                  </a:lnSpc>
                </a:pPr>
                <a:r>
                  <a:rPr lang="en-IN" dirty="0">
                    <a:latin typeface="Times New Roman" panose="02020603050405020304" pitchFamily="18" charset="0"/>
                    <a:cs typeface="Times New Roman" panose="02020603050405020304" pitchFamily="18" charset="0"/>
                  </a:rPr>
                  <a:t>The ARX Model Identified from the data is used as an estimator as follows</a:t>
                </a:r>
              </a:p>
              <a:p>
                <a:pPr marL="0" indent="0" algn="just">
                  <a:lnSpc>
                    <a:spcPct val="11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𝑦</m:t>
                      </m:r>
                      <m:d>
                        <m:dPr>
                          <m:ctrlPr>
                            <a:rPr lang="en-IN" i="1">
                              <a:latin typeface="Cambria Math" panose="02040503050406030204" pitchFamily="18" charset="0"/>
                            </a:rPr>
                          </m:ctrlPr>
                        </m:dPr>
                        <m:e>
                          <m:r>
                            <a:rPr lang="en-IN" i="1">
                              <a:latin typeface="Cambria Math" panose="02040503050406030204" pitchFamily="18" charset="0"/>
                            </a:rPr>
                            <m:t>𝑘</m:t>
                          </m:r>
                        </m:e>
                      </m:d>
                      <m:r>
                        <a:rPr lang="en-IN" i="1">
                          <a:latin typeface="Cambria Math" panose="02040503050406030204" pitchFamily="18" charset="0"/>
                        </a:rPr>
                        <m:t>=</m:t>
                      </m:r>
                      <m:r>
                        <a:rPr lang="en-IN" i="1">
                          <a:latin typeface="Cambria Math" panose="02040503050406030204" pitchFamily="18" charset="0"/>
                        </a:rPr>
                        <m:t>𝑌</m:t>
                      </m:r>
                      <m:d>
                        <m:dPr>
                          <m:ctrlPr>
                            <a:rPr lang="en-IN" i="1">
                              <a:latin typeface="Cambria Math" panose="02040503050406030204" pitchFamily="18" charset="0"/>
                            </a:rPr>
                          </m:ctrlPr>
                        </m:dPr>
                        <m:e>
                          <m:r>
                            <a:rPr lang="en-IN" i="1">
                              <a:latin typeface="Cambria Math" panose="02040503050406030204" pitchFamily="18" charset="0"/>
                            </a:rPr>
                            <m:t>𝑘</m:t>
                          </m:r>
                        </m:e>
                      </m:d>
                      <m:r>
                        <a:rPr lang="en-IN" i="1">
                          <a:latin typeface="Cambria Math" panose="02040503050406030204" pitchFamily="18" charset="0"/>
                        </a:rPr>
                        <m:t>−</m:t>
                      </m:r>
                      <m:r>
                        <a:rPr lang="en-IN" i="1">
                          <a:latin typeface="Cambria Math" panose="02040503050406030204" pitchFamily="18" charset="0"/>
                        </a:rPr>
                        <m:t>𝑌𝑠</m:t>
                      </m:r>
                    </m:oMath>
                  </m:oMathPara>
                </a14:m>
                <a:endParaRPr lang="en-IN" dirty="0">
                  <a:latin typeface="Times New Roman" panose="02020603050405020304" pitchFamily="18" charset="0"/>
                  <a:cs typeface="Times New Roman" panose="02020603050405020304" pitchFamily="18" charset="0"/>
                </a:endParaRPr>
              </a:p>
              <a:p>
                <a:pPr marL="0" indent="0" algn="just">
                  <a:lnSpc>
                    <a:spcPct val="11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𝑒</m:t>
                      </m:r>
                      <m:d>
                        <m:dPr>
                          <m:ctrlPr>
                            <a:rPr lang="en-IN" i="1" smtClean="0">
                              <a:latin typeface="Cambria Math" panose="02040503050406030204" pitchFamily="18" charset="0"/>
                            </a:rPr>
                          </m:ctrlPr>
                        </m:dPr>
                        <m:e>
                          <m:r>
                            <a:rPr lang="en-IN" i="1" smtClean="0">
                              <a:latin typeface="Cambria Math" panose="02040503050406030204" pitchFamily="18" charset="0"/>
                            </a:rPr>
                            <m:t>𝑘</m:t>
                          </m:r>
                        </m:e>
                      </m:d>
                      <m:r>
                        <a:rPr lang="en-IN" i="1" smtClean="0">
                          <a:latin typeface="Cambria Math" panose="02040503050406030204" pitchFamily="18" charset="0"/>
                        </a:rPr>
                        <m:t>=</m:t>
                      </m:r>
                      <m:r>
                        <a:rPr lang="en-IN" i="1" smtClean="0">
                          <a:latin typeface="Cambria Math" panose="02040503050406030204" pitchFamily="18" charset="0"/>
                        </a:rPr>
                        <m:t>𝑦</m:t>
                      </m:r>
                      <m:d>
                        <m:dPr>
                          <m:ctrlPr>
                            <a:rPr lang="en-IN" i="1" smtClean="0">
                              <a:latin typeface="Cambria Math" panose="02040503050406030204" pitchFamily="18" charset="0"/>
                            </a:rPr>
                          </m:ctrlPr>
                        </m:dPr>
                        <m:e>
                          <m:r>
                            <a:rPr lang="en-IN" i="1" smtClean="0">
                              <a:latin typeface="Cambria Math" panose="02040503050406030204" pitchFamily="18" charset="0"/>
                            </a:rPr>
                            <m:t>𝑘</m:t>
                          </m:r>
                        </m:e>
                      </m:d>
                      <m:r>
                        <a:rPr lang="en-IN" i="1" smtClean="0">
                          <a:latin typeface="Cambria Math" panose="02040503050406030204" pitchFamily="18" charset="0"/>
                        </a:rPr>
                        <m:t>−</m:t>
                      </m:r>
                      <m:acc>
                        <m:accPr>
                          <m:chr m:val="̃"/>
                          <m:ctrlPr>
                            <a:rPr lang="en-IN" i="1" smtClean="0">
                              <a:latin typeface="Cambria Math" panose="02040503050406030204" pitchFamily="18" charset="0"/>
                            </a:rPr>
                          </m:ctrlPr>
                        </m:accPr>
                        <m:e>
                          <m:r>
                            <a:rPr lang="en-IN" i="1" smtClean="0">
                              <a:latin typeface="Cambria Math" panose="02040503050406030204" pitchFamily="18" charset="0"/>
                            </a:rPr>
                            <m:t>𝐶</m:t>
                          </m:r>
                        </m:e>
                      </m:acc>
                      <m:acc>
                        <m:accPr>
                          <m:chr m:val="̂"/>
                          <m:ctrlPr>
                            <a:rPr lang="en-IN" i="1" smtClean="0">
                              <a:latin typeface="Cambria Math" panose="02040503050406030204" pitchFamily="18" charset="0"/>
                            </a:rPr>
                          </m:ctrlPr>
                        </m:accPr>
                        <m:e>
                          <m:r>
                            <a:rPr lang="en-IN" i="1" smtClean="0">
                              <a:latin typeface="Cambria Math" panose="02040503050406030204" pitchFamily="18" charset="0"/>
                            </a:rPr>
                            <m:t>𝑧</m:t>
                          </m:r>
                        </m:e>
                      </m:acc>
                      <m:d>
                        <m:dPr>
                          <m:ctrlPr>
                            <a:rPr lang="en-IN" i="1" smtClean="0">
                              <a:latin typeface="Cambria Math" panose="02040503050406030204" pitchFamily="18" charset="0"/>
                            </a:rPr>
                          </m:ctrlPr>
                        </m:dPr>
                        <m:e>
                          <m:r>
                            <a:rPr lang="en-IN" i="1" smtClean="0">
                              <a:latin typeface="Cambria Math" panose="02040503050406030204" pitchFamily="18" charset="0"/>
                            </a:rPr>
                            <m:t>𝑘</m:t>
                          </m:r>
                        </m:e>
                      </m:d>
                    </m:oMath>
                  </m:oMathPara>
                </a14:m>
                <a:endParaRPr lang="en-IN" dirty="0">
                  <a:latin typeface="Times New Roman" panose="02020603050405020304" pitchFamily="18" charset="0"/>
                  <a:cs typeface="Times New Roman" panose="02020603050405020304" pitchFamily="18" charset="0"/>
                </a:endParaRPr>
              </a:p>
              <a:p>
                <a:pPr marL="0" indent="0" algn="just">
                  <a:lnSpc>
                    <a:spcPct val="11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IN" i="1" smtClean="0">
                              <a:latin typeface="Cambria Math" panose="02040503050406030204" pitchFamily="18" charset="0"/>
                            </a:rPr>
                          </m:ctrlPr>
                        </m:accPr>
                        <m:e>
                          <m:r>
                            <a:rPr lang="en-IN" i="1" smtClean="0">
                              <a:latin typeface="Cambria Math" panose="02040503050406030204" pitchFamily="18" charset="0"/>
                            </a:rPr>
                            <m:t>𝑧</m:t>
                          </m:r>
                        </m:e>
                      </m:acc>
                      <m:r>
                        <a:rPr lang="en-IN" i="1" smtClean="0">
                          <a:latin typeface="Cambria Math" panose="02040503050406030204" pitchFamily="18" charset="0"/>
                        </a:rPr>
                        <m:t>= </m:t>
                      </m:r>
                      <m:acc>
                        <m:accPr>
                          <m:chr m:val="̃"/>
                          <m:ctrlPr>
                            <a:rPr lang="en-IN" i="1" smtClean="0">
                              <a:latin typeface="Cambria Math" panose="02040503050406030204" pitchFamily="18" charset="0"/>
                            </a:rPr>
                          </m:ctrlPr>
                        </m:accPr>
                        <m:e>
                          <m:r>
                            <a:rPr lang="en-IN" i="1" smtClean="0">
                              <a:latin typeface="Cambria Math" panose="02040503050406030204" pitchFamily="18" charset="0"/>
                            </a:rPr>
                            <m:t>𝜙</m:t>
                          </m:r>
                        </m:e>
                      </m:acc>
                      <m:acc>
                        <m:accPr>
                          <m:chr m:val="̂"/>
                          <m:ctrlPr>
                            <a:rPr lang="en-IN" i="1" smtClean="0">
                              <a:latin typeface="Cambria Math" panose="02040503050406030204" pitchFamily="18" charset="0"/>
                            </a:rPr>
                          </m:ctrlPr>
                        </m:accPr>
                        <m:e>
                          <m:r>
                            <a:rPr lang="en-IN" i="1" smtClean="0">
                              <a:latin typeface="Cambria Math" panose="02040503050406030204" pitchFamily="18" charset="0"/>
                            </a:rPr>
                            <m:t>𝑧</m:t>
                          </m:r>
                        </m:e>
                      </m:acc>
                      <m:d>
                        <m:dPr>
                          <m:ctrlPr>
                            <a:rPr lang="en-IN" i="1" smtClean="0">
                              <a:latin typeface="Cambria Math" panose="02040503050406030204" pitchFamily="18" charset="0"/>
                            </a:rPr>
                          </m:ctrlPr>
                        </m:dPr>
                        <m:e>
                          <m:r>
                            <a:rPr lang="en-IN" i="1" smtClean="0">
                              <a:latin typeface="Cambria Math" panose="02040503050406030204" pitchFamily="18" charset="0"/>
                            </a:rPr>
                            <m:t>𝑘</m:t>
                          </m:r>
                        </m:e>
                      </m:d>
                      <m:r>
                        <a:rPr lang="en-IN" i="1" smtClean="0">
                          <a:latin typeface="Cambria Math" panose="02040503050406030204" pitchFamily="18" charset="0"/>
                        </a:rPr>
                        <m:t>+</m:t>
                      </m:r>
                      <m:sSub>
                        <m:sSubPr>
                          <m:ctrlPr>
                            <a:rPr lang="en-IN" b="0" i="1" smtClean="0">
                              <a:latin typeface="Cambria Math" panose="02040503050406030204" pitchFamily="18" charset="0"/>
                            </a:rPr>
                          </m:ctrlPr>
                        </m:sSubPr>
                        <m:e>
                          <m:acc>
                            <m:accPr>
                              <m:chr m:val="̃"/>
                              <m:ctrlPr>
                                <a:rPr lang="en-IN" i="1" smtClean="0">
                                  <a:latin typeface="Cambria Math" panose="02040503050406030204" pitchFamily="18" charset="0"/>
                                </a:rPr>
                              </m:ctrlPr>
                            </m:accPr>
                            <m:e>
                              <m:r>
                                <a:rPr lang="en-IN" b="0" i="1" smtClean="0">
                                  <a:latin typeface="Cambria Math" panose="02040503050406030204" pitchFamily="18" charset="0"/>
                                </a:rPr>
                                <m:t>𝛾</m:t>
                              </m:r>
                            </m:e>
                          </m:acc>
                        </m:e>
                        <m:sub>
                          <m:r>
                            <a:rPr lang="en-IN" b="0" i="1" smtClean="0">
                              <a:latin typeface="Cambria Math" panose="02040503050406030204" pitchFamily="18" charset="0"/>
                            </a:rPr>
                            <m:t>𝑢</m:t>
                          </m:r>
                        </m:sub>
                      </m:sSub>
                      <m:r>
                        <a:rPr lang="en-IN" i="1" smtClean="0">
                          <a:latin typeface="Cambria Math" panose="02040503050406030204" pitchFamily="18" charset="0"/>
                        </a:rPr>
                        <m:t>𝑢</m:t>
                      </m:r>
                      <m:d>
                        <m:dPr>
                          <m:ctrlPr>
                            <a:rPr lang="en-IN" i="1" smtClean="0">
                              <a:latin typeface="Cambria Math" panose="02040503050406030204" pitchFamily="18" charset="0"/>
                            </a:rPr>
                          </m:ctrlPr>
                        </m:dPr>
                        <m:e>
                          <m:r>
                            <a:rPr lang="en-IN" i="1" smtClean="0">
                              <a:latin typeface="Cambria Math" panose="02040503050406030204" pitchFamily="18" charset="0"/>
                            </a:rPr>
                            <m:t>𝑘</m:t>
                          </m:r>
                        </m:e>
                      </m:d>
                      <m:r>
                        <a:rPr lang="en-IN" i="1" smtClean="0">
                          <a:latin typeface="Cambria Math" panose="02040503050406030204" pitchFamily="18" charset="0"/>
                        </a:rPr>
                        <m:t>+</m:t>
                      </m:r>
                      <m:r>
                        <a:rPr lang="en-IN" i="1" smtClean="0">
                          <a:latin typeface="Cambria Math" panose="02040503050406030204" pitchFamily="18" charset="0"/>
                        </a:rPr>
                        <m:t>𝐿𝑒</m:t>
                      </m:r>
                      <m:r>
                        <a:rPr lang="en-IN" i="1" smtClean="0">
                          <a:latin typeface="Cambria Math" panose="02040503050406030204" pitchFamily="18" charset="0"/>
                        </a:rPr>
                        <m:t>(</m:t>
                      </m:r>
                      <m:r>
                        <a:rPr lang="en-IN" i="1" smtClean="0">
                          <a:latin typeface="Cambria Math" panose="02040503050406030204" pitchFamily="18" charset="0"/>
                        </a:rPr>
                        <m:t>𝑘</m:t>
                      </m:r>
                      <m:r>
                        <a:rPr lang="en-IN" i="1" smtClean="0">
                          <a:latin typeface="Cambria Math" panose="02040503050406030204" pitchFamily="18" charset="0"/>
                        </a:rPr>
                        <m:t>)</m:t>
                      </m:r>
                    </m:oMath>
                  </m:oMathPara>
                </a14:m>
                <a:endParaRPr lang="en-IN" dirty="0">
                  <a:latin typeface="Times New Roman" panose="02020603050405020304" pitchFamily="18" charset="0"/>
                  <a:cs typeface="Times New Roman" panose="02020603050405020304" pitchFamily="18" charset="0"/>
                </a:endParaRPr>
              </a:p>
              <a:p>
                <a:pPr marL="0" indent="0" algn="just">
                  <a:lnSpc>
                    <a:spcPct val="110000"/>
                  </a:lnSpc>
                  <a:buFont typeface="Arial" panose="020B0604020202020204" pitchFamily="34" charset="0"/>
                  <a:buNone/>
                </a:pPr>
                <a:r>
                  <a:rPr lang="en-IN" dirty="0">
                    <a:latin typeface="Times New Roman" panose="02020603050405020304" pitchFamily="18" charset="0"/>
                    <a:cs typeface="Times New Roman" panose="02020603050405020304" pitchFamily="18" charset="0"/>
                  </a:rPr>
                  <a:t>The LQOC  is implemented as follows :</a:t>
                </a:r>
              </a:p>
              <a:p>
                <a:pPr marL="0" indent="0" algn="just">
                  <a:lnSpc>
                    <a:spcPct val="11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𝑢</m:t>
                      </m:r>
                      <m:d>
                        <m:dPr>
                          <m:ctrlPr>
                            <a:rPr lang="en-IN" i="1" smtClean="0">
                              <a:latin typeface="Cambria Math" panose="02040503050406030204" pitchFamily="18" charset="0"/>
                            </a:rPr>
                          </m:ctrlPr>
                        </m:dPr>
                        <m:e>
                          <m:r>
                            <a:rPr lang="en-IN" i="1" smtClean="0">
                              <a:latin typeface="Cambria Math" panose="02040503050406030204" pitchFamily="18" charset="0"/>
                            </a:rPr>
                            <m:t>𝑘</m:t>
                          </m:r>
                        </m:e>
                      </m:d>
                      <m:r>
                        <a:rPr lang="en-IN" i="1" smtClean="0">
                          <a:latin typeface="Cambria Math" panose="02040503050406030204" pitchFamily="18" charset="0"/>
                        </a:rPr>
                        <m:t>=</m:t>
                      </m:r>
                      <m:sSub>
                        <m:sSubPr>
                          <m:ctrlPr>
                            <a:rPr lang="en-IN" i="1" smtClean="0">
                              <a:latin typeface="Cambria Math" panose="02040503050406030204" pitchFamily="18" charset="0"/>
                            </a:rPr>
                          </m:ctrlPr>
                        </m:sSubPr>
                        <m:e>
                          <m:r>
                            <a:rPr lang="en-IN" i="1" smtClean="0">
                              <a:latin typeface="Cambria Math" panose="02040503050406030204" pitchFamily="18" charset="0"/>
                            </a:rPr>
                            <m:t>𝑢</m:t>
                          </m:r>
                        </m:e>
                        <m:sub>
                          <m:r>
                            <a:rPr lang="en-IN" i="1" smtClean="0">
                              <a:latin typeface="Cambria Math" panose="02040503050406030204" pitchFamily="18" charset="0"/>
                            </a:rPr>
                            <m:t>𝑠</m:t>
                          </m:r>
                        </m:sub>
                      </m:sSub>
                      <m:d>
                        <m:dPr>
                          <m:ctrlPr>
                            <a:rPr lang="en-IN" i="1" smtClean="0">
                              <a:latin typeface="Cambria Math" panose="02040503050406030204" pitchFamily="18" charset="0"/>
                            </a:rPr>
                          </m:ctrlPr>
                        </m:dPr>
                        <m:e>
                          <m:r>
                            <a:rPr lang="en-IN" i="1" smtClean="0">
                              <a:latin typeface="Cambria Math" panose="02040503050406030204" pitchFamily="18" charset="0"/>
                            </a:rPr>
                            <m:t>𝑘</m:t>
                          </m:r>
                        </m:e>
                      </m:d>
                      <m:r>
                        <a:rPr lang="en-IN" i="1" smtClean="0">
                          <a:latin typeface="Cambria Math" panose="02040503050406030204" pitchFamily="18" charset="0"/>
                        </a:rPr>
                        <m:t>−</m:t>
                      </m:r>
                      <m:sSub>
                        <m:sSubPr>
                          <m:ctrlPr>
                            <a:rPr lang="en-IN" i="1" smtClean="0">
                              <a:latin typeface="Cambria Math" panose="02040503050406030204" pitchFamily="18" charset="0"/>
                            </a:rPr>
                          </m:ctrlPr>
                        </m:sSubPr>
                        <m:e>
                          <m:r>
                            <a:rPr lang="en-IN" i="1" smtClean="0">
                              <a:latin typeface="Cambria Math" panose="02040503050406030204" pitchFamily="18" charset="0"/>
                            </a:rPr>
                            <m:t>𝐺</m:t>
                          </m:r>
                        </m:e>
                        <m:sub>
                          <m:r>
                            <a:rPr lang="en-IN" i="1" smtClean="0">
                              <a:latin typeface="Cambria Math" panose="02040503050406030204" pitchFamily="18" charset="0"/>
                            </a:rPr>
                            <m:t>∞</m:t>
                          </m:r>
                        </m:sub>
                      </m:sSub>
                      <m:d>
                        <m:dPr>
                          <m:begChr m:val="["/>
                          <m:endChr m:val="]"/>
                          <m:ctrlPr>
                            <a:rPr lang="en-IN" i="1" smtClean="0">
                              <a:latin typeface="Cambria Math" panose="02040503050406030204" pitchFamily="18" charset="0"/>
                            </a:rPr>
                          </m:ctrlPr>
                        </m:dPr>
                        <m:e>
                          <m:acc>
                            <m:accPr>
                              <m:chr m:val="̂"/>
                              <m:ctrlPr>
                                <a:rPr lang="en-IN" i="1" smtClean="0">
                                  <a:latin typeface="Cambria Math" panose="02040503050406030204" pitchFamily="18" charset="0"/>
                                </a:rPr>
                              </m:ctrlPr>
                            </m:accPr>
                            <m:e>
                              <m:r>
                                <a:rPr lang="en-IN" i="1" smtClean="0">
                                  <a:latin typeface="Cambria Math" panose="02040503050406030204" pitchFamily="18" charset="0"/>
                                </a:rPr>
                                <m:t>𝑧</m:t>
                              </m:r>
                            </m:e>
                          </m:acc>
                          <m:d>
                            <m:dPr>
                              <m:ctrlPr>
                                <a:rPr lang="en-IN" i="1" smtClean="0">
                                  <a:latin typeface="Cambria Math" panose="02040503050406030204" pitchFamily="18" charset="0"/>
                                </a:rPr>
                              </m:ctrlPr>
                            </m:dPr>
                            <m:e>
                              <m:r>
                                <a:rPr lang="en-IN" i="1" smtClean="0">
                                  <a:latin typeface="Cambria Math" panose="02040503050406030204" pitchFamily="18" charset="0"/>
                                </a:rPr>
                                <m:t>𝑘</m:t>
                              </m:r>
                            </m:e>
                          </m:d>
                          <m:r>
                            <a:rPr lang="en-IN" i="1" smtClean="0">
                              <a:latin typeface="Cambria Math" panose="02040503050406030204" pitchFamily="18" charset="0"/>
                            </a:rPr>
                            <m:t>−</m:t>
                          </m:r>
                          <m:sSub>
                            <m:sSubPr>
                              <m:ctrlPr>
                                <a:rPr lang="en-IN" i="1" smtClean="0">
                                  <a:latin typeface="Cambria Math" panose="02040503050406030204" pitchFamily="18" charset="0"/>
                                </a:rPr>
                              </m:ctrlPr>
                            </m:sSubPr>
                            <m:e>
                              <m:r>
                                <a:rPr lang="en-IN" i="1" smtClean="0">
                                  <a:latin typeface="Cambria Math" panose="02040503050406030204" pitchFamily="18" charset="0"/>
                                </a:rPr>
                                <m:t>𝑧</m:t>
                              </m:r>
                            </m:e>
                            <m:sub>
                              <m:r>
                                <a:rPr lang="en-IN" i="1" smtClean="0">
                                  <a:latin typeface="Cambria Math" panose="02040503050406030204" pitchFamily="18" charset="0"/>
                                </a:rPr>
                                <m:t>𝑠</m:t>
                              </m:r>
                            </m:sub>
                          </m:sSub>
                          <m:d>
                            <m:dPr>
                              <m:ctrlPr>
                                <a:rPr lang="en-IN" i="1" smtClean="0">
                                  <a:latin typeface="Cambria Math" panose="02040503050406030204" pitchFamily="18" charset="0"/>
                                </a:rPr>
                              </m:ctrlPr>
                            </m:dPr>
                            <m:e>
                              <m:r>
                                <a:rPr lang="en-IN" i="1" smtClean="0">
                                  <a:latin typeface="Cambria Math" panose="02040503050406030204" pitchFamily="18" charset="0"/>
                                </a:rPr>
                                <m:t>𝑘</m:t>
                              </m:r>
                            </m:e>
                          </m:d>
                        </m:e>
                      </m:d>
                    </m:oMath>
                  </m:oMathPara>
                </a14:m>
                <a:endParaRPr lang="en-IN" dirty="0">
                  <a:latin typeface="Times New Roman" panose="02020603050405020304" pitchFamily="18" charset="0"/>
                  <a:cs typeface="Times New Roman" panose="02020603050405020304" pitchFamily="18" charset="0"/>
                </a:endParaRPr>
              </a:p>
              <a:p>
                <a:pPr marL="0" indent="0" algn="just">
                  <a:lnSpc>
                    <a:spcPct val="11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𝑢</m:t>
                          </m:r>
                        </m:e>
                        <m:sub>
                          <m:r>
                            <a:rPr lang="en-IN" i="1" smtClean="0">
                              <a:latin typeface="Cambria Math" panose="02040503050406030204" pitchFamily="18" charset="0"/>
                            </a:rPr>
                            <m:t>𝐿</m:t>
                          </m:r>
                        </m:sub>
                      </m:sSub>
                      <m:r>
                        <a:rPr lang="en-IN" i="1" smtClean="0">
                          <a:latin typeface="Cambria Math" panose="02040503050406030204" pitchFamily="18" charset="0"/>
                        </a:rPr>
                        <m:t>≤</m:t>
                      </m:r>
                      <m:r>
                        <a:rPr lang="en-IN" i="1" smtClean="0">
                          <a:latin typeface="Cambria Math" panose="02040503050406030204" pitchFamily="18" charset="0"/>
                        </a:rPr>
                        <m:t>𝑢</m:t>
                      </m:r>
                      <m:d>
                        <m:dPr>
                          <m:ctrlPr>
                            <a:rPr lang="en-IN" i="1" smtClean="0">
                              <a:latin typeface="Cambria Math" panose="02040503050406030204" pitchFamily="18" charset="0"/>
                            </a:rPr>
                          </m:ctrlPr>
                        </m:dPr>
                        <m:e>
                          <m:r>
                            <a:rPr lang="en-IN" i="1" smtClean="0">
                              <a:latin typeface="Cambria Math" panose="02040503050406030204" pitchFamily="18" charset="0"/>
                            </a:rPr>
                            <m:t>𝑘</m:t>
                          </m:r>
                        </m:e>
                      </m:d>
                      <m:r>
                        <a:rPr lang="en-IN" i="1" smtClean="0">
                          <a:latin typeface="Cambria Math" panose="02040503050406030204" pitchFamily="18" charset="0"/>
                        </a:rPr>
                        <m:t>≤</m:t>
                      </m:r>
                      <m:sSub>
                        <m:sSubPr>
                          <m:ctrlPr>
                            <a:rPr lang="en-IN" i="1" smtClean="0">
                              <a:latin typeface="Cambria Math" panose="02040503050406030204" pitchFamily="18" charset="0"/>
                            </a:rPr>
                          </m:ctrlPr>
                        </m:sSubPr>
                        <m:e>
                          <m:r>
                            <a:rPr lang="en-IN" i="1" smtClean="0">
                              <a:latin typeface="Cambria Math" panose="02040503050406030204" pitchFamily="18" charset="0"/>
                            </a:rPr>
                            <m:t>𝑢</m:t>
                          </m:r>
                        </m:e>
                        <m:sub>
                          <m:r>
                            <a:rPr lang="en-IN" i="1" smtClean="0">
                              <a:latin typeface="Cambria Math" panose="02040503050406030204" pitchFamily="18" charset="0"/>
                            </a:rPr>
                            <m:t>𝐻</m:t>
                          </m:r>
                        </m:sub>
                      </m:sSub>
                    </m:oMath>
                  </m:oMathPara>
                </a14:m>
                <a:endParaRPr lang="en-IN" dirty="0">
                  <a:latin typeface="Times New Roman" panose="02020603050405020304" pitchFamily="18" charset="0"/>
                  <a:cs typeface="Times New Roman" panose="02020603050405020304" pitchFamily="18" charset="0"/>
                </a:endParaRPr>
              </a:p>
              <a:p>
                <a:pPr marL="0" indent="0" algn="just">
                  <a:lnSpc>
                    <a:spcPct val="110000"/>
                  </a:lnSpc>
                  <a:buNone/>
                </a:pPr>
                <a:r>
                  <a:rPr lang="en-IN" dirty="0">
                    <a:latin typeface="Times New Roman" panose="02020603050405020304" pitchFamily="18" charset="0"/>
                    <a:cs typeface="Times New Roman" panose="02020603050405020304" pitchFamily="18" charset="0"/>
                  </a:rPr>
                  <a:t>The controller gain matrix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𝐺</m:t>
                        </m:r>
                      </m:e>
                      <m:sub>
                        <m:r>
                          <a:rPr lang="en-IN" i="1">
                            <a:latin typeface="Cambria Math" panose="02040503050406030204" pitchFamily="18" charset="0"/>
                          </a:rPr>
                          <m:t>∞</m:t>
                        </m:r>
                      </m:sub>
                    </m:sSub>
                  </m:oMath>
                </a14:m>
                <a:r>
                  <a:rPr lang="en-IN" dirty="0">
                    <a:latin typeface="Times New Roman" panose="02020603050405020304" pitchFamily="18" charset="0"/>
                    <a:cs typeface="Times New Roman" panose="02020603050405020304" pitchFamily="18" charset="0"/>
                  </a:rPr>
                  <a:t> is obtained by solving the algebraic </a:t>
                </a:r>
                <a:r>
                  <a:rPr lang="en-IN" dirty="0" err="1">
                    <a:latin typeface="Times New Roman" panose="02020603050405020304" pitchFamily="18" charset="0"/>
                    <a:cs typeface="Times New Roman" panose="02020603050405020304" pitchFamily="18" charset="0"/>
                  </a:rPr>
                  <a:t>Riccati</a:t>
                </a:r>
                <a:r>
                  <a:rPr lang="en-IN" dirty="0">
                    <a:latin typeface="Times New Roman" panose="02020603050405020304" pitchFamily="18" charset="0"/>
                    <a:cs typeface="Times New Roman" panose="02020603050405020304" pitchFamily="18" charset="0"/>
                  </a:rPr>
                  <a:t> equation and </a:t>
                </a:r>
                <a:r>
                  <a:rPr lang="en-IN" dirty="0" err="1">
                    <a:latin typeface="Times New Roman" panose="02020603050405020304" pitchFamily="18" charset="0"/>
                    <a:cs typeface="Times New Roman" panose="02020603050405020304" pitchFamily="18" charset="0"/>
                  </a:rPr>
                  <a:t>thesolution</a:t>
                </a:r>
                <a:r>
                  <a:rPr lang="en-IN" dirty="0">
                    <a:latin typeface="Times New Roman" panose="02020603050405020304" pitchFamily="18" charset="0"/>
                    <a:cs typeface="Times New Roman" panose="02020603050405020304" pitchFamily="18" charset="0"/>
                  </a:rPr>
                  <a:t> for which can be found using </a:t>
                </a:r>
                <a:r>
                  <a:rPr lang="en-IN" dirty="0" err="1">
                    <a:latin typeface="Times New Roman" panose="02020603050405020304" pitchFamily="18" charset="0"/>
                    <a:cs typeface="Times New Roman" panose="02020603050405020304" pitchFamily="18" charset="0"/>
                  </a:rPr>
                  <a:t>Matlab</a:t>
                </a:r>
                <a:r>
                  <a:rPr lang="en-IN" dirty="0">
                    <a:latin typeface="Times New Roman" panose="02020603050405020304" pitchFamily="18" charset="0"/>
                    <a:cs typeface="Times New Roman" panose="02020603050405020304" pitchFamily="18" charset="0"/>
                  </a:rPr>
                  <a:t> Control system Toolbox function ‘</a:t>
                </a:r>
                <a:r>
                  <a:rPr lang="en-IN" dirty="0" err="1">
                    <a:latin typeface="Times New Roman" panose="02020603050405020304" pitchFamily="18" charset="0"/>
                    <a:cs typeface="Times New Roman" panose="02020603050405020304" pitchFamily="18" charset="0"/>
                  </a:rPr>
                  <a:t>dlqr</a:t>
                </a:r>
                <a:r>
                  <a:rPr lang="en-IN" dirty="0">
                    <a:latin typeface="Times New Roman" panose="02020603050405020304" pitchFamily="18" charset="0"/>
                    <a:cs typeface="Times New Roman" panose="02020603050405020304" pitchFamily="18" charset="0"/>
                  </a:rPr>
                  <a:t>’</a:t>
                </a:r>
              </a:p>
              <a:p>
                <a:pPr marL="0" indent="0" algn="just">
                  <a:lnSpc>
                    <a:spcPct val="110000"/>
                  </a:lnSpc>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lgn="just">
                  <a:lnSpc>
                    <a:spcPct val="11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𝐺</m:t>
                          </m:r>
                        </m:e>
                        <m:sub>
                          <m:r>
                            <a:rPr lang="en-IN" i="1" smtClean="0">
                              <a:latin typeface="Cambria Math" panose="02040503050406030204" pitchFamily="18" charset="0"/>
                            </a:rPr>
                            <m:t>∞</m:t>
                          </m:r>
                        </m:sub>
                      </m:sSub>
                      <m:r>
                        <a:rPr lang="en-IN" i="1" smtClean="0">
                          <a:latin typeface="Cambria Math" panose="02040503050406030204" pitchFamily="18" charset="0"/>
                        </a:rPr>
                        <m:t>=(</m:t>
                      </m:r>
                      <m:sSub>
                        <m:sSubPr>
                          <m:ctrlPr>
                            <a:rPr lang="en-IN" i="1" smtClean="0">
                              <a:latin typeface="Cambria Math" panose="02040503050406030204" pitchFamily="18" charset="0"/>
                            </a:rPr>
                          </m:ctrlPr>
                        </m:sSubPr>
                        <m:e>
                          <m:r>
                            <a:rPr lang="en-IN" i="1" smtClean="0">
                              <a:latin typeface="Cambria Math" panose="02040503050406030204" pitchFamily="18" charset="0"/>
                            </a:rPr>
                            <m:t>𝑊</m:t>
                          </m:r>
                        </m:e>
                        <m:sub>
                          <m:r>
                            <a:rPr lang="en-IN" i="1" smtClean="0">
                              <a:latin typeface="Cambria Math" panose="02040503050406030204" pitchFamily="18" charset="0"/>
                            </a:rPr>
                            <m:t>𝑢</m:t>
                          </m:r>
                        </m:sub>
                      </m:sSub>
                      <m:r>
                        <a:rPr lang="en-IN" i="1" smtClean="0">
                          <a:latin typeface="Cambria Math" panose="02040503050406030204" pitchFamily="18" charset="0"/>
                        </a:rPr>
                        <m:t>+</m:t>
                      </m:r>
                      <m:sSup>
                        <m:sSupPr>
                          <m:ctrlPr>
                            <a:rPr lang="en-IN" i="1" smtClean="0">
                              <a:latin typeface="Cambria Math" panose="02040503050406030204" pitchFamily="18" charset="0"/>
                            </a:rPr>
                          </m:ctrlPr>
                        </m:sSupPr>
                        <m:e>
                          <m:acc>
                            <m:accPr>
                              <m:chr m:val="̃"/>
                              <m:ctrlPr>
                                <a:rPr lang="en-IN" i="1" smtClean="0">
                                  <a:latin typeface="Cambria Math" panose="02040503050406030204" pitchFamily="18" charset="0"/>
                                </a:rPr>
                              </m:ctrlPr>
                            </m:accPr>
                            <m:e>
                              <m:r>
                                <a:rPr lang="en-IN" i="1" smtClean="0">
                                  <a:latin typeface="Cambria Math" panose="02040503050406030204" pitchFamily="18" charset="0"/>
                                </a:rPr>
                                <m:t>𝛾</m:t>
                              </m:r>
                            </m:e>
                          </m:acc>
                        </m:e>
                        <m:sup>
                          <m:r>
                            <a:rPr lang="en-IN" i="1" smtClean="0">
                              <a:latin typeface="Cambria Math" panose="02040503050406030204" pitchFamily="18" charset="0"/>
                            </a:rPr>
                            <m:t>𝑇</m:t>
                          </m:r>
                        </m:sup>
                      </m:sSup>
                      <m:sSub>
                        <m:sSubPr>
                          <m:ctrlPr>
                            <a:rPr lang="en-IN" i="1" smtClean="0">
                              <a:latin typeface="Cambria Math" panose="02040503050406030204" pitchFamily="18" charset="0"/>
                            </a:rPr>
                          </m:ctrlPr>
                        </m:sSubPr>
                        <m:e>
                          <m:r>
                            <a:rPr lang="en-IN" i="1" smtClean="0">
                              <a:latin typeface="Cambria Math" panose="02040503050406030204" pitchFamily="18" charset="0"/>
                            </a:rPr>
                            <m:t>𝑆</m:t>
                          </m:r>
                        </m:e>
                        <m:sub>
                          <m:r>
                            <a:rPr lang="en-IN" i="1" smtClean="0">
                              <a:latin typeface="Cambria Math" panose="02040503050406030204" pitchFamily="18" charset="0"/>
                            </a:rPr>
                            <m:t>∞</m:t>
                          </m:r>
                        </m:sub>
                      </m:sSub>
                      <m:sSup>
                        <m:sSupPr>
                          <m:ctrlPr>
                            <a:rPr lang="en-IN" i="1" smtClean="0">
                              <a:latin typeface="Cambria Math" panose="02040503050406030204" pitchFamily="18" charset="0"/>
                            </a:rPr>
                          </m:ctrlPr>
                        </m:sSupPr>
                        <m:e>
                          <m:acc>
                            <m:accPr>
                              <m:chr m:val="̃"/>
                              <m:ctrlPr>
                                <a:rPr lang="en-IN" i="1" smtClean="0">
                                  <a:latin typeface="Cambria Math" panose="02040503050406030204" pitchFamily="18" charset="0"/>
                                </a:rPr>
                              </m:ctrlPr>
                            </m:accPr>
                            <m:e>
                              <m:r>
                                <a:rPr lang="en-IN" i="1" smtClean="0">
                                  <a:latin typeface="Cambria Math" panose="02040503050406030204" pitchFamily="18" charset="0"/>
                                </a:rPr>
                                <m:t>𝛾</m:t>
                              </m:r>
                            </m:e>
                          </m:acc>
                        </m:e>
                        <m:sup>
                          <m:r>
                            <a:rPr lang="en-IN" i="1" smtClean="0">
                              <a:latin typeface="Cambria Math" panose="02040503050406030204" pitchFamily="18" charset="0"/>
                            </a:rPr>
                            <m:t>−1</m:t>
                          </m:r>
                        </m:sup>
                      </m:sSup>
                      <m:sSup>
                        <m:sSupPr>
                          <m:ctrlPr>
                            <a:rPr lang="en-IN" b="0" i="1" smtClean="0">
                              <a:latin typeface="Cambria Math" panose="02040503050406030204" pitchFamily="18" charset="0"/>
                            </a:rPr>
                          </m:ctrlPr>
                        </m:sSupPr>
                        <m:e>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𝑌</m:t>
                              </m:r>
                            </m:e>
                          </m:acc>
                        </m:e>
                        <m:sup>
                          <m:r>
                            <a:rPr lang="en-IN" b="0" i="1" smtClean="0">
                              <a:latin typeface="Cambria Math" panose="02040503050406030204" pitchFamily="18" charset="0"/>
                            </a:rPr>
                            <m:t>𝑇</m:t>
                          </m:r>
                        </m:sup>
                      </m:sSup>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m:t>
                          </m:r>
                        </m:sub>
                      </m:sSub>
                      <m:acc>
                        <m:accPr>
                          <m:chr m:val="̃"/>
                          <m:ctrlPr>
                            <a:rPr lang="en-IN" i="1" smtClean="0">
                              <a:latin typeface="Cambria Math" panose="02040503050406030204" pitchFamily="18" charset="0"/>
                            </a:rPr>
                          </m:ctrlPr>
                        </m:accPr>
                        <m:e>
                          <m:r>
                            <a:rPr lang="en-IN" i="1" smtClean="0">
                              <a:latin typeface="Cambria Math" panose="02040503050406030204" pitchFamily="18" charset="0"/>
                            </a:rPr>
                            <m:t>𝜙</m:t>
                          </m:r>
                        </m:e>
                      </m:acc>
                    </m:oMath>
                  </m:oMathPara>
                </a14:m>
                <a:endParaRPr lang="en-IN" dirty="0">
                  <a:latin typeface="Times New Roman" panose="02020603050405020304" pitchFamily="18" charset="0"/>
                  <a:cs typeface="Times New Roman" panose="02020603050405020304" pitchFamily="18" charset="0"/>
                </a:endParaRPr>
              </a:p>
              <a:p>
                <a:pPr marL="0" indent="0" algn="just">
                  <a:lnSpc>
                    <a:spcPct val="11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rPr>
                            <m:t>𝑆</m:t>
                          </m:r>
                        </m:e>
                        <m:sub>
                          <m:r>
                            <a:rPr lang="en-IN" i="1" smtClean="0">
                              <a:latin typeface="Cambria Math" panose="02040503050406030204" pitchFamily="18" charset="0"/>
                            </a:rPr>
                            <m:t>∞</m:t>
                          </m:r>
                        </m:sub>
                      </m:sSub>
                      <m:r>
                        <a:rPr lang="en-IN" i="1" smtClean="0">
                          <a:latin typeface="Cambria Math" panose="02040503050406030204" pitchFamily="18" charset="0"/>
                        </a:rPr>
                        <m:t>=</m:t>
                      </m:r>
                      <m:sSup>
                        <m:sSupPr>
                          <m:ctrlPr>
                            <a:rPr lang="en-IN" i="1" smtClean="0">
                              <a:latin typeface="Cambria Math" panose="02040503050406030204" pitchFamily="18" charset="0"/>
                            </a:rPr>
                          </m:ctrlPr>
                        </m:sSupPr>
                        <m:e>
                          <m:d>
                            <m:dPr>
                              <m:begChr m:val="["/>
                              <m:endChr m:val="]"/>
                              <m:ctrlPr>
                                <a:rPr lang="en-IN" i="1" smtClean="0">
                                  <a:latin typeface="Cambria Math" panose="02040503050406030204" pitchFamily="18" charset="0"/>
                                </a:rPr>
                              </m:ctrlPr>
                            </m:dPr>
                            <m:e>
                              <m:acc>
                                <m:accPr>
                                  <m:chr m:val="̃"/>
                                  <m:ctrlPr>
                                    <a:rPr lang="en-IN" i="1" smtClean="0">
                                      <a:latin typeface="Cambria Math" panose="02040503050406030204" pitchFamily="18" charset="0"/>
                                    </a:rPr>
                                  </m:ctrlPr>
                                </m:accPr>
                                <m:e>
                                  <m:r>
                                    <a:rPr lang="en-IN" i="1" smtClean="0">
                                      <a:latin typeface="Cambria Math" panose="02040503050406030204" pitchFamily="18" charset="0"/>
                                    </a:rPr>
                                    <m:t>𝜙</m:t>
                                  </m:r>
                                </m:e>
                              </m:acc>
                              <m:r>
                                <a:rPr lang="en-IN" i="1">
                                  <a:latin typeface="Cambria Math" panose="02040503050406030204" pitchFamily="18" charset="0"/>
                                </a:rPr>
                                <m:t>−</m:t>
                              </m:r>
                              <m:r>
                                <a:rPr lang="en-IN" i="1">
                                  <a:latin typeface="Cambria Math" panose="02040503050406030204" pitchFamily="18" charset="0"/>
                                </a:rPr>
                                <m:t>𝛾</m:t>
                              </m:r>
                              <m:sSub>
                                <m:sSubPr>
                                  <m:ctrlPr>
                                    <a:rPr lang="en-IN" i="1">
                                      <a:latin typeface="Cambria Math" panose="02040503050406030204" pitchFamily="18" charset="0"/>
                                    </a:rPr>
                                  </m:ctrlPr>
                                </m:sSubPr>
                                <m:e>
                                  <m:r>
                                    <a:rPr lang="en-IN" i="1">
                                      <a:latin typeface="Cambria Math" panose="02040503050406030204" pitchFamily="18" charset="0"/>
                                    </a:rPr>
                                    <m:t>𝐺</m:t>
                                  </m:r>
                                </m:e>
                                <m:sub>
                                  <m:r>
                                    <a:rPr lang="en-IN" i="1">
                                      <a:latin typeface="Cambria Math" panose="02040503050406030204" pitchFamily="18" charset="0"/>
                                    </a:rPr>
                                    <m:t>∞</m:t>
                                  </m:r>
                                </m:sub>
                              </m:sSub>
                            </m:e>
                          </m:d>
                        </m:e>
                        <m:sup>
                          <m:r>
                            <a:rPr lang="en-IN" i="1" smtClean="0">
                              <a:latin typeface="Cambria Math" panose="02040503050406030204" pitchFamily="18" charset="0"/>
                            </a:rPr>
                            <m:t>𝑇</m:t>
                          </m:r>
                        </m:sup>
                      </m:sSup>
                      <m:sSub>
                        <m:sSubPr>
                          <m:ctrlPr>
                            <a:rPr lang="en-IN" i="1" smtClean="0">
                              <a:latin typeface="Cambria Math" panose="02040503050406030204" pitchFamily="18" charset="0"/>
                            </a:rPr>
                          </m:ctrlPr>
                        </m:sSubPr>
                        <m:e>
                          <m:r>
                            <a:rPr lang="en-IN" i="1" smtClean="0">
                              <a:latin typeface="Cambria Math" panose="02040503050406030204" pitchFamily="18" charset="0"/>
                            </a:rPr>
                            <m:t>𝑆</m:t>
                          </m:r>
                        </m:e>
                        <m:sub>
                          <m:r>
                            <a:rPr lang="en-IN" i="1" smtClean="0">
                              <a:latin typeface="Cambria Math" panose="02040503050406030204" pitchFamily="18" charset="0"/>
                            </a:rPr>
                            <m:t>∞</m:t>
                          </m:r>
                        </m:sub>
                      </m:sSub>
                      <m:d>
                        <m:dPr>
                          <m:begChr m:val="["/>
                          <m:endChr m:val="]"/>
                          <m:ctrlPr>
                            <a:rPr lang="en-IN" i="1">
                              <a:latin typeface="Cambria Math" panose="02040503050406030204" pitchFamily="18" charset="0"/>
                            </a:rPr>
                          </m:ctrlPr>
                        </m:dPr>
                        <m:e>
                          <m:acc>
                            <m:accPr>
                              <m:chr m:val="̃"/>
                              <m:ctrlPr>
                                <a:rPr lang="en-IN" i="1">
                                  <a:latin typeface="Cambria Math" panose="02040503050406030204" pitchFamily="18" charset="0"/>
                                </a:rPr>
                              </m:ctrlPr>
                            </m:accPr>
                            <m:e>
                              <m:r>
                                <a:rPr lang="en-IN" i="1">
                                  <a:latin typeface="Cambria Math" panose="02040503050406030204" pitchFamily="18" charset="0"/>
                                </a:rPr>
                                <m:t>𝜙</m:t>
                              </m:r>
                            </m:e>
                          </m:acc>
                          <m:r>
                            <a:rPr lang="en-IN" i="1">
                              <a:latin typeface="Cambria Math" panose="02040503050406030204" pitchFamily="18" charset="0"/>
                            </a:rPr>
                            <m:t>−</m:t>
                          </m:r>
                          <m:r>
                            <a:rPr lang="en-IN" i="1">
                              <a:latin typeface="Cambria Math" panose="02040503050406030204" pitchFamily="18" charset="0"/>
                            </a:rPr>
                            <m:t>𝛾</m:t>
                          </m:r>
                          <m:sSub>
                            <m:sSubPr>
                              <m:ctrlPr>
                                <a:rPr lang="en-IN" i="1">
                                  <a:latin typeface="Cambria Math" panose="02040503050406030204" pitchFamily="18" charset="0"/>
                                </a:rPr>
                              </m:ctrlPr>
                            </m:sSubPr>
                            <m:e>
                              <m:r>
                                <a:rPr lang="en-IN" i="1">
                                  <a:latin typeface="Cambria Math" panose="02040503050406030204" pitchFamily="18" charset="0"/>
                                </a:rPr>
                                <m:t>𝐺</m:t>
                              </m:r>
                            </m:e>
                            <m:sub>
                              <m:r>
                                <a:rPr lang="en-IN" i="1">
                                  <a:latin typeface="Cambria Math" panose="02040503050406030204" pitchFamily="18" charset="0"/>
                                </a:rPr>
                                <m:t>∞</m:t>
                              </m:r>
                            </m:sub>
                          </m:sSub>
                        </m:e>
                      </m:d>
                      <m:r>
                        <a:rPr lang="en-IN" i="1" smtClean="0">
                          <a:latin typeface="Cambria Math" panose="02040503050406030204" pitchFamily="18" charset="0"/>
                        </a:rPr>
                        <m:t>+</m:t>
                      </m:r>
                      <m:sSup>
                        <m:sSupPr>
                          <m:ctrlPr>
                            <a:rPr lang="en-IN" i="1" smtClean="0">
                              <a:latin typeface="Cambria Math" panose="02040503050406030204" pitchFamily="18" charset="0"/>
                            </a:rPr>
                          </m:ctrlPr>
                        </m:sSupPr>
                        <m:e>
                          <m:acc>
                            <m:accPr>
                              <m:chr m:val="̃"/>
                              <m:ctrlPr>
                                <a:rPr lang="en-IN" i="1" smtClean="0">
                                  <a:latin typeface="Cambria Math" panose="02040503050406030204" pitchFamily="18" charset="0"/>
                                </a:rPr>
                              </m:ctrlPr>
                            </m:accPr>
                            <m:e>
                              <m:r>
                                <a:rPr lang="en-IN" i="1" smtClean="0">
                                  <a:latin typeface="Cambria Math" panose="02040503050406030204" pitchFamily="18" charset="0"/>
                                </a:rPr>
                                <m:t>𝐶</m:t>
                              </m:r>
                            </m:e>
                          </m:acc>
                        </m:e>
                        <m:sup>
                          <m:r>
                            <a:rPr lang="en-IN" i="1" smtClean="0">
                              <a:latin typeface="Cambria Math" panose="02040503050406030204" pitchFamily="18" charset="0"/>
                            </a:rPr>
                            <m:t>𝑇</m:t>
                          </m:r>
                        </m:sup>
                      </m:sSup>
                      <m:sSub>
                        <m:sSubPr>
                          <m:ctrlPr>
                            <a:rPr lang="en-IN" i="1" smtClean="0">
                              <a:latin typeface="Cambria Math" panose="02040503050406030204" pitchFamily="18" charset="0"/>
                            </a:rPr>
                          </m:ctrlPr>
                        </m:sSubPr>
                        <m:e>
                          <m:r>
                            <a:rPr lang="en-IN" i="1" smtClean="0">
                              <a:latin typeface="Cambria Math" panose="02040503050406030204" pitchFamily="18" charset="0"/>
                            </a:rPr>
                            <m:t>𝑊</m:t>
                          </m:r>
                        </m:e>
                        <m:sub>
                          <m:r>
                            <a:rPr lang="en-IN" i="1" smtClean="0">
                              <a:latin typeface="Cambria Math" panose="02040503050406030204" pitchFamily="18" charset="0"/>
                            </a:rPr>
                            <m:t>𝑦</m:t>
                          </m:r>
                        </m:sub>
                      </m:sSub>
                      <m:acc>
                        <m:accPr>
                          <m:chr m:val="̃"/>
                          <m:ctrlPr>
                            <a:rPr lang="en-IN" i="1" smtClean="0">
                              <a:latin typeface="Cambria Math" panose="02040503050406030204" pitchFamily="18" charset="0"/>
                            </a:rPr>
                          </m:ctrlPr>
                        </m:accPr>
                        <m:e>
                          <m:r>
                            <a:rPr lang="en-IN" i="1" smtClean="0">
                              <a:latin typeface="Cambria Math" panose="02040503050406030204" pitchFamily="18" charset="0"/>
                            </a:rPr>
                            <m:t>𝐶</m:t>
                          </m:r>
                        </m:e>
                      </m:acc>
                      <m:r>
                        <a:rPr lang="en-IN" i="1" smtClean="0">
                          <a:latin typeface="Cambria Math" panose="02040503050406030204" pitchFamily="18" charset="0"/>
                        </a:rPr>
                        <m:t>+</m:t>
                      </m:r>
                      <m:acc>
                        <m:accPr>
                          <m:chr m:val="̃"/>
                          <m:ctrlPr>
                            <a:rPr lang="en-IN" i="1" smtClean="0">
                              <a:latin typeface="Cambria Math" panose="02040503050406030204" pitchFamily="18" charset="0"/>
                            </a:rPr>
                          </m:ctrlPr>
                        </m:accPr>
                        <m:e>
                          <m:sSub>
                            <m:sSubPr>
                              <m:ctrlPr>
                                <a:rPr lang="en-IN" i="1" smtClean="0">
                                  <a:latin typeface="Cambria Math" panose="02040503050406030204" pitchFamily="18" charset="0"/>
                                </a:rPr>
                              </m:ctrlPr>
                            </m:sSubPr>
                            <m:e>
                              <m:r>
                                <a:rPr lang="en-IN" i="1" smtClean="0">
                                  <a:latin typeface="Cambria Math" panose="02040503050406030204" pitchFamily="18" charset="0"/>
                                </a:rPr>
                                <m:t>𝐺</m:t>
                              </m:r>
                            </m:e>
                            <m:sub>
                              <m:r>
                                <a:rPr lang="en-IN" i="1" smtClean="0">
                                  <a:latin typeface="Cambria Math" panose="02040503050406030204" pitchFamily="18" charset="0"/>
                                </a:rPr>
                                <m:t>∞</m:t>
                              </m:r>
                            </m:sub>
                          </m:sSub>
                        </m:e>
                      </m:acc>
                      <m:sSub>
                        <m:sSubPr>
                          <m:ctrlPr>
                            <a:rPr lang="en-IN" i="1" smtClean="0">
                              <a:latin typeface="Cambria Math" panose="02040503050406030204" pitchFamily="18" charset="0"/>
                            </a:rPr>
                          </m:ctrlPr>
                        </m:sSubPr>
                        <m:e>
                          <m:r>
                            <a:rPr lang="en-IN" i="1" smtClean="0">
                              <a:latin typeface="Cambria Math" panose="02040503050406030204" pitchFamily="18" charset="0"/>
                            </a:rPr>
                            <m:t>𝑊</m:t>
                          </m:r>
                        </m:e>
                        <m:sub>
                          <m:r>
                            <a:rPr lang="en-IN" i="1" smtClean="0">
                              <a:latin typeface="Cambria Math" panose="02040503050406030204" pitchFamily="18" charset="0"/>
                            </a:rPr>
                            <m:t>𝑢</m:t>
                          </m:r>
                        </m:sub>
                      </m:sSub>
                      <m:sSub>
                        <m:sSubPr>
                          <m:ctrlPr>
                            <a:rPr lang="en-IN" i="1" smtClean="0">
                              <a:latin typeface="Cambria Math" panose="02040503050406030204" pitchFamily="18" charset="0"/>
                            </a:rPr>
                          </m:ctrlPr>
                        </m:sSubPr>
                        <m:e>
                          <m:r>
                            <a:rPr lang="en-IN" i="1" smtClean="0">
                              <a:latin typeface="Cambria Math" panose="02040503050406030204" pitchFamily="18" charset="0"/>
                            </a:rPr>
                            <m:t>𝐺</m:t>
                          </m:r>
                        </m:e>
                        <m:sub>
                          <m:r>
                            <a:rPr lang="en-IN" i="1" smtClean="0">
                              <a:latin typeface="Cambria Math" panose="02040503050406030204" pitchFamily="18" charset="0"/>
                            </a:rPr>
                            <m:t>∞</m:t>
                          </m:r>
                        </m:sub>
                      </m:sSub>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2" name="Content Placeholder 13"/>
              <p:cNvSpPr txBox="1">
                <a:spLocks noRot="1" noChangeAspect="1" noMove="1" noResize="1" noEditPoints="1" noAdjustHandles="1" noChangeArrowheads="1" noChangeShapeType="1" noTextEdit="1"/>
              </p:cNvSpPr>
              <p:nvPr/>
            </p:nvSpPr>
            <p:spPr>
              <a:xfrm>
                <a:off x="263352" y="476672"/>
                <a:ext cx="11377264" cy="5904656"/>
              </a:xfrm>
              <a:prstGeom prst="rect">
                <a:avLst/>
              </a:prstGeom>
              <a:blipFill rotWithShape="0">
                <a:blip r:embed="rId2"/>
                <a:stretch>
                  <a:fillRect l="-803" t="-826" r="-803"/>
                </a:stretch>
              </a:blipFill>
            </p:spPr>
            <p:txBody>
              <a:bodyPr/>
              <a:lstStyle/>
              <a:p>
                <a:r>
                  <a:rPr lang="en-IN">
                    <a:noFill/>
                  </a:rPr>
                  <a:t> </a:t>
                </a:r>
              </a:p>
            </p:txBody>
          </p:sp>
        </mc:Fallback>
      </mc:AlternateContent>
      <p:sp>
        <p:nvSpPr>
          <p:cNvPr id="3" name="Rectangle 2"/>
          <p:cNvSpPr/>
          <p:nvPr/>
        </p:nvSpPr>
        <p:spPr>
          <a:xfrm>
            <a:off x="0" y="6466110"/>
            <a:ext cx="1219200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Tree>
    <p:extLst>
      <p:ext uri="{BB962C8B-B14F-4D97-AF65-F5344CB8AC3E}">
        <p14:creationId xmlns:p14="http://schemas.microsoft.com/office/powerpoint/2010/main" val="366118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3"/>
          <p:cNvSpPr txBox="1">
            <a:spLocks/>
          </p:cNvSpPr>
          <p:nvPr/>
        </p:nvSpPr>
        <p:spPr>
          <a:xfrm>
            <a:off x="263352" y="476672"/>
            <a:ext cx="11377264" cy="590465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nSpc>
                <a:spcPct val="110000"/>
              </a:lnSpc>
            </a:pPr>
            <a:endParaRPr lang="en-IN" dirty="0"/>
          </a:p>
        </p:txBody>
      </p:sp>
      <mc:AlternateContent xmlns:mc="http://schemas.openxmlformats.org/markup-compatibility/2006" xmlns:a14="http://schemas.microsoft.com/office/drawing/2010/main">
        <mc:Choice Requires="a14">
          <p:sp>
            <p:nvSpPr>
              <p:cNvPr id="3" name="TextBox 2"/>
              <p:cNvSpPr txBox="1"/>
              <p:nvPr/>
            </p:nvSpPr>
            <p:spPr>
              <a:xfrm>
                <a:off x="407368" y="0"/>
                <a:ext cx="10081120" cy="6569812"/>
              </a:xfrm>
              <a:prstGeom prst="rect">
                <a:avLst/>
              </a:prstGeom>
              <a:noFill/>
            </p:spPr>
            <p:txBody>
              <a:bodyPr wrap="square" rtlCol="0">
                <a:spAutoFit/>
              </a:bodyPr>
              <a:lstStyle/>
              <a:p>
                <a:pPr marL="285750" indent="-285750">
                  <a:buFont typeface="Arial" panose="020B0604020202020204" pitchFamily="34" charset="0"/>
                  <a:buChar char="•"/>
                </a:pPr>
                <a:r>
                  <a:rPr lang="en-IN" sz="2400" b="1" dirty="0">
                    <a:solidFill>
                      <a:schemeClr val="bg1"/>
                    </a:solidFill>
                    <a:latin typeface="Times New Roman" panose="02020603050405020304" pitchFamily="18" charset="0"/>
                    <a:cs typeface="Times New Roman" panose="02020603050405020304" pitchFamily="18" charset="0"/>
                  </a:rPr>
                  <a:t>PPC</a:t>
                </a:r>
              </a:p>
              <a:p>
                <a:pPr algn="just">
                  <a:lnSpc>
                    <a:spcPct val="150000"/>
                  </a:lnSpc>
                </a:pPr>
                <a:r>
                  <a:rPr lang="en-IN" sz="2000" dirty="0">
                    <a:solidFill>
                      <a:schemeClr val="tx1"/>
                    </a:solidFill>
                    <a:latin typeface="Times New Roman" panose="02020603050405020304" pitchFamily="18" charset="0"/>
                    <a:cs typeface="Times New Roman" panose="02020603050405020304" pitchFamily="18" charset="0"/>
                  </a:rPr>
                  <a:t>For a given state space model </a:t>
                </a:r>
              </a:p>
              <a:p>
                <a:pPr algn="just">
                  <a:lnSpc>
                    <a:spcPct val="150000"/>
                  </a:lnSpc>
                </a:pPr>
                <a14:m>
                  <m:oMathPara xmlns:m="http://schemas.openxmlformats.org/officeDocument/2006/math">
                    <m:oMathParaPr>
                      <m:jc m:val="centerGroup"/>
                    </m:oMathParaPr>
                    <m:oMath xmlns:m="http://schemas.openxmlformats.org/officeDocument/2006/math">
                      <m:r>
                        <a:rPr lang="en-IN" sz="2000" b="0" i="1" smtClean="0">
                          <a:solidFill>
                            <a:schemeClr val="tx1"/>
                          </a:solidFill>
                          <a:latin typeface="Cambria Math" panose="02040503050406030204" pitchFamily="18" charset="0"/>
                          <a:cs typeface="Times New Roman" panose="02020603050405020304" pitchFamily="18" charset="0"/>
                        </a:rPr>
                        <m:t>𝑥</m:t>
                      </m:r>
                      <m:d>
                        <m:dPr>
                          <m:ctrlPr>
                            <a:rPr lang="en-IN" sz="2000" i="1" smtClean="0">
                              <a:solidFill>
                                <a:schemeClr val="tx1"/>
                              </a:solidFill>
                              <a:latin typeface="Cambria Math" panose="02040503050406030204" pitchFamily="18" charset="0"/>
                              <a:cs typeface="Times New Roman" panose="02020603050405020304" pitchFamily="18" charset="0"/>
                            </a:rPr>
                          </m:ctrlPr>
                        </m:dPr>
                        <m:e>
                          <m:r>
                            <a:rPr lang="en-IN" sz="2000" b="0" i="1" smtClean="0">
                              <a:solidFill>
                                <a:schemeClr val="tx1"/>
                              </a:solidFill>
                              <a:latin typeface="Cambria Math" panose="02040503050406030204" pitchFamily="18" charset="0"/>
                              <a:cs typeface="Times New Roman" panose="02020603050405020304" pitchFamily="18" charset="0"/>
                            </a:rPr>
                            <m:t>𝑘</m:t>
                          </m:r>
                          <m:r>
                            <a:rPr lang="en-IN" sz="2000" b="0" i="1" smtClean="0">
                              <a:solidFill>
                                <a:schemeClr val="tx1"/>
                              </a:solidFill>
                              <a:latin typeface="Cambria Math" panose="02040503050406030204" pitchFamily="18" charset="0"/>
                              <a:cs typeface="Times New Roman" panose="02020603050405020304" pitchFamily="18" charset="0"/>
                            </a:rPr>
                            <m:t>+1</m:t>
                          </m:r>
                        </m:e>
                      </m:d>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𝜙</m:t>
                      </m:r>
                      <m:r>
                        <a:rPr lang="en-IN" sz="2000" b="0" i="1" smtClean="0">
                          <a:solidFill>
                            <a:schemeClr val="tx1"/>
                          </a:solidFill>
                          <a:latin typeface="Cambria Math" panose="02040503050406030204" pitchFamily="18" charset="0"/>
                          <a:cs typeface="Times New Roman" panose="02020603050405020304" pitchFamily="18" charset="0"/>
                        </a:rPr>
                        <m:t>𝑥</m:t>
                      </m:r>
                      <m:d>
                        <m:dPr>
                          <m:ctrlPr>
                            <a:rPr lang="en-IN" sz="2000" i="1" smtClean="0">
                              <a:solidFill>
                                <a:schemeClr val="tx1"/>
                              </a:solidFill>
                              <a:latin typeface="Cambria Math" panose="02040503050406030204" pitchFamily="18" charset="0"/>
                              <a:cs typeface="Times New Roman" panose="02020603050405020304" pitchFamily="18" charset="0"/>
                            </a:rPr>
                          </m:ctrlPr>
                        </m:dPr>
                        <m:e>
                          <m:r>
                            <a:rPr lang="en-IN" sz="2000" b="0" i="1" smtClean="0">
                              <a:solidFill>
                                <a:schemeClr val="tx1"/>
                              </a:solidFill>
                              <a:latin typeface="Cambria Math" panose="02040503050406030204" pitchFamily="18" charset="0"/>
                              <a:cs typeface="Times New Roman" panose="02020603050405020304" pitchFamily="18" charset="0"/>
                            </a:rPr>
                            <m:t>𝑘</m:t>
                          </m:r>
                        </m:e>
                      </m:d>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𝛾</m:t>
                      </m:r>
                      <m:r>
                        <a:rPr lang="en-IN" sz="2000" b="0" i="1" smtClean="0">
                          <a:solidFill>
                            <a:schemeClr val="tx1"/>
                          </a:solidFill>
                          <a:latin typeface="Cambria Math" panose="02040503050406030204" pitchFamily="18" charset="0"/>
                          <a:cs typeface="Times New Roman" panose="02020603050405020304" pitchFamily="18" charset="0"/>
                        </a:rPr>
                        <m:t>𝑢</m:t>
                      </m:r>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𝑘</m:t>
                      </m:r>
                      <m:r>
                        <a:rPr lang="en-IN" sz="2000" b="0" i="1" smtClean="0">
                          <a:solidFill>
                            <a:schemeClr val="tx1"/>
                          </a:solidFill>
                          <a:latin typeface="Cambria Math" panose="02040503050406030204" pitchFamily="18" charset="0"/>
                          <a:cs typeface="Times New Roman" panose="02020603050405020304" pitchFamily="18" charset="0"/>
                        </a:rPr>
                        <m:t>)</m:t>
                      </m:r>
                    </m:oMath>
                  </m:oMathPara>
                </a14:m>
                <a:endParaRPr lang="en-IN" sz="2000" dirty="0">
                  <a:solidFill>
                    <a:schemeClr val="tx1"/>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IN" sz="2000" b="0" i="1" smtClean="0">
                          <a:solidFill>
                            <a:schemeClr val="tx1"/>
                          </a:solidFill>
                          <a:latin typeface="Cambria Math" panose="02040503050406030204" pitchFamily="18" charset="0"/>
                          <a:cs typeface="Times New Roman" panose="02020603050405020304" pitchFamily="18" charset="0"/>
                        </a:rPr>
                        <m:t>𝑦</m:t>
                      </m:r>
                      <m:d>
                        <m:dPr>
                          <m:ctrlPr>
                            <a:rPr lang="en-IN" sz="2000" i="1" smtClean="0">
                              <a:solidFill>
                                <a:schemeClr val="tx1"/>
                              </a:solidFill>
                              <a:latin typeface="Cambria Math" panose="02040503050406030204" pitchFamily="18" charset="0"/>
                              <a:cs typeface="Times New Roman" panose="02020603050405020304" pitchFamily="18" charset="0"/>
                            </a:rPr>
                          </m:ctrlPr>
                        </m:dPr>
                        <m:e>
                          <m:r>
                            <a:rPr lang="en-IN" sz="2000" b="0" i="1" smtClean="0">
                              <a:solidFill>
                                <a:schemeClr val="tx1"/>
                              </a:solidFill>
                              <a:latin typeface="Cambria Math" panose="02040503050406030204" pitchFamily="18" charset="0"/>
                              <a:cs typeface="Times New Roman" panose="02020603050405020304" pitchFamily="18" charset="0"/>
                            </a:rPr>
                            <m:t>𝑘</m:t>
                          </m:r>
                        </m:e>
                      </m:d>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𝐶𝑥</m:t>
                      </m:r>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𝑘</m:t>
                      </m:r>
                      <m:r>
                        <a:rPr lang="en-IN" sz="2000" b="0" i="1" smtClean="0">
                          <a:solidFill>
                            <a:schemeClr val="tx1"/>
                          </a:solidFill>
                          <a:latin typeface="Cambria Math" panose="02040503050406030204" pitchFamily="18" charset="0"/>
                          <a:cs typeface="Times New Roman" panose="02020603050405020304" pitchFamily="18" charset="0"/>
                        </a:rPr>
                        <m:t>)</m:t>
                      </m:r>
                    </m:oMath>
                  </m:oMathPara>
                </a14:m>
                <a:endParaRPr lang="en-IN" sz="20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tx1"/>
                    </a:solidFill>
                    <a:latin typeface="Times New Roman" panose="02020603050405020304" pitchFamily="18" charset="0"/>
                    <a:cs typeface="Times New Roman" panose="02020603050405020304" pitchFamily="18" charset="0"/>
                  </a:rPr>
                  <a:t>Computing innovations as</a:t>
                </a:r>
              </a:p>
              <a:p>
                <a:pPr algn="just">
                  <a:lnSpc>
                    <a:spcPct val="150000"/>
                  </a:lnSpc>
                </a:pPr>
                <a14:m>
                  <m:oMathPara xmlns:m="http://schemas.openxmlformats.org/officeDocument/2006/math">
                    <m:oMathParaPr>
                      <m:jc m:val="centerGroup"/>
                    </m:oMathParaPr>
                    <m:oMath xmlns:m="http://schemas.openxmlformats.org/officeDocument/2006/math">
                      <m:r>
                        <a:rPr lang="en-IN" sz="2000" b="0" i="1" smtClean="0">
                          <a:solidFill>
                            <a:schemeClr val="tx1"/>
                          </a:solidFill>
                          <a:latin typeface="Cambria Math" panose="02040503050406030204" pitchFamily="18" charset="0"/>
                          <a:cs typeface="Times New Roman" panose="02020603050405020304" pitchFamily="18" charset="0"/>
                        </a:rPr>
                        <m:t>𝑒</m:t>
                      </m:r>
                      <m:d>
                        <m:dPr>
                          <m:ctrlPr>
                            <a:rPr lang="en-IN" sz="2000" i="1" smtClean="0">
                              <a:solidFill>
                                <a:schemeClr val="tx1"/>
                              </a:solidFill>
                              <a:latin typeface="Cambria Math" panose="02040503050406030204" pitchFamily="18" charset="0"/>
                              <a:cs typeface="Times New Roman" panose="02020603050405020304" pitchFamily="18" charset="0"/>
                            </a:rPr>
                          </m:ctrlPr>
                        </m:dPr>
                        <m:e>
                          <m:r>
                            <a:rPr lang="en-IN" sz="2000" b="0" i="1" smtClean="0">
                              <a:solidFill>
                                <a:schemeClr val="tx1"/>
                              </a:solidFill>
                              <a:latin typeface="Cambria Math" panose="02040503050406030204" pitchFamily="18" charset="0"/>
                              <a:cs typeface="Times New Roman" panose="02020603050405020304" pitchFamily="18" charset="0"/>
                            </a:rPr>
                            <m:t>𝑘</m:t>
                          </m:r>
                        </m:e>
                      </m:d>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𝑦</m:t>
                      </m:r>
                      <m:d>
                        <m:dPr>
                          <m:ctrlPr>
                            <a:rPr lang="en-IN" sz="2000" i="1" smtClean="0">
                              <a:solidFill>
                                <a:schemeClr val="tx1"/>
                              </a:solidFill>
                              <a:latin typeface="Cambria Math" panose="02040503050406030204" pitchFamily="18" charset="0"/>
                              <a:cs typeface="Times New Roman" panose="02020603050405020304" pitchFamily="18" charset="0"/>
                            </a:rPr>
                          </m:ctrlPr>
                        </m:dPr>
                        <m:e>
                          <m:r>
                            <a:rPr lang="en-IN" sz="2000" b="0" i="1" smtClean="0">
                              <a:solidFill>
                                <a:schemeClr val="tx1"/>
                              </a:solidFill>
                              <a:latin typeface="Cambria Math" panose="02040503050406030204" pitchFamily="18" charset="0"/>
                              <a:cs typeface="Times New Roman" panose="02020603050405020304" pitchFamily="18" charset="0"/>
                            </a:rPr>
                            <m:t>𝑘</m:t>
                          </m:r>
                        </m:e>
                      </m:d>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𝐶</m:t>
                      </m:r>
                      <m:acc>
                        <m:accPr>
                          <m:chr m:val="̂"/>
                          <m:ctrlPr>
                            <a:rPr lang="en-IN" sz="2000" i="1" smtClean="0">
                              <a:solidFill>
                                <a:schemeClr val="tx1"/>
                              </a:solidFill>
                              <a:latin typeface="Cambria Math" panose="02040503050406030204" pitchFamily="18" charset="0"/>
                              <a:cs typeface="Times New Roman" panose="02020603050405020304" pitchFamily="18" charset="0"/>
                            </a:rPr>
                          </m:ctrlPr>
                        </m:accPr>
                        <m:e>
                          <m:r>
                            <a:rPr lang="en-IN" sz="2000" b="0" i="1" smtClean="0">
                              <a:solidFill>
                                <a:schemeClr val="tx1"/>
                              </a:solidFill>
                              <a:latin typeface="Cambria Math" panose="02040503050406030204" pitchFamily="18" charset="0"/>
                              <a:cs typeface="Times New Roman" panose="02020603050405020304" pitchFamily="18" charset="0"/>
                            </a:rPr>
                            <m:t>𝑥</m:t>
                          </m:r>
                        </m:e>
                      </m:acc>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𝑘</m:t>
                      </m:r>
                      <m:r>
                        <a:rPr lang="en-IN" sz="2000" b="0" i="1" smtClean="0">
                          <a:solidFill>
                            <a:schemeClr val="tx1"/>
                          </a:solidFill>
                          <a:latin typeface="Cambria Math" panose="02040503050406030204" pitchFamily="18" charset="0"/>
                          <a:cs typeface="Times New Roman" panose="02020603050405020304" pitchFamily="18" charset="0"/>
                        </a:rPr>
                        <m:t>)</m:t>
                      </m:r>
                    </m:oMath>
                  </m:oMathPara>
                </a14:m>
                <a:endParaRPr lang="en-IN" sz="20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tx1"/>
                    </a:solidFill>
                    <a:latin typeface="Times New Roman" panose="02020603050405020304" pitchFamily="18" charset="0"/>
                    <a:cs typeface="Times New Roman" panose="02020603050405020304" pitchFamily="18" charset="0"/>
                  </a:rPr>
                  <a:t>The state estimator could be written as</a:t>
                </a:r>
              </a:p>
              <a:p>
                <a:pPr algn="just">
                  <a:lnSpc>
                    <a:spcPct val="150000"/>
                  </a:lnSpc>
                </a:pPr>
                <a14:m>
                  <m:oMathPara xmlns:m="http://schemas.openxmlformats.org/officeDocument/2006/math">
                    <m:oMathParaPr>
                      <m:jc m:val="centerGroup"/>
                    </m:oMathParaPr>
                    <m:oMath xmlns:m="http://schemas.openxmlformats.org/officeDocument/2006/math">
                      <m:acc>
                        <m:accPr>
                          <m:chr m:val="̂"/>
                          <m:ctrlPr>
                            <a:rPr lang="en-IN" sz="2000" i="1" smtClean="0">
                              <a:solidFill>
                                <a:schemeClr val="tx1"/>
                              </a:solidFill>
                              <a:latin typeface="Cambria Math" panose="02040503050406030204" pitchFamily="18" charset="0"/>
                              <a:cs typeface="Times New Roman" panose="02020603050405020304" pitchFamily="18" charset="0"/>
                            </a:rPr>
                          </m:ctrlPr>
                        </m:accPr>
                        <m:e>
                          <m:r>
                            <a:rPr lang="en-IN" sz="2000" b="0" i="1" smtClean="0">
                              <a:solidFill>
                                <a:schemeClr val="tx1"/>
                              </a:solidFill>
                              <a:latin typeface="Cambria Math" panose="02040503050406030204" pitchFamily="18" charset="0"/>
                              <a:cs typeface="Times New Roman" panose="02020603050405020304" pitchFamily="18" charset="0"/>
                            </a:rPr>
                            <m:t>𝑥</m:t>
                          </m:r>
                        </m:e>
                      </m:acc>
                      <m:d>
                        <m:dPr>
                          <m:ctrlPr>
                            <a:rPr lang="en-IN" sz="2000" i="1" smtClean="0">
                              <a:solidFill>
                                <a:schemeClr val="tx1"/>
                              </a:solidFill>
                              <a:latin typeface="Cambria Math" panose="02040503050406030204" pitchFamily="18" charset="0"/>
                              <a:cs typeface="Times New Roman" panose="02020603050405020304" pitchFamily="18" charset="0"/>
                            </a:rPr>
                          </m:ctrlPr>
                        </m:dPr>
                        <m:e>
                          <m:r>
                            <a:rPr lang="en-IN" sz="2000" b="0" i="1" smtClean="0">
                              <a:solidFill>
                                <a:schemeClr val="tx1"/>
                              </a:solidFill>
                              <a:latin typeface="Cambria Math" panose="02040503050406030204" pitchFamily="18" charset="0"/>
                              <a:cs typeface="Times New Roman" panose="02020603050405020304" pitchFamily="18" charset="0"/>
                            </a:rPr>
                            <m:t>𝑘</m:t>
                          </m:r>
                          <m:r>
                            <a:rPr lang="en-IN" sz="2000" b="0" i="1" smtClean="0">
                              <a:solidFill>
                                <a:schemeClr val="tx1"/>
                              </a:solidFill>
                              <a:latin typeface="Cambria Math" panose="02040503050406030204" pitchFamily="18" charset="0"/>
                              <a:cs typeface="Times New Roman" panose="02020603050405020304" pitchFamily="18" charset="0"/>
                            </a:rPr>
                            <m:t>+1</m:t>
                          </m:r>
                        </m:e>
                      </m:d>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𝜙</m:t>
                      </m:r>
                      <m:acc>
                        <m:accPr>
                          <m:chr m:val="̂"/>
                          <m:ctrlPr>
                            <a:rPr lang="en-IN" sz="2000" i="1" smtClean="0">
                              <a:solidFill>
                                <a:schemeClr val="tx1"/>
                              </a:solidFill>
                              <a:latin typeface="Cambria Math" panose="02040503050406030204" pitchFamily="18" charset="0"/>
                              <a:cs typeface="Times New Roman" panose="02020603050405020304" pitchFamily="18" charset="0"/>
                            </a:rPr>
                          </m:ctrlPr>
                        </m:accPr>
                        <m:e>
                          <m:r>
                            <a:rPr lang="en-IN" sz="2000" b="0" i="1" smtClean="0">
                              <a:solidFill>
                                <a:schemeClr val="tx1"/>
                              </a:solidFill>
                              <a:latin typeface="Cambria Math" panose="02040503050406030204" pitchFamily="18" charset="0"/>
                              <a:cs typeface="Times New Roman" panose="02020603050405020304" pitchFamily="18" charset="0"/>
                            </a:rPr>
                            <m:t>𝑥</m:t>
                          </m:r>
                        </m:e>
                      </m:acc>
                      <m:d>
                        <m:dPr>
                          <m:ctrlPr>
                            <a:rPr lang="en-IN" sz="2000" i="1" smtClean="0">
                              <a:solidFill>
                                <a:schemeClr val="tx1"/>
                              </a:solidFill>
                              <a:latin typeface="Cambria Math" panose="02040503050406030204" pitchFamily="18" charset="0"/>
                              <a:cs typeface="Times New Roman" panose="02020603050405020304" pitchFamily="18" charset="0"/>
                            </a:rPr>
                          </m:ctrlPr>
                        </m:dPr>
                        <m:e>
                          <m:r>
                            <a:rPr lang="en-IN" sz="2000" b="0" i="1" smtClean="0">
                              <a:solidFill>
                                <a:schemeClr val="tx1"/>
                              </a:solidFill>
                              <a:latin typeface="Cambria Math" panose="02040503050406030204" pitchFamily="18" charset="0"/>
                              <a:cs typeface="Times New Roman" panose="02020603050405020304" pitchFamily="18" charset="0"/>
                            </a:rPr>
                            <m:t>𝑘</m:t>
                          </m:r>
                        </m:e>
                      </m:d>
                      <m:r>
                        <a:rPr lang="en-IN" sz="2000" b="0" i="1" smtClean="0">
                          <a:solidFill>
                            <a:schemeClr val="tx1"/>
                          </a:solidFill>
                          <a:latin typeface="Cambria Math" panose="02040503050406030204" pitchFamily="18" charset="0"/>
                          <a:cs typeface="Times New Roman" panose="02020603050405020304" pitchFamily="18" charset="0"/>
                        </a:rPr>
                        <m:t>+</m:t>
                      </m:r>
                      <m:sSub>
                        <m:sSubPr>
                          <m:ctrlPr>
                            <a:rPr lang="en-IN" sz="2000" i="1" smtClean="0">
                              <a:solidFill>
                                <a:schemeClr val="tx1"/>
                              </a:solidFill>
                              <a:latin typeface="Cambria Math" panose="02040503050406030204" pitchFamily="18" charset="0"/>
                              <a:cs typeface="Times New Roman" panose="02020603050405020304" pitchFamily="18" charset="0"/>
                            </a:rPr>
                          </m:ctrlPr>
                        </m:sSubPr>
                        <m:e>
                          <m:r>
                            <a:rPr lang="en-IN" sz="2000" b="0" i="1" smtClean="0">
                              <a:solidFill>
                                <a:schemeClr val="tx1"/>
                              </a:solidFill>
                              <a:latin typeface="Cambria Math" panose="02040503050406030204" pitchFamily="18" charset="0"/>
                              <a:cs typeface="Times New Roman" panose="02020603050405020304" pitchFamily="18" charset="0"/>
                            </a:rPr>
                            <m:t>𝛾</m:t>
                          </m:r>
                        </m:e>
                        <m:sub>
                          <m:r>
                            <a:rPr lang="en-IN" sz="2000" b="0" i="1" smtClean="0">
                              <a:solidFill>
                                <a:schemeClr val="tx1"/>
                              </a:solidFill>
                              <a:latin typeface="Cambria Math" panose="02040503050406030204" pitchFamily="18" charset="0"/>
                              <a:cs typeface="Times New Roman" panose="02020603050405020304" pitchFamily="18" charset="0"/>
                            </a:rPr>
                            <m:t>𝑢</m:t>
                          </m:r>
                        </m:sub>
                      </m:sSub>
                      <m:r>
                        <a:rPr lang="en-IN" sz="2000" b="0" i="1" smtClean="0">
                          <a:solidFill>
                            <a:schemeClr val="tx1"/>
                          </a:solidFill>
                          <a:latin typeface="Cambria Math" panose="02040503050406030204" pitchFamily="18" charset="0"/>
                          <a:cs typeface="Times New Roman" panose="02020603050405020304" pitchFamily="18" charset="0"/>
                        </a:rPr>
                        <m:t>𝑢</m:t>
                      </m:r>
                      <m:d>
                        <m:dPr>
                          <m:ctrlPr>
                            <a:rPr lang="en-IN" sz="2000" i="1" smtClean="0">
                              <a:solidFill>
                                <a:schemeClr val="tx1"/>
                              </a:solidFill>
                              <a:latin typeface="Cambria Math" panose="02040503050406030204" pitchFamily="18" charset="0"/>
                              <a:cs typeface="Times New Roman" panose="02020603050405020304" pitchFamily="18" charset="0"/>
                            </a:rPr>
                          </m:ctrlPr>
                        </m:dPr>
                        <m:e>
                          <m:r>
                            <a:rPr lang="en-IN" sz="2000" b="0" i="1" smtClean="0">
                              <a:solidFill>
                                <a:schemeClr val="tx1"/>
                              </a:solidFill>
                              <a:latin typeface="Cambria Math" panose="02040503050406030204" pitchFamily="18" charset="0"/>
                              <a:cs typeface="Times New Roman" panose="02020603050405020304" pitchFamily="18" charset="0"/>
                            </a:rPr>
                            <m:t>𝑘</m:t>
                          </m:r>
                        </m:e>
                      </m:d>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𝐿𝑒</m:t>
                      </m:r>
                      <m:d>
                        <m:dPr>
                          <m:ctrlPr>
                            <a:rPr lang="en-IN" sz="2000" i="1" smtClean="0">
                              <a:solidFill>
                                <a:schemeClr val="tx1"/>
                              </a:solidFill>
                              <a:latin typeface="Cambria Math" panose="02040503050406030204" pitchFamily="18" charset="0"/>
                              <a:cs typeface="Times New Roman" panose="02020603050405020304" pitchFamily="18" charset="0"/>
                            </a:rPr>
                          </m:ctrlPr>
                        </m:dPr>
                        <m:e>
                          <m:r>
                            <a:rPr lang="en-IN" sz="2000" b="0" i="1" smtClean="0">
                              <a:solidFill>
                                <a:schemeClr val="tx1"/>
                              </a:solidFill>
                              <a:latin typeface="Cambria Math" panose="02040503050406030204" pitchFamily="18" charset="0"/>
                              <a:cs typeface="Times New Roman" panose="02020603050405020304" pitchFamily="18" charset="0"/>
                            </a:rPr>
                            <m:t>𝑘</m:t>
                          </m:r>
                        </m:e>
                      </m:d>
                    </m:oMath>
                  </m:oMathPara>
                </a14:m>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b="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PID</a:t>
                </a:r>
              </a:p>
              <a:p>
                <a:pPr algn="just"/>
                <a:r>
                  <a:rPr lang="en-IN" sz="2000" dirty="0">
                    <a:solidFill>
                      <a:schemeClr val="tx1"/>
                    </a:solidFill>
                    <a:latin typeface="Times New Roman" panose="02020603050405020304" pitchFamily="18" charset="0"/>
                    <a:cs typeface="Times New Roman" panose="02020603050405020304" pitchFamily="18" charset="0"/>
                  </a:rPr>
                  <a:t>A new state variable </a:t>
                </a:r>
                <a14:m>
                  <m:oMath xmlns:m="http://schemas.openxmlformats.org/officeDocument/2006/math">
                    <m:r>
                      <a:rPr lang="en-IN" sz="2000" b="0" i="1" smtClean="0">
                        <a:solidFill>
                          <a:schemeClr val="tx1"/>
                        </a:solidFill>
                        <a:latin typeface="Cambria Math" panose="02040503050406030204" pitchFamily="18" charset="0"/>
                        <a:cs typeface="Times New Roman" panose="02020603050405020304" pitchFamily="18" charset="0"/>
                      </a:rPr>
                      <m:t>𝜂</m:t>
                    </m:r>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𝑡</m:t>
                    </m:r>
                    <m:r>
                      <a:rPr lang="en-IN" sz="2000" b="0" i="1" smtClean="0">
                        <a:solidFill>
                          <a:schemeClr val="tx1"/>
                        </a:solidFill>
                        <a:latin typeface="Cambria Math" panose="02040503050406030204" pitchFamily="18" charset="0"/>
                        <a:cs typeface="Times New Roman" panose="02020603050405020304" pitchFamily="18" charset="0"/>
                      </a:rPr>
                      <m:t>)</m:t>
                    </m:r>
                  </m:oMath>
                </a14:m>
                <a:r>
                  <a:rPr lang="en-IN" sz="2000" dirty="0">
                    <a:solidFill>
                      <a:schemeClr val="tx1"/>
                    </a:solidFill>
                    <a:latin typeface="Times New Roman" panose="02020603050405020304" pitchFamily="18" charset="0"/>
                    <a:cs typeface="Times New Roman" panose="02020603050405020304" pitchFamily="18" charset="0"/>
                  </a:rPr>
                  <a:t> is defined as           </a:t>
                </a:r>
                <a14:m>
                  <m:oMath xmlns:m="http://schemas.openxmlformats.org/officeDocument/2006/math">
                    <m:r>
                      <a:rPr lang="en-IN" sz="2000" b="0" i="1" smtClean="0">
                        <a:solidFill>
                          <a:schemeClr val="tx1"/>
                        </a:solidFill>
                        <a:latin typeface="Cambria Math" panose="02040503050406030204" pitchFamily="18" charset="0"/>
                        <a:cs typeface="Times New Roman" panose="02020603050405020304" pitchFamily="18" charset="0"/>
                      </a:rPr>
                      <m:t>𝜂</m:t>
                    </m:r>
                    <m:d>
                      <m:dPr>
                        <m:ctrlPr>
                          <a:rPr lang="en-IN" sz="2000" i="1" smtClean="0">
                            <a:solidFill>
                              <a:schemeClr val="tx1"/>
                            </a:solidFill>
                            <a:latin typeface="Cambria Math" panose="02040503050406030204" pitchFamily="18" charset="0"/>
                            <a:cs typeface="Times New Roman" panose="02020603050405020304" pitchFamily="18" charset="0"/>
                          </a:rPr>
                        </m:ctrlPr>
                      </m:dPr>
                      <m:e>
                        <m:r>
                          <a:rPr lang="en-IN" sz="2000" b="0" i="1" smtClean="0">
                            <a:solidFill>
                              <a:schemeClr val="tx1"/>
                            </a:solidFill>
                            <a:latin typeface="Cambria Math" panose="02040503050406030204" pitchFamily="18" charset="0"/>
                            <a:cs typeface="Times New Roman" panose="02020603050405020304" pitchFamily="18" charset="0"/>
                          </a:rPr>
                          <m:t>𝑡</m:t>
                        </m:r>
                      </m:e>
                    </m:d>
                    <m:r>
                      <a:rPr lang="en-IN" sz="2000" b="0" i="1" smtClean="0">
                        <a:solidFill>
                          <a:schemeClr val="tx1"/>
                        </a:solidFill>
                        <a:latin typeface="Cambria Math" panose="02040503050406030204" pitchFamily="18" charset="0"/>
                        <a:cs typeface="Times New Roman" panose="02020603050405020304" pitchFamily="18" charset="0"/>
                      </a:rPr>
                      <m:t>= </m:t>
                    </m:r>
                    <m:nary>
                      <m:naryPr>
                        <m:ctrlPr>
                          <a:rPr lang="en-IN" sz="2000" i="1" smtClean="0">
                            <a:solidFill>
                              <a:schemeClr val="tx1"/>
                            </a:solidFill>
                            <a:latin typeface="Cambria Math" panose="02040503050406030204" pitchFamily="18" charset="0"/>
                            <a:cs typeface="Times New Roman" panose="02020603050405020304" pitchFamily="18" charset="0"/>
                          </a:rPr>
                        </m:ctrlPr>
                      </m:naryPr>
                      <m:sub>
                        <m:r>
                          <m:rPr>
                            <m:brk m:alnAt="23"/>
                          </m:rPr>
                          <a:rPr lang="en-IN" sz="2000" b="0" i="1" smtClean="0">
                            <a:solidFill>
                              <a:schemeClr val="tx1"/>
                            </a:solidFill>
                            <a:latin typeface="Cambria Math" panose="02040503050406030204" pitchFamily="18" charset="0"/>
                            <a:cs typeface="Times New Roman" panose="02020603050405020304" pitchFamily="18" charset="0"/>
                          </a:rPr>
                          <m:t>0</m:t>
                        </m:r>
                      </m:sub>
                      <m:sup>
                        <m:r>
                          <a:rPr lang="en-IN" sz="2000" b="0" i="1" smtClean="0">
                            <a:solidFill>
                              <a:schemeClr val="tx1"/>
                            </a:solidFill>
                            <a:latin typeface="Cambria Math" panose="02040503050406030204" pitchFamily="18" charset="0"/>
                            <a:cs typeface="Times New Roman" panose="02020603050405020304" pitchFamily="18" charset="0"/>
                          </a:rPr>
                          <m:t>𝑡</m:t>
                        </m:r>
                      </m:sup>
                      <m:e>
                        <m:r>
                          <a:rPr lang="en-IN" sz="2000" b="0" i="1" smtClean="0">
                            <a:solidFill>
                              <a:schemeClr val="tx1"/>
                            </a:solidFill>
                            <a:latin typeface="Cambria Math" panose="02040503050406030204" pitchFamily="18" charset="0"/>
                            <a:cs typeface="Times New Roman" panose="02020603050405020304" pitchFamily="18" charset="0"/>
                          </a:rPr>
                          <m:t>𝑒</m:t>
                        </m:r>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𝜏</m:t>
                        </m:r>
                        <m:r>
                          <a:rPr lang="en-IN" sz="2000" b="0" i="1" smtClean="0">
                            <a:solidFill>
                              <a:schemeClr val="tx1"/>
                            </a:solidFill>
                            <a:latin typeface="Cambria Math" panose="02040503050406030204" pitchFamily="18" charset="0"/>
                            <a:cs typeface="Times New Roman" panose="02020603050405020304" pitchFamily="18" charset="0"/>
                          </a:rPr>
                          <m:t>)</m:t>
                        </m:r>
                      </m:e>
                    </m:nary>
                    <m:r>
                      <a:rPr lang="en-IN" sz="2000" b="0" i="1" smtClean="0">
                        <a:solidFill>
                          <a:schemeClr val="tx1"/>
                        </a:solidFill>
                        <a:latin typeface="Cambria Math" panose="02040503050406030204" pitchFamily="18" charset="0"/>
                        <a:cs typeface="Times New Roman" panose="02020603050405020304" pitchFamily="18" charset="0"/>
                      </a:rPr>
                      <m:t>𝑑</m:t>
                    </m:r>
                    <m:r>
                      <a:rPr lang="en-IN" sz="2000" b="0" i="1" smtClean="0">
                        <a:solidFill>
                          <a:schemeClr val="tx1"/>
                        </a:solidFill>
                        <a:latin typeface="Cambria Math" panose="02040503050406030204" pitchFamily="18" charset="0"/>
                        <a:cs typeface="Times New Roman" panose="02020603050405020304" pitchFamily="18" charset="0"/>
                      </a:rPr>
                      <m:t>𝜏</m:t>
                    </m:r>
                  </m:oMath>
                </a14:m>
                <a:endParaRPr lang="en-IN" sz="20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tx1"/>
                    </a:solidFill>
                    <a:latin typeface="Times New Roman" panose="02020603050405020304" pitchFamily="18" charset="0"/>
                    <a:cs typeface="Times New Roman" panose="02020603050405020304" pitchFamily="18" charset="0"/>
                  </a:rPr>
                  <a:t>Such that sequence of computation at kth sampling instant is</a:t>
                </a:r>
              </a:p>
              <a:p>
                <a:pPr algn="just">
                  <a:lnSpc>
                    <a:spcPct val="150000"/>
                  </a:lnSpc>
                </a:pPr>
                <a14:m>
                  <m:oMathPara xmlns:m="http://schemas.openxmlformats.org/officeDocument/2006/math">
                    <m:oMathParaPr>
                      <m:jc m:val="centerGroup"/>
                    </m:oMathParaPr>
                    <m:oMath xmlns:m="http://schemas.openxmlformats.org/officeDocument/2006/math">
                      <m:r>
                        <a:rPr lang="en-IN" sz="2000" b="0" i="1" smtClean="0">
                          <a:solidFill>
                            <a:schemeClr val="tx1"/>
                          </a:solidFill>
                          <a:latin typeface="Cambria Math" panose="02040503050406030204" pitchFamily="18" charset="0"/>
                          <a:cs typeface="Times New Roman" panose="02020603050405020304" pitchFamily="18" charset="0"/>
                        </a:rPr>
                        <m:t>𝑒</m:t>
                      </m:r>
                      <m:d>
                        <m:dPr>
                          <m:ctrlPr>
                            <a:rPr lang="en-IN" sz="2000" i="1" smtClean="0">
                              <a:solidFill>
                                <a:schemeClr val="tx1"/>
                              </a:solidFill>
                              <a:latin typeface="Cambria Math" panose="02040503050406030204" pitchFamily="18" charset="0"/>
                              <a:cs typeface="Times New Roman" panose="02020603050405020304" pitchFamily="18" charset="0"/>
                            </a:rPr>
                          </m:ctrlPr>
                        </m:dPr>
                        <m:e>
                          <m:r>
                            <a:rPr lang="en-IN" sz="2000" b="0" i="1" smtClean="0">
                              <a:solidFill>
                                <a:schemeClr val="tx1"/>
                              </a:solidFill>
                              <a:latin typeface="Cambria Math" panose="02040503050406030204" pitchFamily="18" charset="0"/>
                              <a:cs typeface="Times New Roman" panose="02020603050405020304" pitchFamily="18" charset="0"/>
                            </a:rPr>
                            <m:t>𝑘</m:t>
                          </m:r>
                        </m:e>
                      </m:d>
                      <m:r>
                        <a:rPr lang="en-IN" sz="2000" b="0" i="0"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𝑟</m:t>
                      </m:r>
                      <m:d>
                        <m:dPr>
                          <m:ctrlPr>
                            <a:rPr lang="en-IN" sz="2000" i="1" smtClean="0">
                              <a:solidFill>
                                <a:schemeClr val="tx1"/>
                              </a:solidFill>
                              <a:latin typeface="Cambria Math" panose="02040503050406030204" pitchFamily="18" charset="0"/>
                              <a:cs typeface="Times New Roman" panose="02020603050405020304" pitchFamily="18" charset="0"/>
                            </a:rPr>
                          </m:ctrlPr>
                        </m:dPr>
                        <m:e>
                          <m:r>
                            <a:rPr lang="en-IN" sz="2000" b="0" i="1" smtClean="0">
                              <a:solidFill>
                                <a:schemeClr val="tx1"/>
                              </a:solidFill>
                              <a:latin typeface="Cambria Math" panose="02040503050406030204" pitchFamily="18" charset="0"/>
                              <a:cs typeface="Times New Roman" panose="02020603050405020304" pitchFamily="18" charset="0"/>
                            </a:rPr>
                            <m:t>𝑘</m:t>
                          </m:r>
                        </m:e>
                      </m:d>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𝑦</m:t>
                      </m:r>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𝑘</m:t>
                      </m:r>
                      <m:r>
                        <a:rPr lang="en-IN" sz="2000" b="0" i="1" smtClean="0">
                          <a:solidFill>
                            <a:schemeClr val="tx1"/>
                          </a:solidFill>
                          <a:latin typeface="Cambria Math" panose="02040503050406030204" pitchFamily="18" charset="0"/>
                          <a:cs typeface="Times New Roman" panose="02020603050405020304" pitchFamily="18" charset="0"/>
                        </a:rPr>
                        <m:t>)</m:t>
                      </m:r>
                    </m:oMath>
                  </m:oMathPara>
                </a14:m>
                <a:endParaRPr lang="en-IN" sz="2000" dirty="0">
                  <a:solidFill>
                    <a:schemeClr val="tx1"/>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IN" sz="2000" b="0" i="1" smtClean="0">
                          <a:solidFill>
                            <a:schemeClr val="tx1"/>
                          </a:solidFill>
                          <a:latin typeface="Cambria Math" panose="02040503050406030204" pitchFamily="18" charset="0"/>
                          <a:cs typeface="Times New Roman" panose="02020603050405020304" pitchFamily="18" charset="0"/>
                        </a:rPr>
                        <m:t>𝜂</m:t>
                      </m:r>
                      <m:d>
                        <m:dPr>
                          <m:ctrlPr>
                            <a:rPr lang="en-IN" sz="2000" i="1" smtClean="0">
                              <a:solidFill>
                                <a:schemeClr val="tx1"/>
                              </a:solidFill>
                              <a:latin typeface="Cambria Math" panose="02040503050406030204" pitchFamily="18" charset="0"/>
                              <a:cs typeface="Times New Roman" panose="02020603050405020304" pitchFamily="18" charset="0"/>
                            </a:rPr>
                          </m:ctrlPr>
                        </m:dPr>
                        <m:e>
                          <m:r>
                            <a:rPr lang="en-IN" sz="2000" b="0" i="1" smtClean="0">
                              <a:solidFill>
                                <a:schemeClr val="tx1"/>
                              </a:solidFill>
                              <a:latin typeface="Cambria Math" panose="02040503050406030204" pitchFamily="18" charset="0"/>
                              <a:cs typeface="Times New Roman" panose="02020603050405020304" pitchFamily="18" charset="0"/>
                            </a:rPr>
                            <m:t>𝑘</m:t>
                          </m:r>
                          <m:r>
                            <a:rPr lang="en-IN" sz="2000" b="0" i="1" smtClean="0">
                              <a:solidFill>
                                <a:schemeClr val="tx1"/>
                              </a:solidFill>
                              <a:latin typeface="Cambria Math" panose="02040503050406030204" pitchFamily="18" charset="0"/>
                              <a:cs typeface="Times New Roman" panose="02020603050405020304" pitchFamily="18" charset="0"/>
                            </a:rPr>
                            <m:t>+1</m:t>
                          </m:r>
                        </m:e>
                      </m:d>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𝜂</m:t>
                      </m:r>
                      <m:d>
                        <m:dPr>
                          <m:ctrlPr>
                            <a:rPr lang="en-IN" sz="2000" i="1" smtClean="0">
                              <a:solidFill>
                                <a:schemeClr val="tx1"/>
                              </a:solidFill>
                              <a:latin typeface="Cambria Math" panose="02040503050406030204" pitchFamily="18" charset="0"/>
                              <a:cs typeface="Times New Roman" panose="02020603050405020304" pitchFamily="18" charset="0"/>
                            </a:rPr>
                          </m:ctrlPr>
                        </m:dPr>
                        <m:e>
                          <m:r>
                            <a:rPr lang="en-IN" sz="2000" b="0" i="1" smtClean="0">
                              <a:solidFill>
                                <a:schemeClr val="tx1"/>
                              </a:solidFill>
                              <a:latin typeface="Cambria Math" panose="02040503050406030204" pitchFamily="18" charset="0"/>
                              <a:cs typeface="Times New Roman" panose="02020603050405020304" pitchFamily="18" charset="0"/>
                            </a:rPr>
                            <m:t>𝑘</m:t>
                          </m:r>
                        </m:e>
                      </m:d>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𝑇𝑒</m:t>
                      </m:r>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𝑘</m:t>
                      </m:r>
                      <m:r>
                        <a:rPr lang="en-IN" sz="2000" b="0" i="1" smtClean="0">
                          <a:solidFill>
                            <a:schemeClr val="tx1"/>
                          </a:solidFill>
                          <a:latin typeface="Cambria Math" panose="02040503050406030204" pitchFamily="18" charset="0"/>
                          <a:cs typeface="Times New Roman" panose="02020603050405020304" pitchFamily="18" charset="0"/>
                        </a:rPr>
                        <m:t>)</m:t>
                      </m:r>
                    </m:oMath>
                  </m:oMathPara>
                </a14:m>
                <a:endParaRPr lang="en-IN" sz="2000" dirty="0">
                  <a:solidFill>
                    <a:schemeClr val="tx1"/>
                  </a:solidFill>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IN" sz="2000" b="0" i="1" smtClean="0">
                          <a:solidFill>
                            <a:schemeClr val="tx1"/>
                          </a:solidFill>
                          <a:latin typeface="Cambria Math" panose="02040503050406030204" pitchFamily="18" charset="0"/>
                          <a:cs typeface="Times New Roman" panose="02020603050405020304" pitchFamily="18" charset="0"/>
                        </a:rPr>
                        <m:t>𝑢</m:t>
                      </m:r>
                      <m:d>
                        <m:dPr>
                          <m:ctrlPr>
                            <a:rPr lang="en-IN" sz="2000" i="1" smtClean="0">
                              <a:solidFill>
                                <a:schemeClr val="tx1"/>
                              </a:solidFill>
                              <a:latin typeface="Cambria Math" panose="02040503050406030204" pitchFamily="18" charset="0"/>
                              <a:cs typeface="Times New Roman" panose="02020603050405020304" pitchFamily="18" charset="0"/>
                            </a:rPr>
                          </m:ctrlPr>
                        </m:dPr>
                        <m:e>
                          <m:r>
                            <a:rPr lang="en-IN" sz="2000" b="0" i="1" smtClean="0">
                              <a:solidFill>
                                <a:schemeClr val="tx1"/>
                              </a:solidFill>
                              <a:latin typeface="Cambria Math" panose="02040503050406030204" pitchFamily="18" charset="0"/>
                              <a:cs typeface="Times New Roman" panose="02020603050405020304" pitchFamily="18" charset="0"/>
                            </a:rPr>
                            <m:t>𝑘</m:t>
                          </m:r>
                        </m:e>
                      </m:d>
                      <m:r>
                        <a:rPr lang="en-IN" sz="2000" b="0" i="1" smtClean="0">
                          <a:solidFill>
                            <a:schemeClr val="tx1"/>
                          </a:solidFill>
                          <a:latin typeface="Cambria Math" panose="02040503050406030204" pitchFamily="18" charset="0"/>
                          <a:cs typeface="Times New Roman" panose="02020603050405020304" pitchFamily="18" charset="0"/>
                        </a:rPr>
                        <m:t>=</m:t>
                      </m:r>
                      <m:sSub>
                        <m:sSubPr>
                          <m:ctrlPr>
                            <a:rPr lang="en-IN" sz="2000" i="1" smtClean="0">
                              <a:solidFill>
                                <a:schemeClr val="tx1"/>
                              </a:solidFill>
                              <a:latin typeface="Cambria Math" panose="02040503050406030204" pitchFamily="18" charset="0"/>
                              <a:cs typeface="Times New Roman" panose="02020603050405020304" pitchFamily="18" charset="0"/>
                            </a:rPr>
                          </m:ctrlPr>
                        </m:sSubPr>
                        <m:e>
                          <m:r>
                            <a:rPr lang="en-IN" sz="2000" b="0" i="1" smtClean="0">
                              <a:solidFill>
                                <a:schemeClr val="tx1"/>
                              </a:solidFill>
                              <a:latin typeface="Cambria Math" panose="02040503050406030204" pitchFamily="18" charset="0"/>
                              <a:cs typeface="Times New Roman" panose="02020603050405020304" pitchFamily="18" charset="0"/>
                            </a:rPr>
                            <m:t>𝐶</m:t>
                          </m:r>
                        </m:e>
                        <m:sub>
                          <m:r>
                            <a:rPr lang="en-IN" sz="2000" b="0" i="1" smtClean="0">
                              <a:solidFill>
                                <a:schemeClr val="tx1"/>
                              </a:solidFill>
                              <a:latin typeface="Cambria Math" panose="02040503050406030204" pitchFamily="18" charset="0"/>
                              <a:cs typeface="Times New Roman" panose="02020603050405020304" pitchFamily="18" charset="0"/>
                            </a:rPr>
                            <m:t>𝑐</m:t>
                          </m:r>
                        </m:sub>
                      </m:sSub>
                      <m:r>
                        <a:rPr lang="en-IN" sz="2000" b="0" i="1" smtClean="0">
                          <a:solidFill>
                            <a:schemeClr val="tx1"/>
                          </a:solidFill>
                          <a:latin typeface="Cambria Math" panose="02040503050406030204" pitchFamily="18" charset="0"/>
                          <a:cs typeface="Times New Roman" panose="02020603050405020304" pitchFamily="18" charset="0"/>
                        </a:rPr>
                        <m:t>𝜂</m:t>
                      </m:r>
                      <m:d>
                        <m:dPr>
                          <m:ctrlPr>
                            <a:rPr lang="en-IN" sz="2000" i="1" smtClean="0">
                              <a:solidFill>
                                <a:schemeClr val="tx1"/>
                              </a:solidFill>
                              <a:latin typeface="Cambria Math" panose="02040503050406030204" pitchFamily="18" charset="0"/>
                              <a:cs typeface="Times New Roman" panose="02020603050405020304" pitchFamily="18" charset="0"/>
                            </a:rPr>
                          </m:ctrlPr>
                        </m:dPr>
                        <m:e>
                          <m:r>
                            <a:rPr lang="en-IN" sz="2000" b="0" i="1" smtClean="0">
                              <a:solidFill>
                                <a:schemeClr val="tx1"/>
                              </a:solidFill>
                              <a:latin typeface="Cambria Math" panose="02040503050406030204" pitchFamily="18" charset="0"/>
                              <a:cs typeface="Times New Roman" panose="02020603050405020304" pitchFamily="18" charset="0"/>
                            </a:rPr>
                            <m:t>𝑘</m:t>
                          </m:r>
                        </m:e>
                      </m:d>
                      <m:r>
                        <a:rPr lang="en-IN" sz="2000" b="0" i="1" smtClean="0">
                          <a:solidFill>
                            <a:schemeClr val="tx1"/>
                          </a:solidFill>
                          <a:latin typeface="Cambria Math" panose="02040503050406030204" pitchFamily="18" charset="0"/>
                          <a:cs typeface="Times New Roman" panose="02020603050405020304" pitchFamily="18" charset="0"/>
                        </a:rPr>
                        <m:t>+</m:t>
                      </m:r>
                      <m:sSub>
                        <m:sSubPr>
                          <m:ctrlPr>
                            <a:rPr lang="en-IN" sz="2000" i="1" smtClean="0">
                              <a:solidFill>
                                <a:schemeClr val="tx1"/>
                              </a:solidFill>
                              <a:latin typeface="Cambria Math" panose="02040503050406030204" pitchFamily="18" charset="0"/>
                              <a:cs typeface="Times New Roman" panose="02020603050405020304" pitchFamily="18" charset="0"/>
                            </a:rPr>
                          </m:ctrlPr>
                        </m:sSubPr>
                        <m:e>
                          <m:r>
                            <a:rPr lang="en-IN" sz="2000" b="0" i="1" smtClean="0">
                              <a:solidFill>
                                <a:schemeClr val="tx1"/>
                              </a:solidFill>
                              <a:latin typeface="Cambria Math" panose="02040503050406030204" pitchFamily="18" charset="0"/>
                              <a:cs typeface="Times New Roman" panose="02020603050405020304" pitchFamily="18" charset="0"/>
                            </a:rPr>
                            <m:t>𝐷</m:t>
                          </m:r>
                        </m:e>
                        <m:sub>
                          <m:r>
                            <a:rPr lang="en-IN" sz="2000" b="0" i="1" smtClean="0">
                              <a:solidFill>
                                <a:schemeClr val="tx1"/>
                              </a:solidFill>
                              <a:latin typeface="Cambria Math" panose="02040503050406030204" pitchFamily="18" charset="0"/>
                              <a:cs typeface="Times New Roman" panose="02020603050405020304" pitchFamily="18" charset="0"/>
                            </a:rPr>
                            <m:t>𝑐</m:t>
                          </m:r>
                        </m:sub>
                      </m:sSub>
                      <m:r>
                        <a:rPr lang="en-IN" sz="2000" b="0" i="1" smtClean="0">
                          <a:solidFill>
                            <a:schemeClr val="tx1"/>
                          </a:solidFill>
                          <a:latin typeface="Cambria Math" panose="02040503050406030204" pitchFamily="18" charset="0"/>
                          <a:cs typeface="Times New Roman" panose="02020603050405020304" pitchFamily="18" charset="0"/>
                        </a:rPr>
                        <m:t>𝑒</m:t>
                      </m:r>
                      <m:r>
                        <a:rPr lang="en-IN" sz="2000" b="0" i="1" smtClean="0">
                          <a:solidFill>
                            <a:schemeClr val="tx1"/>
                          </a:solidFill>
                          <a:latin typeface="Cambria Math" panose="02040503050406030204" pitchFamily="18" charset="0"/>
                          <a:cs typeface="Times New Roman" panose="02020603050405020304" pitchFamily="18" charset="0"/>
                        </a:rPr>
                        <m:t>(</m:t>
                      </m:r>
                      <m:r>
                        <a:rPr lang="en-IN" sz="2000" b="0" i="1" smtClean="0">
                          <a:solidFill>
                            <a:schemeClr val="tx1"/>
                          </a:solidFill>
                          <a:latin typeface="Cambria Math" panose="02040503050406030204" pitchFamily="18" charset="0"/>
                          <a:cs typeface="Times New Roman" panose="02020603050405020304" pitchFamily="18" charset="0"/>
                        </a:rPr>
                        <m:t>𝑘</m:t>
                      </m:r>
                      <m:r>
                        <a:rPr lang="en-IN" sz="2000" b="0" i="1" smtClean="0">
                          <a:solidFill>
                            <a:schemeClr val="tx1"/>
                          </a:solidFill>
                          <a:latin typeface="Cambria Math" panose="02040503050406030204" pitchFamily="18" charset="0"/>
                          <a:cs typeface="Times New Roman" panose="02020603050405020304" pitchFamily="18" charset="0"/>
                        </a:rPr>
                        <m:t>)</m:t>
                      </m:r>
                    </m:oMath>
                  </m:oMathPara>
                </a14:m>
                <a:endParaRPr lang="en-IN"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07368" y="0"/>
                <a:ext cx="10081120" cy="6569812"/>
              </a:xfrm>
              <a:prstGeom prst="rect">
                <a:avLst/>
              </a:prstGeom>
              <a:blipFill rotWithShape="0">
                <a:blip r:embed="rId2"/>
                <a:stretch>
                  <a:fillRect l="-846" t="-742"/>
                </a:stretch>
              </a:blipFill>
            </p:spPr>
            <p:txBody>
              <a:bodyPr/>
              <a:lstStyle/>
              <a:p>
                <a:r>
                  <a:rPr lang="en-IN">
                    <a:noFill/>
                  </a:rPr>
                  <a:t> </a:t>
                </a:r>
              </a:p>
            </p:txBody>
          </p:sp>
        </mc:Fallback>
      </mc:AlternateContent>
      <p:sp>
        <p:nvSpPr>
          <p:cNvPr id="4" name="Rectangle 3"/>
          <p:cNvSpPr/>
          <p:nvPr/>
        </p:nvSpPr>
        <p:spPr>
          <a:xfrm>
            <a:off x="0" y="6466304"/>
            <a:ext cx="1219200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mc:AlternateContent xmlns:mc="http://schemas.openxmlformats.org/markup-compatibility/2006" xmlns:a14="http://schemas.microsoft.com/office/drawing/2010/main">
        <mc:Choice Requires="a14">
          <p:sp>
            <p:nvSpPr>
              <p:cNvPr id="5" name="TextBox 4"/>
              <p:cNvSpPr txBox="1"/>
              <p:nvPr/>
            </p:nvSpPr>
            <p:spPr>
              <a:xfrm>
                <a:off x="7655496" y="4342788"/>
                <a:ext cx="4392488" cy="1938992"/>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Controller pairing:</a:t>
                </a:r>
              </a:p>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𝑒</m:t>
                          </m:r>
                        </m:e>
                        <m:sub>
                          <m:r>
                            <a:rPr lang="en-IN" sz="2000" b="0" i="1" smtClean="0">
                              <a:latin typeface="Cambria Math" panose="02040503050406030204" pitchFamily="18" charset="0"/>
                            </a:rPr>
                            <m:t>1</m:t>
                          </m:r>
                          <m:r>
                            <a:rPr lang="en-IN" sz="2000" b="0" i="1" smtClean="0">
                              <a:latin typeface="Cambria Math" panose="02040503050406030204" pitchFamily="18" charset="0"/>
                            </a:rPr>
                            <m:t>𝑘</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𝑟</m:t>
                          </m:r>
                        </m:e>
                        <m:sub>
                          <m:r>
                            <a:rPr lang="en-IN" sz="2000" b="0" i="1" smtClean="0">
                              <a:latin typeface="Cambria Math" panose="02040503050406030204" pitchFamily="18" charset="0"/>
                            </a:rPr>
                            <m:t>2</m:t>
                          </m:r>
                          <m:r>
                            <a:rPr lang="en-IN" sz="2000" b="0" i="1" smtClean="0">
                              <a:latin typeface="Cambria Math" panose="02040503050406030204" pitchFamily="18" charset="0"/>
                            </a:rPr>
                            <m:t>𝑘</m:t>
                          </m:r>
                        </m:sub>
                      </m:sSub>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2</m:t>
                          </m:r>
                          <m:r>
                            <a:rPr lang="en-IN" sz="2000" b="0" i="1" smtClean="0">
                              <a:latin typeface="Cambria Math" panose="02040503050406030204" pitchFamily="18" charset="0"/>
                            </a:rPr>
                            <m:t>𝑘</m:t>
                          </m:r>
                        </m:sub>
                      </m:sSub>
                    </m:oMath>
                  </m:oMathPara>
                </a14:m>
                <a:endParaRPr lang="en-IN" sz="20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𝑒</m:t>
                          </m:r>
                        </m:e>
                        <m:sub>
                          <m:r>
                            <a:rPr lang="en-IN" sz="2000" b="0" i="1" smtClean="0">
                              <a:latin typeface="Cambria Math" panose="02040503050406030204" pitchFamily="18" charset="0"/>
                            </a:rPr>
                            <m:t>2</m:t>
                          </m:r>
                          <m:r>
                            <a:rPr lang="en-IN" sz="2000" b="0" i="1" smtClean="0">
                              <a:latin typeface="Cambria Math" panose="02040503050406030204" pitchFamily="18" charset="0"/>
                            </a:rPr>
                            <m:t>𝑘</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𝑟</m:t>
                          </m:r>
                        </m:e>
                        <m:sub>
                          <m:r>
                            <a:rPr lang="en-IN" sz="2000" b="0" i="1" smtClean="0">
                              <a:latin typeface="Cambria Math" panose="02040503050406030204" pitchFamily="18" charset="0"/>
                            </a:rPr>
                            <m:t>1</m:t>
                          </m:r>
                          <m:r>
                            <a:rPr lang="en-IN" sz="2000" b="0" i="1" smtClean="0">
                              <a:latin typeface="Cambria Math" panose="02040503050406030204" pitchFamily="18" charset="0"/>
                            </a:rPr>
                            <m:t>𝑘</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1</m:t>
                          </m:r>
                          <m:r>
                            <a:rPr lang="en-IN" sz="2000" b="0" i="1" smtClean="0">
                              <a:latin typeface="Cambria Math" panose="02040503050406030204" pitchFamily="18" charset="0"/>
                            </a:rPr>
                            <m:t>𝑘</m:t>
                          </m:r>
                        </m:sub>
                      </m:sSub>
                    </m:oMath>
                  </m:oMathPara>
                </a14:m>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Constraints</a:t>
                </a:r>
              </a:p>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𝑈</m:t>
                          </m:r>
                        </m:e>
                        <m:sub>
                          <m:r>
                            <a:rPr lang="en-IN" sz="2000" b="0" i="1" smtClean="0">
                              <a:latin typeface="Cambria Math" panose="02040503050406030204" pitchFamily="18" charset="0"/>
                            </a:rPr>
                            <m:t>𝑘</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𝑈</m:t>
                          </m:r>
                        </m:e>
                        <m:sub>
                          <m:r>
                            <a:rPr lang="en-IN" sz="2000" b="0" i="1" smtClean="0">
                              <a:latin typeface="Cambria Math" panose="02040503050406030204" pitchFamily="18" charset="0"/>
                            </a:rPr>
                            <m:t>𝑠</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𝑢</m:t>
                          </m:r>
                        </m:e>
                        <m:sub>
                          <m:r>
                            <a:rPr lang="en-IN" sz="2000" b="0" i="1" smtClean="0">
                              <a:latin typeface="Cambria Math" panose="02040503050406030204" pitchFamily="18" charset="0"/>
                            </a:rPr>
                            <m:t>𝑘</m:t>
                          </m:r>
                        </m:sub>
                      </m:sSub>
                    </m:oMath>
                  </m:oMathPara>
                </a14:m>
                <a:endParaRPr lang="en-IN" sz="20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𝑈</m:t>
                          </m:r>
                        </m:e>
                        <m:sub>
                          <m:r>
                            <a:rPr lang="en-IN" sz="2000" b="0" i="1" smtClean="0">
                              <a:latin typeface="Cambria Math" panose="02040503050406030204" pitchFamily="18" charset="0"/>
                            </a:rPr>
                            <m:t>𝐿</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𝑈</m:t>
                          </m:r>
                        </m:e>
                        <m:sub>
                          <m:r>
                            <a:rPr lang="en-IN" sz="2000" b="0" i="1" smtClean="0">
                              <a:latin typeface="Cambria Math" panose="02040503050406030204" pitchFamily="18" charset="0"/>
                            </a:rPr>
                            <m:t>𝑘</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𝑈</m:t>
                          </m:r>
                        </m:e>
                        <m:sub>
                          <m:r>
                            <a:rPr lang="en-IN" sz="2000" b="0" i="1" smtClean="0">
                              <a:latin typeface="Cambria Math" panose="02040503050406030204" pitchFamily="18" charset="0"/>
                            </a:rPr>
                            <m:t>𝐻</m:t>
                          </m:r>
                        </m:sub>
                      </m:sSub>
                    </m:oMath>
                  </m:oMathPara>
                </a14:m>
                <a:endParaRPr lang="en-IN" sz="2000"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7655496" y="4342788"/>
                <a:ext cx="4392488" cy="1938992"/>
              </a:xfrm>
              <a:prstGeom prst="rect">
                <a:avLst/>
              </a:prstGeom>
              <a:blipFill rotWithShape="0">
                <a:blip r:embed="rId3"/>
                <a:stretch>
                  <a:fillRect l="-1250" t="-1572"/>
                </a:stretch>
              </a:blipFill>
            </p:spPr>
            <p:txBody>
              <a:bodyPr/>
              <a:lstStyle/>
              <a:p>
                <a:r>
                  <a:rPr lang="en-IN">
                    <a:noFill/>
                  </a:rPr>
                  <a:t> </a:t>
                </a:r>
              </a:p>
            </p:txBody>
          </p:sp>
        </mc:Fallback>
      </mc:AlternateContent>
    </p:spTree>
    <p:extLst>
      <p:ext uri="{BB962C8B-B14F-4D97-AF65-F5344CB8AC3E}">
        <p14:creationId xmlns:p14="http://schemas.microsoft.com/office/powerpoint/2010/main" val="307911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a:ln w="12700">
                  <a:solidFill>
                    <a:schemeClr val="accent3">
                      <a:lumMod val="50000"/>
                    </a:schemeClr>
                  </a:solidFill>
                  <a:prstDash val="solid"/>
                </a:ln>
                <a:effectLst>
                  <a:innerShdw blurRad="177800">
                    <a:schemeClr val="accent3">
                      <a:lumMod val="50000"/>
                    </a:schemeClr>
                  </a:innerShdw>
                </a:effectLst>
                <a:latin typeface="+mn-lt"/>
                <a:ea typeface="+mn-ea"/>
                <a:cs typeface="+mn-cs"/>
              </a:rPr>
              <a:t>Controller Tuning Parameters</a:t>
            </a:r>
            <a:endParaRPr sz="5400" b="1" dirty="0">
              <a:ln w="12700">
                <a:solidFill>
                  <a:schemeClr val="accent3">
                    <a:lumMod val="50000"/>
                  </a:schemeClr>
                </a:solidFill>
                <a:prstDash val="solid"/>
              </a:ln>
              <a:effectLst>
                <a:innerShdw blurRad="177800">
                  <a:schemeClr val="accent3">
                    <a:lumMod val="50000"/>
                  </a:schemeClr>
                </a:innerShdw>
              </a:effectLst>
              <a:latin typeface="+mn-lt"/>
              <a:ea typeface="+mn-ea"/>
              <a:cs typeface="+mn-cs"/>
            </a:endParaRP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680321" y="2060848"/>
                <a:ext cx="11176320" cy="4797152"/>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Kalman Predictor Parameter (for State Augmentation Approach)</a:t>
                </a:r>
              </a:p>
              <a:p>
                <a:pPr marL="0" indent="0">
                  <a:buNone/>
                </a:pP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𝑖𝑛𝑖𝑡𝑖𝑎𝑙</m:t>
                      </m:r>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𝑐𝑜𝑛𝑑𝑖𝑡𝑖𝑜𝑛</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m:t>
                          </m:r>
                          <m:acc>
                            <m:accPr>
                              <m:chr m:val="̂"/>
                              <m:ctrlPr>
                                <a:rPr lang="en-IN" b="0" i="1" smtClean="0">
                                  <a:solidFill>
                                    <a:schemeClr val="tx1"/>
                                  </a:solidFill>
                                  <a:latin typeface="Cambria Math" panose="02040503050406030204" pitchFamily="18" charset="0"/>
                                </a:rPr>
                              </m:ctrlPr>
                            </m:accPr>
                            <m:e>
                              <m:r>
                                <a:rPr lang="en-IN" b="0" i="1" smtClean="0">
                                  <a:solidFill>
                                    <a:schemeClr val="tx1"/>
                                  </a:solidFill>
                                  <a:latin typeface="Cambria Math" panose="02040503050406030204" pitchFamily="18" charset="0"/>
                                </a:rPr>
                                <m:t>𝑥</m:t>
                              </m:r>
                            </m:e>
                          </m:acc>
                        </m:e>
                        <m:sub>
                          <m:r>
                            <a:rPr lang="en-IN" b="0" i="1" smtClean="0">
                              <a:solidFill>
                                <a:schemeClr val="tx1"/>
                              </a:solidFill>
                              <a:latin typeface="Cambria Math" panose="02040503050406030204" pitchFamily="18" charset="0"/>
                            </a:rPr>
                            <m:t>𝑎</m:t>
                          </m:r>
                        </m:sub>
                      </m:sSub>
                      <m:r>
                        <a:rPr lang="en-IN" b="0" i="1" smtClean="0">
                          <a:solidFill>
                            <a:schemeClr val="tx1"/>
                          </a:solidFill>
                          <a:latin typeface="Cambria Math" panose="02040503050406030204" pitchFamily="18" charset="0"/>
                        </a:rPr>
                        <m:t>)=</m:t>
                      </m:r>
                      <m:sSup>
                        <m:sSupPr>
                          <m:ctrlPr>
                            <a:rPr lang="en-IN" b="0" i="1" smtClean="0">
                              <a:solidFill>
                                <a:schemeClr val="tx1"/>
                              </a:solidFill>
                              <a:latin typeface="Cambria Math" panose="02040503050406030204" pitchFamily="18" charset="0"/>
                            </a:rPr>
                          </m:ctrlPr>
                        </m:sSupPr>
                        <m:e>
                          <m:d>
                            <m:dPr>
                              <m:begChr m:val="["/>
                              <m:endChr m:val="]"/>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0 0 0 0 0</m:t>
                              </m:r>
                            </m:e>
                          </m:d>
                        </m:e>
                        <m:sup>
                          <m:r>
                            <a:rPr lang="en-IN" b="0" i="1" smtClean="0">
                              <a:solidFill>
                                <a:schemeClr val="tx1"/>
                              </a:solidFill>
                              <a:latin typeface="Cambria Math" panose="02040503050406030204" pitchFamily="18" charset="0"/>
                            </a:rPr>
                            <m:t>𝑇</m:t>
                          </m:r>
                        </m:sup>
                      </m:sSup>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rPr>
                        <m:t>𝛾</m:t>
                      </m:r>
                      <m:r>
                        <a:rPr lang="en-IN" b="0" i="1" smtClean="0">
                          <a:solidFill>
                            <a:schemeClr val="tx1"/>
                          </a:solidFill>
                          <a:latin typeface="Cambria Math" panose="02040503050406030204" pitchFamily="18" charset="0"/>
                        </a:rPr>
                        <m:t>=</m:t>
                      </m:r>
                      <m:d>
                        <m:dPr>
                          <m:ctrlPr>
                            <a:rPr lang="en-IN" b="0" i="1" smtClean="0">
                              <a:solidFill>
                                <a:schemeClr val="tx1"/>
                              </a:solidFill>
                              <a:latin typeface="Cambria Math" panose="02040503050406030204" pitchFamily="18" charset="0"/>
                            </a:rPr>
                          </m:ctrlPr>
                        </m:dPr>
                        <m:e>
                          <m:f>
                            <m:fPr>
                              <m:ctrlPr>
                                <a:rPr lang="en-IN" b="0" i="1" smtClean="0">
                                  <a:solidFill>
                                    <a:schemeClr val="tx1"/>
                                  </a:solidFill>
                                  <a:latin typeface="Cambria Math" panose="02040503050406030204" pitchFamily="18" charset="0"/>
                                </a:rPr>
                              </m:ctrlPr>
                            </m:fPr>
                            <m:num>
                              <m:r>
                                <a:rPr lang="en-IN" b="0" i="1" smtClean="0">
                                  <a:solidFill>
                                    <a:schemeClr val="tx1"/>
                                  </a:solidFill>
                                  <a:latin typeface="Cambria Math" panose="02040503050406030204" pitchFamily="18" charset="0"/>
                                </a:rPr>
                                <m:t>2</m:t>
                              </m:r>
                            </m:num>
                            <m:den>
                              <m:r>
                                <a:rPr lang="en-IN" b="0" i="1" smtClean="0">
                                  <a:solidFill>
                                    <a:schemeClr val="tx1"/>
                                  </a:solidFill>
                                  <a:latin typeface="Cambria Math" panose="02040503050406030204" pitchFamily="18" charset="0"/>
                                </a:rPr>
                                <m:t>3</m:t>
                              </m:r>
                            </m:den>
                          </m:f>
                        </m:e>
                      </m:d>
                      <m:r>
                        <a:rPr lang="en-IN" b="0" i="1" smtClean="0">
                          <a:solidFill>
                            <a:schemeClr val="tx1"/>
                          </a:solidFill>
                          <a:latin typeface="Cambria Math" panose="02040503050406030204" pitchFamily="18" charset="0"/>
                        </a:rPr>
                        <m:t>   </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𝑄</m:t>
                          </m:r>
                        </m:e>
                        <m:sub>
                          <m:r>
                            <a:rPr lang="en-IN" b="0" i="1" smtClean="0">
                              <a:solidFill>
                                <a:schemeClr val="tx1"/>
                              </a:solidFill>
                              <a:latin typeface="Cambria Math" panose="02040503050406030204" pitchFamily="18" charset="0"/>
                            </a:rPr>
                            <m:t>𝛽</m:t>
                          </m:r>
                        </m:sub>
                      </m:sSub>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𝛾</m:t>
                      </m:r>
                      <m:d>
                        <m:dPr>
                          <m:begChr m:val="["/>
                          <m:endChr m:val="]"/>
                          <m:ctrlPr>
                            <a:rPr lang="en-IN" b="0" i="1" smtClean="0">
                              <a:solidFill>
                                <a:schemeClr val="tx1"/>
                              </a:solidFill>
                              <a:latin typeface="Cambria Math" panose="02040503050406030204" pitchFamily="18" charset="0"/>
                            </a:rPr>
                          </m:ctrlPr>
                        </m:dPr>
                        <m:e>
                          <m:m>
                            <m:mPr>
                              <m:mcs>
                                <m:mc>
                                  <m:mcPr>
                                    <m:count m:val="2"/>
                                    <m:mcJc m:val="center"/>
                                  </m:mcPr>
                                </m:mc>
                              </m:mcs>
                              <m:ctrlPr>
                                <a:rPr lang="en-IN" b="0" i="1" smtClean="0">
                                  <a:solidFill>
                                    <a:schemeClr val="tx1"/>
                                  </a:solidFill>
                                  <a:latin typeface="Cambria Math" panose="02040503050406030204" pitchFamily="18" charset="0"/>
                                </a:rPr>
                              </m:ctrlPr>
                            </m:mPr>
                            <m:mr>
                              <m:e>
                                <m:sSup>
                                  <m:sSupPr>
                                    <m:ctrlPr>
                                      <a:rPr lang="en-IN" b="0" i="1" smtClean="0">
                                        <a:solidFill>
                                          <a:schemeClr val="tx1"/>
                                        </a:solidFill>
                                        <a:latin typeface="Cambria Math" panose="02040503050406030204" pitchFamily="18" charset="0"/>
                                      </a:rPr>
                                    </m:ctrlPr>
                                  </m:sSupPr>
                                  <m:e>
                                    <m:r>
                                      <m:rPr>
                                        <m:brk m:alnAt="7"/>
                                      </m:rPr>
                                      <a:rPr lang="en-IN" b="0" i="1" smtClean="0">
                                        <a:solidFill>
                                          <a:schemeClr val="tx1"/>
                                        </a:solidFill>
                                        <a:latin typeface="Cambria Math" panose="02040503050406030204" pitchFamily="18" charset="0"/>
                                      </a:rPr>
                                      <m:t>0</m:t>
                                    </m:r>
                                    <m:r>
                                      <a:rPr lang="en-IN" b="0" i="1" smtClean="0">
                                        <a:solidFill>
                                          <a:schemeClr val="tx1"/>
                                        </a:solidFill>
                                        <a:latin typeface="Cambria Math" panose="02040503050406030204" pitchFamily="18" charset="0"/>
                                      </a:rPr>
                                      <m:t>.001</m:t>
                                    </m:r>
                                  </m:e>
                                  <m:sup>
                                    <m:r>
                                      <m:rPr>
                                        <m:brk m:alnAt="7"/>
                                      </m:rPr>
                                      <a:rPr lang="en-IN" b="0" i="1" smtClean="0">
                                        <a:solidFill>
                                          <a:schemeClr val="tx1"/>
                                        </a:solidFill>
                                        <a:latin typeface="Cambria Math" panose="02040503050406030204" pitchFamily="18" charset="0"/>
                                      </a:rPr>
                                      <m:t>2</m:t>
                                    </m:r>
                                  </m:sup>
                                </m:sSup>
                              </m:e>
                              <m:e>
                                <m:r>
                                  <a:rPr lang="en-IN" b="0" i="1" smtClean="0">
                                    <a:solidFill>
                                      <a:schemeClr val="tx1"/>
                                    </a:solidFill>
                                    <a:latin typeface="Cambria Math" panose="02040503050406030204" pitchFamily="18" charset="0"/>
                                  </a:rPr>
                                  <m:t>0</m:t>
                                </m:r>
                              </m:e>
                            </m:mr>
                            <m:mr>
                              <m:e>
                                <m:r>
                                  <a:rPr lang="en-IN" b="0" i="1" smtClean="0">
                                    <a:solidFill>
                                      <a:schemeClr val="tx1"/>
                                    </a:solidFill>
                                    <a:latin typeface="Cambria Math" panose="02040503050406030204" pitchFamily="18" charset="0"/>
                                  </a:rPr>
                                  <m:t>0</m:t>
                                </m:r>
                              </m:e>
                              <m:e>
                                <m:sSup>
                                  <m:sSupPr>
                                    <m:ctrlPr>
                                      <a:rPr lang="en-IN" b="0" i="1" smtClean="0">
                                        <a:solidFill>
                                          <a:schemeClr val="tx1"/>
                                        </a:solidFill>
                                        <a:latin typeface="Cambria Math" panose="02040503050406030204" pitchFamily="18" charset="0"/>
                                      </a:rPr>
                                    </m:ctrlPr>
                                  </m:sSupPr>
                                  <m:e>
                                    <m:r>
                                      <a:rPr lang="en-IN" b="0" i="1" smtClean="0">
                                        <a:solidFill>
                                          <a:schemeClr val="tx1"/>
                                        </a:solidFill>
                                        <a:latin typeface="Cambria Math" panose="02040503050406030204" pitchFamily="18" charset="0"/>
                                      </a:rPr>
                                      <m:t>0.05</m:t>
                                    </m:r>
                                  </m:e>
                                  <m:sup>
                                    <m:r>
                                      <a:rPr lang="en-IN" b="0" i="1" smtClean="0">
                                        <a:solidFill>
                                          <a:schemeClr val="tx1"/>
                                        </a:solidFill>
                                        <a:latin typeface="Cambria Math" panose="02040503050406030204" pitchFamily="18" charset="0"/>
                                      </a:rPr>
                                      <m:t>2</m:t>
                                    </m:r>
                                  </m:sup>
                                </m:sSup>
                              </m:e>
                            </m:mr>
                          </m:m>
                        </m:e>
                      </m:d>
                    </m:oMath>
                  </m:oMathPara>
                </a14:m>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MPC Controller Tuning Parameters</a:t>
                </a:r>
              </a:p>
              <a:p>
                <a:pPr marL="0" indent="0">
                  <a:buNone/>
                </a:pP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rPr>
                        <m:t>𝑝</m:t>
                      </m:r>
                      <m:r>
                        <a:rPr lang="en-IN" b="0" i="1" smtClean="0">
                          <a:solidFill>
                            <a:schemeClr val="tx1"/>
                          </a:solidFill>
                          <a:latin typeface="Cambria Math" panose="02040503050406030204" pitchFamily="18" charset="0"/>
                        </a:rPr>
                        <m:t>=40, </m:t>
                      </m:r>
                      <m:r>
                        <a:rPr lang="en-IN" b="0" i="1" smtClean="0">
                          <a:solidFill>
                            <a:schemeClr val="tx1"/>
                          </a:solidFill>
                          <a:latin typeface="Cambria Math" panose="02040503050406030204" pitchFamily="18" charset="0"/>
                        </a:rPr>
                        <m:t>𝑞</m:t>
                      </m:r>
                      <m:r>
                        <a:rPr lang="en-IN" b="0" i="1" smtClean="0">
                          <a:solidFill>
                            <a:schemeClr val="tx1"/>
                          </a:solidFill>
                          <a:latin typeface="Cambria Math" panose="02040503050406030204" pitchFamily="18" charset="0"/>
                        </a:rPr>
                        <m:t>=5,</m:t>
                      </m:r>
                      <m:r>
                        <a:rPr lang="en-IN" b="0" i="1" smtClean="0">
                          <a:solidFill>
                            <a:schemeClr val="tx1"/>
                          </a:solidFill>
                          <a:latin typeface="Cambria Math" panose="02040503050406030204" pitchFamily="18" charset="0"/>
                        </a:rPr>
                        <m:t>𝜂</m:t>
                      </m:r>
                      <m:r>
                        <a:rPr lang="en-IN" b="0" i="1" smtClean="0">
                          <a:solidFill>
                            <a:schemeClr val="tx1"/>
                          </a:solidFill>
                          <a:latin typeface="Cambria Math" panose="02040503050406030204" pitchFamily="18" charset="0"/>
                        </a:rPr>
                        <m:t>=0.4</m:t>
                      </m:r>
                    </m:oMath>
                  </m:oMathPara>
                </a14:m>
                <a:endParaRPr lang="en-IN" b="0" dirty="0">
                  <a:solidFill>
                    <a:schemeClr val="tx1"/>
                  </a:solidFill>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𝑊</m:t>
                        </m:r>
                      </m:e>
                      <m:sub>
                        <m:r>
                          <a:rPr lang="en-IN" b="0" i="1" smtClean="0">
                            <a:solidFill>
                              <a:schemeClr val="tx1"/>
                            </a:solidFill>
                            <a:latin typeface="Cambria Math" panose="02040503050406030204" pitchFamily="18" charset="0"/>
                          </a:rPr>
                          <m:t>𝑥</m:t>
                        </m:r>
                      </m:sub>
                    </m:sSub>
                    <m:r>
                      <a:rPr lang="en-IN" b="0" i="1" smtClean="0">
                        <a:solidFill>
                          <a:schemeClr val="tx1"/>
                        </a:solidFill>
                        <a:latin typeface="Cambria Math" panose="02040503050406030204" pitchFamily="18" charset="0"/>
                      </a:rPr>
                      <m:t>=</m:t>
                    </m:r>
                    <m:d>
                      <m:dPr>
                        <m:begChr m:val="["/>
                        <m:endChr m:val="]"/>
                        <m:ctrlPr>
                          <a:rPr lang="en-IN" b="0" i="1" smtClean="0">
                            <a:solidFill>
                              <a:schemeClr val="tx1"/>
                            </a:solidFill>
                            <a:latin typeface="Cambria Math" panose="02040503050406030204" pitchFamily="18" charset="0"/>
                          </a:rPr>
                        </m:ctrlPr>
                      </m:dPr>
                      <m:e>
                        <m:m>
                          <m:mPr>
                            <m:mcs>
                              <m:mc>
                                <m:mcPr>
                                  <m:count m:val="2"/>
                                  <m:mcJc m:val="center"/>
                                </m:mcPr>
                              </m:mc>
                            </m:mcs>
                            <m:ctrlPr>
                              <a:rPr lang="en-IN" b="0" i="1" smtClean="0">
                                <a:solidFill>
                                  <a:schemeClr val="tx1"/>
                                </a:solidFill>
                                <a:latin typeface="Cambria Math" panose="02040503050406030204" pitchFamily="18" charset="0"/>
                              </a:rPr>
                            </m:ctrlPr>
                          </m:mPr>
                          <m:mr>
                            <m:e>
                              <m:sSup>
                                <m:sSupPr>
                                  <m:ctrlPr>
                                    <a:rPr lang="en-IN" b="0" i="1" smtClean="0">
                                      <a:solidFill>
                                        <a:schemeClr val="tx1"/>
                                      </a:solidFill>
                                      <a:latin typeface="Cambria Math" panose="02040503050406030204" pitchFamily="18" charset="0"/>
                                    </a:rPr>
                                  </m:ctrlPr>
                                </m:sSupPr>
                                <m:e>
                                  <m:r>
                                    <m:rPr>
                                      <m:brk m:alnAt="7"/>
                                    </m:rP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0</m:t>
                                  </m:r>
                                </m:e>
                                <m:sup>
                                  <m:r>
                                    <a:rPr lang="en-IN" b="0" i="1" smtClean="0">
                                      <a:solidFill>
                                        <a:schemeClr val="tx1"/>
                                      </a:solidFill>
                                      <a:latin typeface="Cambria Math" panose="02040503050406030204" pitchFamily="18" charset="0"/>
                                    </a:rPr>
                                    <m:t>4</m:t>
                                  </m:r>
                                </m:sup>
                              </m:sSup>
                            </m:e>
                            <m:e>
                              <m:r>
                                <a:rPr lang="en-IN" b="0" i="1" smtClean="0">
                                  <a:solidFill>
                                    <a:schemeClr val="tx1"/>
                                  </a:solidFill>
                                  <a:latin typeface="Cambria Math" panose="02040503050406030204" pitchFamily="18" charset="0"/>
                                </a:rPr>
                                <m:t>0</m:t>
                              </m:r>
                            </m:e>
                          </m:mr>
                          <m:mr>
                            <m:e>
                              <m:r>
                                <a:rPr lang="en-IN" b="0" i="1" smtClean="0">
                                  <a:solidFill>
                                    <a:schemeClr val="tx1"/>
                                  </a:solidFill>
                                  <a:latin typeface="Cambria Math" panose="02040503050406030204" pitchFamily="18" charset="0"/>
                                </a:rPr>
                                <m:t>0</m:t>
                              </m:r>
                            </m:e>
                            <m:e>
                              <m:r>
                                <a:rPr lang="en-IN" b="0" i="1" smtClean="0">
                                  <a:solidFill>
                                    <a:schemeClr val="tx1"/>
                                  </a:solidFill>
                                  <a:latin typeface="Cambria Math" panose="02040503050406030204" pitchFamily="18" charset="0"/>
                                </a:rPr>
                                <m:t>100</m:t>
                              </m:r>
                            </m:e>
                          </m:mr>
                        </m:m>
                      </m:e>
                    </m:d>
                  </m:oMath>
                </a14:m>
                <a:r>
                  <a:rPr lang="en-IN"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IN" b="0" i="0" dirty="0" smtClean="0">
                        <a:solidFill>
                          <a:schemeClr val="tx1"/>
                        </a:solidFill>
                        <a:latin typeface="Cambria Math" panose="02040503050406030204" pitchFamily="18" charset="0"/>
                      </a:rPr>
                      <m:t>   </m:t>
                    </m:r>
                    <m:sSub>
                      <m:sSubPr>
                        <m:ctrlPr>
                          <a:rPr lang="en-IN" b="0" i="1" dirty="0" smtClean="0">
                            <a:solidFill>
                              <a:schemeClr val="tx1"/>
                            </a:solidFill>
                            <a:latin typeface="Cambria Math" panose="02040503050406030204" pitchFamily="18" charset="0"/>
                          </a:rPr>
                        </m:ctrlPr>
                      </m:sSubPr>
                      <m:e>
                        <m:r>
                          <a:rPr lang="en-IN" b="0" i="1" dirty="0" smtClean="0">
                            <a:solidFill>
                              <a:schemeClr val="tx1"/>
                            </a:solidFill>
                            <a:latin typeface="Cambria Math" panose="02040503050406030204" pitchFamily="18" charset="0"/>
                          </a:rPr>
                          <m:t>𝑊</m:t>
                        </m:r>
                      </m:e>
                      <m:sub>
                        <m:r>
                          <a:rPr lang="en-IN" b="0" i="1" dirty="0" smtClean="0">
                            <a:solidFill>
                              <a:schemeClr val="tx1"/>
                            </a:solidFill>
                            <a:latin typeface="Cambria Math" panose="02040503050406030204" pitchFamily="18" charset="0"/>
                          </a:rPr>
                          <m:t>𝑦</m:t>
                        </m:r>
                      </m:sub>
                    </m:sSub>
                    <m:r>
                      <a:rPr lang="en-IN" b="0" i="1" dirty="0" smtClean="0">
                        <a:solidFill>
                          <a:schemeClr val="tx1"/>
                        </a:solidFill>
                        <a:latin typeface="Cambria Math" panose="02040503050406030204" pitchFamily="18" charset="0"/>
                      </a:rPr>
                      <m:t>=</m:t>
                    </m:r>
                    <m:d>
                      <m:dPr>
                        <m:begChr m:val="["/>
                        <m:endChr m:val="]"/>
                        <m:ctrlPr>
                          <a:rPr lang="en-IN" b="0" i="1" dirty="0" smtClean="0">
                            <a:solidFill>
                              <a:schemeClr val="tx1"/>
                            </a:solidFill>
                            <a:latin typeface="Cambria Math" panose="02040503050406030204" pitchFamily="18" charset="0"/>
                          </a:rPr>
                        </m:ctrlPr>
                      </m:dPr>
                      <m:e>
                        <m:m>
                          <m:mPr>
                            <m:mcs>
                              <m:mc>
                                <m:mcPr>
                                  <m:count m:val="2"/>
                                  <m:mcJc m:val="center"/>
                                </m:mcPr>
                              </m:mc>
                            </m:mcs>
                            <m:ctrlPr>
                              <a:rPr lang="en-IN" b="0" i="1" dirty="0" smtClean="0">
                                <a:solidFill>
                                  <a:schemeClr val="tx1"/>
                                </a:solidFill>
                                <a:latin typeface="Cambria Math" panose="02040503050406030204" pitchFamily="18" charset="0"/>
                              </a:rPr>
                            </m:ctrlPr>
                          </m:mPr>
                          <m:mr>
                            <m:e>
                              <m:r>
                                <m:rPr>
                                  <m:brk m:alnAt="7"/>
                                </m:rPr>
                                <a:rPr lang="en-IN" b="0" i="1" dirty="0" smtClean="0">
                                  <a:solidFill>
                                    <a:schemeClr val="tx1"/>
                                  </a:solidFill>
                                  <a:latin typeface="Cambria Math" panose="02040503050406030204" pitchFamily="18" charset="0"/>
                                </a:rPr>
                                <m:t>1</m:t>
                              </m:r>
                            </m:e>
                            <m:e>
                              <m:r>
                                <a:rPr lang="en-IN" b="0" i="1" dirty="0" smtClean="0">
                                  <a:solidFill>
                                    <a:schemeClr val="tx1"/>
                                  </a:solidFill>
                                  <a:latin typeface="Cambria Math" panose="02040503050406030204" pitchFamily="18" charset="0"/>
                                </a:rPr>
                                <m:t>0</m:t>
                              </m:r>
                            </m:e>
                          </m:mr>
                          <m:mr>
                            <m:e>
                              <m:r>
                                <a:rPr lang="en-IN" b="0" i="1" dirty="0" smtClean="0">
                                  <a:solidFill>
                                    <a:schemeClr val="tx1"/>
                                  </a:solidFill>
                                  <a:latin typeface="Cambria Math" panose="02040503050406030204" pitchFamily="18" charset="0"/>
                                </a:rPr>
                                <m:t>0</m:t>
                              </m:r>
                            </m:e>
                            <m:e>
                              <m:r>
                                <a:rPr lang="en-IN" b="0" i="1" dirty="0" smtClean="0">
                                  <a:solidFill>
                                    <a:schemeClr val="tx1"/>
                                  </a:solidFill>
                                  <a:latin typeface="Cambria Math" panose="02040503050406030204" pitchFamily="18" charset="0"/>
                                </a:rPr>
                                <m:t>100</m:t>
                              </m:r>
                            </m:e>
                          </m:mr>
                        </m:m>
                      </m:e>
                    </m:d>
                  </m:oMath>
                </a14:m>
                <a:r>
                  <a:rPr lang="en-IN"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b="0" i="1" dirty="0" smtClean="0">
                            <a:solidFill>
                              <a:schemeClr val="tx1"/>
                            </a:solidFill>
                            <a:latin typeface="Cambria Math" panose="02040503050406030204" pitchFamily="18" charset="0"/>
                          </a:rPr>
                        </m:ctrlPr>
                      </m:sSubPr>
                      <m:e>
                        <m:r>
                          <a:rPr lang="en-IN" b="0" i="1" dirty="0" smtClean="0">
                            <a:solidFill>
                              <a:schemeClr val="tx1"/>
                            </a:solidFill>
                            <a:latin typeface="Cambria Math" panose="02040503050406030204" pitchFamily="18" charset="0"/>
                          </a:rPr>
                          <m:t>𝑊</m:t>
                        </m:r>
                      </m:e>
                      <m:sub>
                        <m:r>
                          <a:rPr lang="en-IN" b="0" i="1" dirty="0" smtClean="0">
                            <a:solidFill>
                              <a:schemeClr val="tx1"/>
                            </a:solidFill>
                            <a:latin typeface="Cambria Math" panose="02040503050406030204" pitchFamily="18" charset="0"/>
                          </a:rPr>
                          <m:t>𝑢</m:t>
                        </m:r>
                      </m:sub>
                    </m:sSub>
                    <m:r>
                      <a:rPr lang="en-IN" b="0" i="1" dirty="0" smtClean="0">
                        <a:solidFill>
                          <a:schemeClr val="tx1"/>
                        </a:solidFill>
                        <a:latin typeface="Cambria Math" panose="02040503050406030204" pitchFamily="18" charset="0"/>
                      </a:rPr>
                      <m:t>=0.4</m:t>
                    </m:r>
                    <m:d>
                      <m:dPr>
                        <m:begChr m:val="["/>
                        <m:endChr m:val="]"/>
                        <m:ctrlPr>
                          <a:rPr lang="en-IN" b="0" i="1" dirty="0" smtClean="0">
                            <a:solidFill>
                              <a:schemeClr val="tx1"/>
                            </a:solidFill>
                            <a:latin typeface="Cambria Math" panose="02040503050406030204" pitchFamily="18" charset="0"/>
                          </a:rPr>
                        </m:ctrlPr>
                      </m:dPr>
                      <m:e>
                        <m:m>
                          <m:mPr>
                            <m:mcs>
                              <m:mc>
                                <m:mcPr>
                                  <m:count m:val="2"/>
                                  <m:mcJc m:val="center"/>
                                </m:mcPr>
                              </m:mc>
                            </m:mcs>
                            <m:ctrlPr>
                              <a:rPr lang="en-IN" b="0" i="1" dirty="0" smtClean="0">
                                <a:solidFill>
                                  <a:schemeClr val="tx1"/>
                                </a:solidFill>
                                <a:latin typeface="Cambria Math" panose="02040503050406030204" pitchFamily="18" charset="0"/>
                              </a:rPr>
                            </m:ctrlPr>
                          </m:mPr>
                          <m:mr>
                            <m:e>
                              <m:r>
                                <m:rPr>
                                  <m:brk m:alnAt="7"/>
                                </m:rPr>
                                <a:rPr lang="en-IN" b="0" i="1" dirty="0" smtClean="0">
                                  <a:solidFill>
                                    <a:schemeClr val="tx1"/>
                                  </a:solidFill>
                                  <a:latin typeface="Cambria Math" panose="02040503050406030204" pitchFamily="18" charset="0"/>
                                </a:rPr>
                                <m:t>1</m:t>
                              </m:r>
                            </m:e>
                            <m:e>
                              <m:r>
                                <a:rPr lang="en-IN" b="0" i="1" dirty="0" smtClean="0">
                                  <a:solidFill>
                                    <a:schemeClr val="tx1"/>
                                  </a:solidFill>
                                  <a:latin typeface="Cambria Math" panose="02040503050406030204" pitchFamily="18" charset="0"/>
                                </a:rPr>
                                <m:t>0</m:t>
                              </m:r>
                            </m:e>
                          </m:mr>
                          <m:mr>
                            <m:e>
                              <m:r>
                                <a:rPr lang="en-IN" b="0" i="1" dirty="0" smtClean="0">
                                  <a:solidFill>
                                    <a:schemeClr val="tx1"/>
                                  </a:solidFill>
                                  <a:latin typeface="Cambria Math" panose="02040503050406030204" pitchFamily="18" charset="0"/>
                                </a:rPr>
                                <m:t>0</m:t>
                              </m:r>
                            </m:e>
                            <m:e>
                              <m:r>
                                <a:rPr lang="en-IN" b="0" i="1" dirty="0" smtClean="0">
                                  <a:solidFill>
                                    <a:schemeClr val="tx1"/>
                                  </a:solidFill>
                                  <a:latin typeface="Cambria Math" panose="02040503050406030204" pitchFamily="18" charset="0"/>
                                </a:rPr>
                                <m:t>10</m:t>
                              </m:r>
                            </m:e>
                          </m:mr>
                        </m:m>
                      </m:e>
                    </m:d>
                    <m:r>
                      <a:rPr lang="en-IN" b="0" i="1" dirty="0" smtClean="0">
                        <a:solidFill>
                          <a:schemeClr val="tx1"/>
                        </a:solidFill>
                        <a:latin typeface="Cambria Math" panose="02040503050406030204" pitchFamily="18" charset="0"/>
                      </a:rPr>
                      <m:t> </m:t>
                    </m:r>
                  </m:oMath>
                </a14:m>
                <a:r>
                  <a:rPr lang="en-IN"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b="0" i="1" dirty="0" smtClean="0">
                            <a:solidFill>
                              <a:schemeClr val="tx1"/>
                            </a:solidFill>
                            <a:latin typeface="Cambria Math" panose="02040503050406030204" pitchFamily="18" charset="0"/>
                          </a:rPr>
                        </m:ctrlPr>
                      </m:sSubPr>
                      <m:e>
                        <m:r>
                          <a:rPr lang="en-IN" b="0" i="1" dirty="0" smtClean="0">
                            <a:solidFill>
                              <a:schemeClr val="tx1"/>
                            </a:solidFill>
                            <a:latin typeface="Cambria Math" panose="02040503050406030204" pitchFamily="18" charset="0"/>
                          </a:rPr>
                          <m:t>𝑊</m:t>
                        </m:r>
                      </m:e>
                      <m:sub>
                        <m:r>
                          <a:rPr lang="en-IN" b="0" i="1" dirty="0" smtClean="0">
                            <a:solidFill>
                              <a:schemeClr val="tx1"/>
                            </a:solidFill>
                            <a:latin typeface="Cambria Math" panose="02040503050406030204" pitchFamily="18" charset="0"/>
                            <a:ea typeface="Cambria Math" panose="02040503050406030204" pitchFamily="18" charset="0"/>
                          </a:rPr>
                          <m:t>∆</m:t>
                        </m:r>
                        <m:r>
                          <a:rPr lang="en-IN" b="0" i="1" dirty="0" smtClean="0">
                            <a:solidFill>
                              <a:schemeClr val="tx1"/>
                            </a:solidFill>
                            <a:latin typeface="Cambria Math" panose="02040503050406030204" pitchFamily="18" charset="0"/>
                          </a:rPr>
                          <m:t>𝑢</m:t>
                        </m:r>
                      </m:sub>
                    </m:sSub>
                    <m:r>
                      <a:rPr lang="en-IN" b="0" i="1" dirty="0" smtClean="0">
                        <a:solidFill>
                          <a:schemeClr val="tx1"/>
                        </a:solidFill>
                        <a:latin typeface="Cambria Math" panose="02040503050406030204" pitchFamily="18" charset="0"/>
                      </a:rPr>
                      <m:t>=0.4</m:t>
                    </m:r>
                    <m:d>
                      <m:dPr>
                        <m:begChr m:val="["/>
                        <m:endChr m:val="]"/>
                        <m:ctrlPr>
                          <a:rPr lang="en-IN" b="0" i="1" dirty="0" smtClean="0">
                            <a:solidFill>
                              <a:schemeClr val="tx1"/>
                            </a:solidFill>
                            <a:latin typeface="Cambria Math" panose="02040503050406030204" pitchFamily="18" charset="0"/>
                          </a:rPr>
                        </m:ctrlPr>
                      </m:dPr>
                      <m:e>
                        <m:m>
                          <m:mPr>
                            <m:mcs>
                              <m:mc>
                                <m:mcPr>
                                  <m:count m:val="2"/>
                                  <m:mcJc m:val="center"/>
                                </m:mcPr>
                              </m:mc>
                            </m:mcs>
                            <m:ctrlPr>
                              <a:rPr lang="en-IN" b="0" i="1" dirty="0" smtClean="0">
                                <a:solidFill>
                                  <a:schemeClr val="tx1"/>
                                </a:solidFill>
                                <a:latin typeface="Cambria Math" panose="02040503050406030204" pitchFamily="18" charset="0"/>
                              </a:rPr>
                            </m:ctrlPr>
                          </m:mPr>
                          <m:mr>
                            <m:e>
                              <m:r>
                                <m:rPr>
                                  <m:brk m:alnAt="7"/>
                                </m:rPr>
                                <a:rPr lang="en-IN" b="0" i="1" dirty="0" smtClean="0">
                                  <a:solidFill>
                                    <a:schemeClr val="tx1"/>
                                  </a:solidFill>
                                  <a:latin typeface="Cambria Math" panose="02040503050406030204" pitchFamily="18" charset="0"/>
                                </a:rPr>
                                <m:t>5</m:t>
                              </m:r>
                            </m:e>
                            <m:e>
                              <m:r>
                                <a:rPr lang="en-IN" b="0" i="1" dirty="0" smtClean="0">
                                  <a:solidFill>
                                    <a:schemeClr val="tx1"/>
                                  </a:solidFill>
                                  <a:latin typeface="Cambria Math" panose="02040503050406030204" pitchFamily="18" charset="0"/>
                                </a:rPr>
                                <m:t>0</m:t>
                              </m:r>
                            </m:e>
                          </m:mr>
                          <m:mr>
                            <m:e>
                              <m:r>
                                <a:rPr lang="en-IN" b="0" i="1" dirty="0" smtClean="0">
                                  <a:solidFill>
                                    <a:schemeClr val="tx1"/>
                                  </a:solidFill>
                                  <a:latin typeface="Cambria Math" panose="02040503050406030204" pitchFamily="18" charset="0"/>
                                </a:rPr>
                                <m:t>0</m:t>
                              </m:r>
                            </m:e>
                            <m:e>
                              <m:r>
                                <a:rPr lang="en-IN" b="0" i="1" dirty="0" smtClean="0">
                                  <a:solidFill>
                                    <a:schemeClr val="tx1"/>
                                  </a:solidFill>
                                  <a:latin typeface="Cambria Math" panose="02040503050406030204" pitchFamily="18" charset="0"/>
                                </a:rPr>
                                <m:t>5</m:t>
                              </m:r>
                            </m:e>
                          </m:mr>
                        </m:m>
                      </m:e>
                    </m:d>
                  </m:oMath>
                </a14:m>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ARX Based LQG Parameters</a:t>
                </a:r>
              </a:p>
              <a:p>
                <a:pPr marL="0" indent="0" algn="ctr">
                  <a:buNone/>
                </a:pPr>
                <a14:m>
                  <m:oMath xmlns:m="http://schemas.openxmlformats.org/officeDocument/2006/math">
                    <m:sSub>
                      <m:sSubPr>
                        <m:ctrlPr>
                          <a:rPr lang="ar-AE" i="1" dirty="0" smtClean="0">
                            <a:solidFill>
                              <a:schemeClr val="tx1"/>
                            </a:solidFill>
                            <a:latin typeface="Cambria Math" panose="02040503050406030204" pitchFamily="18" charset="0"/>
                          </a:rPr>
                        </m:ctrlPr>
                      </m:sSubPr>
                      <m:e>
                        <m:r>
                          <a:rPr lang="ar-AE" i="1" dirty="0">
                            <a:solidFill>
                              <a:schemeClr val="tx1"/>
                            </a:solidFill>
                            <a:latin typeface="Cambria Math" panose="02040503050406030204" pitchFamily="18" charset="0"/>
                          </a:rPr>
                          <m:t>𝑊</m:t>
                        </m:r>
                      </m:e>
                      <m:sub>
                        <m:r>
                          <a:rPr lang="ar-AE" i="1" dirty="0">
                            <a:solidFill>
                              <a:schemeClr val="tx1"/>
                            </a:solidFill>
                            <a:latin typeface="Cambria Math" panose="02040503050406030204" pitchFamily="18" charset="0"/>
                          </a:rPr>
                          <m:t>𝑦</m:t>
                        </m:r>
                      </m:sub>
                    </m:sSub>
                    <m:r>
                      <a:rPr lang="ar-AE" i="1" dirty="0">
                        <a:solidFill>
                          <a:schemeClr val="tx1"/>
                        </a:solidFill>
                        <a:latin typeface="Cambria Math" panose="02040503050406030204" pitchFamily="18" charset="0"/>
                      </a:rPr>
                      <m:t>=</m:t>
                    </m:r>
                    <m:d>
                      <m:dPr>
                        <m:begChr m:val="["/>
                        <m:endChr m:val="]"/>
                        <m:ctrlPr>
                          <a:rPr lang="ar-AE" i="1" dirty="0">
                            <a:solidFill>
                              <a:schemeClr val="tx1"/>
                            </a:solidFill>
                            <a:latin typeface="Cambria Math" panose="02040503050406030204" pitchFamily="18" charset="0"/>
                          </a:rPr>
                        </m:ctrlPr>
                      </m:dPr>
                      <m:e>
                        <m:m>
                          <m:mPr>
                            <m:mcs>
                              <m:mc>
                                <m:mcPr>
                                  <m:count m:val="2"/>
                                  <m:mcJc m:val="center"/>
                                </m:mcPr>
                              </m:mc>
                            </m:mcs>
                            <m:ctrlPr>
                              <a:rPr lang="ar-AE" i="1" dirty="0">
                                <a:solidFill>
                                  <a:schemeClr val="tx1"/>
                                </a:solidFill>
                                <a:latin typeface="Cambria Math" panose="02040503050406030204" pitchFamily="18" charset="0"/>
                              </a:rPr>
                            </m:ctrlPr>
                          </m:mPr>
                          <m:mr>
                            <m:e>
                              <m:r>
                                <m:rPr>
                                  <m:brk m:alnAt="7"/>
                                </m:rPr>
                                <a:rPr lang="ar-AE" i="1" dirty="0">
                                  <a:solidFill>
                                    <a:schemeClr val="tx1"/>
                                  </a:solidFill>
                                  <a:latin typeface="Cambria Math" panose="02040503050406030204" pitchFamily="18" charset="0"/>
                                </a:rPr>
                                <m:t>1</m:t>
                              </m:r>
                            </m:e>
                            <m:e>
                              <m:r>
                                <a:rPr lang="ar-AE" i="1" dirty="0">
                                  <a:solidFill>
                                    <a:schemeClr val="tx1"/>
                                  </a:solidFill>
                                  <a:latin typeface="Cambria Math" panose="02040503050406030204" pitchFamily="18" charset="0"/>
                                </a:rPr>
                                <m:t>0</m:t>
                              </m:r>
                            </m:e>
                          </m:mr>
                          <m:mr>
                            <m:e>
                              <m:r>
                                <a:rPr lang="ar-AE" i="1" dirty="0">
                                  <a:solidFill>
                                    <a:schemeClr val="tx1"/>
                                  </a:solidFill>
                                  <a:latin typeface="Cambria Math" panose="02040503050406030204" pitchFamily="18" charset="0"/>
                                </a:rPr>
                                <m:t>0</m:t>
                              </m:r>
                            </m:e>
                            <m:e>
                              <m:r>
                                <a:rPr lang="ar-AE" i="1" dirty="0">
                                  <a:solidFill>
                                    <a:schemeClr val="tx1"/>
                                  </a:solidFill>
                                  <a:latin typeface="Cambria Math" panose="02040503050406030204" pitchFamily="18" charset="0"/>
                                </a:rPr>
                                <m:t>100</m:t>
                              </m:r>
                            </m:e>
                          </m:mr>
                        </m:m>
                      </m:e>
                    </m:d>
                  </m:oMath>
                </a14:m>
                <a:r>
                  <a:rPr lang="ar-AE"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ar-AE" i="1" dirty="0">
                            <a:solidFill>
                              <a:schemeClr val="tx1"/>
                            </a:solidFill>
                            <a:latin typeface="Cambria Math" panose="02040503050406030204" pitchFamily="18" charset="0"/>
                          </a:rPr>
                        </m:ctrlPr>
                      </m:sSubPr>
                      <m:e>
                        <m:r>
                          <a:rPr lang="ar-AE" i="1" dirty="0">
                            <a:solidFill>
                              <a:schemeClr val="tx1"/>
                            </a:solidFill>
                            <a:latin typeface="Cambria Math" panose="02040503050406030204" pitchFamily="18" charset="0"/>
                          </a:rPr>
                          <m:t>𝑊</m:t>
                        </m:r>
                      </m:e>
                      <m:sub>
                        <m:r>
                          <a:rPr lang="ar-AE" i="1" dirty="0">
                            <a:solidFill>
                              <a:schemeClr val="tx1"/>
                            </a:solidFill>
                            <a:latin typeface="Cambria Math" panose="02040503050406030204" pitchFamily="18" charset="0"/>
                          </a:rPr>
                          <m:t>𝑢</m:t>
                        </m:r>
                      </m:sub>
                    </m:sSub>
                    <m:r>
                      <a:rPr lang="ar-AE" i="1" dirty="0">
                        <a:solidFill>
                          <a:schemeClr val="tx1"/>
                        </a:solidFill>
                        <a:latin typeface="Cambria Math" panose="02040503050406030204" pitchFamily="18" charset="0"/>
                      </a:rPr>
                      <m:t>=</m:t>
                    </m:r>
                    <m:r>
                      <a:rPr lang="ar-AE" i="1" dirty="0">
                        <a:solidFill>
                          <a:schemeClr val="tx1"/>
                        </a:solidFill>
                        <a:latin typeface="Cambria Math" panose="02040503050406030204" pitchFamily="18" charset="0"/>
                      </a:rPr>
                      <m:t>0</m:t>
                    </m:r>
                    <m:r>
                      <a:rPr lang="ar-AE" i="1" dirty="0">
                        <a:solidFill>
                          <a:schemeClr val="tx1"/>
                        </a:solidFill>
                        <a:latin typeface="Cambria Math" panose="02040503050406030204" pitchFamily="18" charset="0"/>
                      </a:rPr>
                      <m:t>.</m:t>
                    </m:r>
                    <m:r>
                      <a:rPr lang="ar-AE" i="1" dirty="0">
                        <a:solidFill>
                          <a:schemeClr val="tx1"/>
                        </a:solidFill>
                        <a:latin typeface="Cambria Math" panose="02040503050406030204" pitchFamily="18" charset="0"/>
                      </a:rPr>
                      <m:t>4</m:t>
                    </m:r>
                    <m:d>
                      <m:dPr>
                        <m:begChr m:val="["/>
                        <m:endChr m:val="]"/>
                        <m:ctrlPr>
                          <a:rPr lang="ar-AE" i="1" dirty="0">
                            <a:solidFill>
                              <a:schemeClr val="tx1"/>
                            </a:solidFill>
                            <a:latin typeface="Cambria Math" panose="02040503050406030204" pitchFamily="18" charset="0"/>
                          </a:rPr>
                        </m:ctrlPr>
                      </m:dPr>
                      <m:e>
                        <m:m>
                          <m:mPr>
                            <m:mcs>
                              <m:mc>
                                <m:mcPr>
                                  <m:count m:val="2"/>
                                  <m:mcJc m:val="center"/>
                                </m:mcPr>
                              </m:mc>
                            </m:mcs>
                            <m:ctrlPr>
                              <a:rPr lang="ar-AE" i="1" dirty="0">
                                <a:solidFill>
                                  <a:schemeClr val="tx1"/>
                                </a:solidFill>
                                <a:latin typeface="Cambria Math" panose="02040503050406030204" pitchFamily="18" charset="0"/>
                              </a:rPr>
                            </m:ctrlPr>
                          </m:mPr>
                          <m:mr>
                            <m:e>
                              <m:r>
                                <m:rPr>
                                  <m:brk m:alnAt="7"/>
                                </m:rPr>
                                <a:rPr lang="ar-AE" i="1" dirty="0">
                                  <a:solidFill>
                                    <a:schemeClr val="tx1"/>
                                  </a:solidFill>
                                  <a:latin typeface="Cambria Math" panose="02040503050406030204" pitchFamily="18" charset="0"/>
                                </a:rPr>
                                <m:t>1</m:t>
                              </m:r>
                            </m:e>
                            <m:e>
                              <m:r>
                                <a:rPr lang="ar-AE" i="1" dirty="0">
                                  <a:solidFill>
                                    <a:schemeClr val="tx1"/>
                                  </a:solidFill>
                                  <a:latin typeface="Cambria Math" panose="02040503050406030204" pitchFamily="18" charset="0"/>
                                </a:rPr>
                                <m:t>0</m:t>
                              </m:r>
                            </m:e>
                          </m:mr>
                          <m:mr>
                            <m:e>
                              <m:r>
                                <a:rPr lang="ar-AE" i="1" dirty="0">
                                  <a:solidFill>
                                    <a:schemeClr val="tx1"/>
                                  </a:solidFill>
                                  <a:latin typeface="Cambria Math" panose="02040503050406030204" pitchFamily="18" charset="0"/>
                                </a:rPr>
                                <m:t>0</m:t>
                              </m:r>
                            </m:e>
                            <m:e>
                              <m:r>
                                <a:rPr lang="ar-AE" i="1" dirty="0">
                                  <a:solidFill>
                                    <a:schemeClr val="tx1"/>
                                  </a:solidFill>
                                  <a:latin typeface="Cambria Math" panose="02040503050406030204" pitchFamily="18" charset="0"/>
                                </a:rPr>
                                <m:t>10</m:t>
                              </m:r>
                            </m:e>
                          </m:mr>
                        </m:m>
                      </m:e>
                    </m:d>
                  </m:oMath>
                </a14:m>
                <a:endParaRPr lang="ar-AE" dirty="0">
                  <a:solidFill>
                    <a:schemeClr val="tx1"/>
                  </a:solidFill>
                  <a:latin typeface="Times New Roman" panose="02020603050405020304" pitchFamily="18" charset="0"/>
                  <a:cs typeface="Times New Roman" panose="02020603050405020304" pitchFamily="18" charset="0"/>
                </a:endParaRPr>
              </a:p>
              <a:p>
                <a:pPr marL="0" indent="0" algn="ctr">
                  <a:buNone/>
                </a:pPr>
                <a:r>
                  <a:rPr lang="en-IN" dirty="0">
                    <a:solidFill>
                      <a:schemeClr val="tx1"/>
                    </a:solidFill>
                    <a:latin typeface="Times New Roman" panose="02020603050405020304" pitchFamily="18" charset="0"/>
                    <a:cs typeface="Times New Roman" panose="02020603050405020304" pitchFamily="18" charset="0"/>
                  </a:rPr>
                  <a:t>Innovation filter (</a:t>
                </a:r>
                <a14:m>
                  <m:oMath xmlns:m="http://schemas.openxmlformats.org/officeDocument/2006/math">
                    <m:r>
                      <a:rPr lang="en-IN" b="0" i="1" smtClean="0">
                        <a:solidFill>
                          <a:schemeClr val="tx1"/>
                        </a:solidFill>
                        <a:latin typeface="Cambria Math" panose="02040503050406030204" pitchFamily="18" charset="0"/>
                      </a:rPr>
                      <m:t>𝛼</m:t>
                    </m:r>
                  </m:oMath>
                </a14:m>
                <a:r>
                  <a:rPr lang="en-IN" dirty="0">
                    <a:solidFill>
                      <a:schemeClr val="tx1"/>
                    </a:solidFill>
                    <a:latin typeface="Times New Roman" panose="02020603050405020304" pitchFamily="18" charset="0"/>
                    <a:cs typeface="Times New Roman" panose="02020603050405020304" pitchFamily="18" charset="0"/>
                  </a:rPr>
                  <a:t>) = 0.9 </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680321" y="2060848"/>
                <a:ext cx="11176320" cy="4797152"/>
              </a:xfrm>
              <a:blipFill rotWithShape="0">
                <a:blip r:embed="rId2"/>
                <a:stretch>
                  <a:fillRect l="-764" t="-1779" b="-1017"/>
                </a:stretch>
              </a:blipFill>
            </p:spPr>
            <p:txBody>
              <a:bodyPr/>
              <a:lstStyle/>
              <a:p>
                <a:r>
                  <a:rPr lang="en-IN">
                    <a:noFill/>
                  </a:rPr>
                  <a:t> </a:t>
                </a:r>
              </a:p>
            </p:txBody>
          </p:sp>
        </mc:Fallback>
      </mc:AlternateContent>
    </p:spTree>
    <p:extLst>
      <p:ext uri="{BB962C8B-B14F-4D97-AF65-F5344CB8AC3E}">
        <p14:creationId xmlns:p14="http://schemas.microsoft.com/office/powerpoint/2010/main" val="414526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a:ln w="12700">
                  <a:solidFill>
                    <a:schemeClr val="accent3">
                      <a:lumMod val="50000"/>
                    </a:schemeClr>
                  </a:solidFill>
                  <a:prstDash val="solid"/>
                </a:ln>
                <a:effectLst>
                  <a:innerShdw blurRad="177800">
                    <a:schemeClr val="accent3">
                      <a:lumMod val="50000"/>
                    </a:schemeClr>
                  </a:innerShdw>
                </a:effectLst>
                <a:latin typeface="+mn-lt"/>
                <a:ea typeface="+mn-ea"/>
                <a:cs typeface="+mn-cs"/>
              </a:rPr>
              <a:t>RESULTS</a:t>
            </a:r>
            <a:endParaRPr sz="5400" b="1" dirty="0">
              <a:ln w="12700">
                <a:solidFill>
                  <a:schemeClr val="accent3">
                    <a:lumMod val="50000"/>
                  </a:schemeClr>
                </a:solidFill>
                <a:prstDash val="solid"/>
              </a:ln>
              <a:effectLst>
                <a:innerShdw blurRad="177800">
                  <a:schemeClr val="accent3">
                    <a:lumMod val="50000"/>
                  </a:schemeClr>
                </a:innerShdw>
              </a:effectLst>
              <a:latin typeface="+mn-lt"/>
              <a:ea typeface="+mn-ea"/>
              <a:cs typeface="+mn-cs"/>
            </a:endParaRPr>
          </a:p>
        </p:txBody>
      </p:sp>
      <mc:AlternateContent xmlns:mc="http://schemas.openxmlformats.org/markup-compatibility/2006" xmlns:a14="http://schemas.microsoft.com/office/drawing/2010/main">
        <mc:Choice Requires="a14">
          <p:sp>
            <p:nvSpPr>
              <p:cNvPr id="6" name="TextBox 5"/>
              <p:cNvSpPr txBox="1"/>
              <p:nvPr/>
            </p:nvSpPr>
            <p:spPr>
              <a:xfrm>
                <a:off x="1343472" y="6348433"/>
                <a:ext cx="32403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1</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 </m:t>
                      </m:r>
                      <m:r>
                        <a:rPr lang="en-IN" b="0" i="1" smtClean="0">
                          <a:latin typeface="Cambria Math" panose="02040503050406030204" pitchFamily="18" charset="0"/>
                        </a:rPr>
                        <m:t>𝑣𝑠</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oMath>
                  </m:oMathPara>
                </a14:m>
                <a:endParaRPr lang="en-IN" dirty="0"/>
              </a:p>
            </p:txBody>
          </p:sp>
        </mc:Choice>
        <mc:Fallback xmlns="">
          <p:sp>
            <p:nvSpPr>
              <p:cNvPr id="6" name="TextBox 5"/>
              <p:cNvSpPr txBox="1">
                <a:spLocks noRot="1" noChangeAspect="1" noMove="1" noResize="1" noEditPoints="1" noAdjustHandles="1" noChangeArrowheads="1" noChangeShapeType="1" noTextEdit="1"/>
              </p:cNvSpPr>
              <p:nvPr/>
            </p:nvSpPr>
            <p:spPr>
              <a:xfrm>
                <a:off x="1343472" y="6348433"/>
                <a:ext cx="3240360" cy="369332"/>
              </a:xfrm>
              <a:prstGeom prst="rect">
                <a:avLst/>
              </a:prstGeom>
              <a:blipFill rotWithShape="0">
                <a:blip r:embed="rId2"/>
                <a:stretch>
                  <a:fillRect b="-147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68704" y="6348851"/>
                <a:ext cx="33123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2</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 </m:t>
                      </m:r>
                      <m:r>
                        <a:rPr lang="en-IN" b="0" i="1" smtClean="0">
                          <a:latin typeface="Cambria Math" panose="02040503050406030204" pitchFamily="18" charset="0"/>
                        </a:rPr>
                        <m:t>𝑣𝑠</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oMath>
                  </m:oMathPara>
                </a14:m>
                <a:endParaRPr lang="en-IN" dirty="0"/>
              </a:p>
            </p:txBody>
          </p:sp>
        </mc:Choice>
        <mc:Fallback xmlns="">
          <p:sp>
            <p:nvSpPr>
              <p:cNvPr id="8" name="TextBox 7"/>
              <p:cNvSpPr txBox="1">
                <a:spLocks noRot="1" noChangeAspect="1" noMove="1" noResize="1" noEditPoints="1" noAdjustHandles="1" noChangeArrowheads="1" noChangeShapeType="1" noTextEdit="1"/>
              </p:cNvSpPr>
              <p:nvPr/>
            </p:nvSpPr>
            <p:spPr>
              <a:xfrm>
                <a:off x="7368704" y="6348851"/>
                <a:ext cx="3312368" cy="369332"/>
              </a:xfrm>
              <a:prstGeom prst="rect">
                <a:avLst/>
              </a:prstGeom>
              <a:blipFill rotWithShape="0">
                <a:blip r:embed="rId3"/>
                <a:stretch>
                  <a:fillRect b="-147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855640" y="2052342"/>
                <a:ext cx="6855839" cy="461665"/>
              </a:xfrm>
              <a:prstGeom prst="rect">
                <a:avLst/>
              </a:prstGeom>
              <a:noFill/>
            </p:spPr>
            <p:txBody>
              <a:bodyPr wrap="square" rtlCol="0">
                <a:spAutoFit/>
              </a:bodyPr>
              <a:lstStyle/>
              <a:p>
                <a:pPr algn="ctr"/>
                <a:r>
                  <a:rPr lang="en-IN" sz="2400" b="0" dirty="0"/>
                  <a:t>Plots for </a:t>
                </a:r>
                <a14:m>
                  <m:oMath xmlns:m="http://schemas.openxmlformats.org/officeDocument/2006/math">
                    <m:sSub>
                      <m:sSubPr>
                        <m:ctrlPr>
                          <a:rPr lang="en-IN" sz="2400" b="0" i="1" smtClean="0">
                            <a:latin typeface="Cambria Math" panose="02040503050406030204" pitchFamily="18" charset="0"/>
                          </a:rPr>
                        </m:ctrlPr>
                      </m:sSubPr>
                      <m:e>
                        <m:r>
                          <m:rPr>
                            <m:sty m:val="p"/>
                          </m:rPr>
                          <a:rPr lang="en-IN" sz="2400" b="0" i="0" smtClean="0">
                            <a:latin typeface="Cambria Math" panose="02040503050406030204" pitchFamily="18" charset="0"/>
                          </a:rPr>
                          <m:t>Y</m:t>
                        </m:r>
                      </m:e>
                      <m:sub>
                        <m:r>
                          <m:rPr>
                            <m:sty m:val="p"/>
                          </m:rPr>
                          <a:rPr lang="en-IN" sz="2400" b="0" i="0" smtClean="0">
                            <a:latin typeface="Cambria Math" panose="02040503050406030204" pitchFamily="18" charset="0"/>
                          </a:rPr>
                          <m:t>i</m:t>
                        </m:r>
                      </m:sub>
                    </m:sSub>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𝑘</m:t>
                        </m:r>
                      </m:e>
                    </m:d>
                    <m:r>
                      <a:rPr lang="en-IN" sz="2400" b="0" i="1" smtClean="0">
                        <a:latin typeface="Cambria Math" panose="02040503050406030204" pitchFamily="18" charset="0"/>
                      </a:rPr>
                      <m:t> </m:t>
                    </m:r>
                    <m:r>
                      <a:rPr lang="en-IN" sz="2400" b="0" i="1" smtClean="0">
                        <a:latin typeface="Cambria Math" panose="02040503050406030204" pitchFamily="18" charset="0"/>
                      </a:rPr>
                      <m:t>𝑣𝑠</m:t>
                    </m:r>
                    <m:r>
                      <a:rPr lang="en-IN" sz="2400" b="0" i="1" smtClean="0">
                        <a:latin typeface="Cambria Math" panose="02040503050406030204" pitchFamily="18" charset="0"/>
                      </a:rPr>
                      <m:t>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𝑅</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r>
                      <a:rPr lang="en-IN" sz="2400" b="0" i="1" smtClean="0">
                        <a:latin typeface="Cambria Math" panose="02040503050406030204" pitchFamily="18" charset="0"/>
                      </a:rPr>
                      <m:t>𝑘</m:t>
                    </m:r>
                    <m:r>
                      <a:rPr lang="en-IN" sz="2400" b="0" i="1" smtClean="0">
                        <a:latin typeface="Cambria Math" panose="02040503050406030204" pitchFamily="18" charset="0"/>
                      </a:rPr>
                      <m:t>) </m:t>
                    </m:r>
                  </m:oMath>
                </a14:m>
                <a:endParaRPr lang="en-IN"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2855640" y="2052342"/>
                <a:ext cx="6855839" cy="461665"/>
              </a:xfrm>
              <a:prstGeom prst="rect">
                <a:avLst/>
              </a:prstGeom>
              <a:blipFill rotWithShape="0">
                <a:blip r:embed="rId4"/>
                <a:stretch>
                  <a:fillRect t="-10667" b="-30667"/>
                </a:stretch>
              </a:blipFill>
            </p:spPr>
            <p:txBody>
              <a:bodyPr/>
              <a:lstStyle/>
              <a:p>
                <a:r>
                  <a:rPr lang="en-IN">
                    <a:noFill/>
                  </a:rPr>
                  <a:t> </a:t>
                </a:r>
              </a:p>
            </p:txBody>
          </p:sp>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321" y="2528214"/>
            <a:ext cx="5112568" cy="3834426"/>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6039" y="2495160"/>
            <a:ext cx="5156639" cy="3867479"/>
          </a:xfrm>
          <a:prstGeom prst="rect">
            <a:avLst/>
          </a:prstGeom>
        </p:spPr>
      </p:pic>
    </p:spTree>
    <p:extLst>
      <p:ext uri="{BB962C8B-B14F-4D97-AF65-F5344CB8AC3E}">
        <p14:creationId xmlns:p14="http://schemas.microsoft.com/office/powerpoint/2010/main" val="211619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4007768" y="908720"/>
                <a:ext cx="6192688" cy="461665"/>
              </a:xfrm>
              <a:prstGeom prst="rect">
                <a:avLst/>
              </a:prstGeom>
              <a:noFill/>
            </p:spPr>
            <p:txBody>
              <a:bodyPr wrap="square" rtlCol="0">
                <a:spAutoFit/>
              </a:bodyPr>
              <a:lstStyle/>
              <a:p>
                <a:r>
                  <a:rPr lang="en-IN" sz="2400" dirty="0"/>
                  <a:t>Plots for Manipulated Inputs </a:t>
                </a:r>
                <a14:m>
                  <m:oMath xmlns:m="http://schemas.openxmlformats.org/officeDocument/2006/math">
                    <m:r>
                      <a:rPr lang="en-IN" sz="2400" b="0" i="0" smtClean="0">
                        <a:latin typeface="Cambria Math" panose="02040503050406030204" pitchFamily="18" charset="0"/>
                      </a:rPr>
                      <m:t>(</m:t>
                    </m:r>
                    <m:sSub>
                      <m:sSubPr>
                        <m:ctrlPr>
                          <a:rPr lang="en-IN" sz="2400" b="0" i="1" smtClean="0">
                            <a:latin typeface="Cambria Math" panose="02040503050406030204" pitchFamily="18" charset="0"/>
                          </a:rPr>
                        </m:ctrlPr>
                      </m:sSubPr>
                      <m:e>
                        <m:r>
                          <m:rPr>
                            <m:sty m:val="p"/>
                          </m:rPr>
                          <a:rPr lang="en-IN" sz="2400" b="0" i="0" smtClean="0">
                            <a:latin typeface="Cambria Math" panose="02040503050406030204" pitchFamily="18" charset="0"/>
                          </a:rPr>
                          <m:t>U</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𝑘</m:t>
                    </m:r>
                    <m:r>
                      <a:rPr lang="en-IN" sz="2400" b="0" i="1" smtClean="0">
                        <a:latin typeface="Cambria Math" panose="02040503050406030204" pitchFamily="18" charset="0"/>
                      </a:rPr>
                      <m:t>)</m:t>
                    </m:r>
                  </m:oMath>
                </a14:m>
                <a:r>
                  <a:rPr lang="en-IN" sz="2400" dirty="0"/>
                  <a:t>)</a:t>
                </a:r>
              </a:p>
            </p:txBody>
          </p:sp>
        </mc:Choice>
        <mc:Fallback xmlns="">
          <p:sp>
            <p:nvSpPr>
              <p:cNvPr id="3" name="TextBox 2"/>
              <p:cNvSpPr txBox="1">
                <a:spLocks noRot="1" noChangeAspect="1" noMove="1" noResize="1" noEditPoints="1" noAdjustHandles="1" noChangeArrowheads="1" noChangeShapeType="1" noTextEdit="1"/>
              </p:cNvSpPr>
              <p:nvPr/>
            </p:nvSpPr>
            <p:spPr>
              <a:xfrm>
                <a:off x="4007768" y="908720"/>
                <a:ext cx="6192688" cy="461665"/>
              </a:xfrm>
              <a:prstGeom prst="rect">
                <a:avLst/>
              </a:prstGeom>
              <a:blipFill rotWithShape="0">
                <a:blip r:embed="rId2"/>
                <a:stretch>
                  <a:fillRect l="-1476"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271675" y="6024629"/>
                <a:ext cx="3960440" cy="369332"/>
              </a:xfrm>
              <a:prstGeom prst="rect">
                <a:avLst/>
              </a:prstGeom>
              <a:noFill/>
            </p:spPr>
            <p:txBody>
              <a:bodyPr wrap="square" rtlCol="0">
                <a:spAutoFit/>
              </a:bodyPr>
              <a:lstStyle/>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𝑈</m:t>
                        </m:r>
                      </m:e>
                      <m:sub>
                        <m:r>
                          <a:rPr lang="en-IN" b="0" i="1" smtClean="0">
                            <a:latin typeface="Cambria Math" panose="02040503050406030204" pitchFamily="18" charset="0"/>
                          </a:rPr>
                          <m:t>1</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oMath>
                </a14:m>
                <a:r>
                  <a:rPr lang="en-IN" dirty="0"/>
                  <a:t> for four different controllers</a:t>
                </a:r>
              </a:p>
            </p:txBody>
          </p:sp>
        </mc:Choice>
        <mc:Fallback xmlns="">
          <p:sp>
            <p:nvSpPr>
              <p:cNvPr id="9" name="TextBox 8"/>
              <p:cNvSpPr txBox="1">
                <a:spLocks noRot="1" noChangeAspect="1" noMove="1" noResize="1" noEditPoints="1" noAdjustHandles="1" noChangeArrowheads="1" noChangeShapeType="1" noTextEdit="1"/>
              </p:cNvSpPr>
              <p:nvPr/>
            </p:nvSpPr>
            <p:spPr>
              <a:xfrm>
                <a:off x="1271675" y="6024629"/>
                <a:ext cx="3960440" cy="369332"/>
              </a:xfrm>
              <a:prstGeom prst="rect">
                <a:avLst/>
              </a:prstGeom>
              <a:blipFill rotWithShape="0">
                <a:blip r:embed="rId3"/>
                <a:stretch>
                  <a:fillRect t="-9836" b="-2295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320136" y="6024629"/>
                <a:ext cx="3960440" cy="369332"/>
              </a:xfrm>
              <a:prstGeom prst="rect">
                <a:avLst/>
              </a:prstGeom>
              <a:noFill/>
            </p:spPr>
            <p:txBody>
              <a:bodyPr wrap="square" rtlCol="0">
                <a:spAutoFit/>
              </a:bodyPr>
              <a:lstStyle/>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𝑈</m:t>
                        </m:r>
                      </m:e>
                      <m:sub>
                        <m:r>
                          <a:rPr lang="en-IN" b="0" i="1" smtClean="0">
                            <a:latin typeface="Cambria Math" panose="02040503050406030204" pitchFamily="18" charset="0"/>
                          </a:rPr>
                          <m:t>2</m:t>
                        </m:r>
                      </m:sub>
                    </m:sSub>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oMath>
                </a14:m>
                <a:r>
                  <a:rPr lang="en-IN" dirty="0"/>
                  <a:t> for four different controllers</a:t>
                </a:r>
              </a:p>
            </p:txBody>
          </p:sp>
        </mc:Choice>
        <mc:Fallback xmlns="">
          <p:sp>
            <p:nvSpPr>
              <p:cNvPr id="10" name="TextBox 9"/>
              <p:cNvSpPr txBox="1">
                <a:spLocks noRot="1" noChangeAspect="1" noMove="1" noResize="1" noEditPoints="1" noAdjustHandles="1" noChangeArrowheads="1" noChangeShapeType="1" noTextEdit="1"/>
              </p:cNvSpPr>
              <p:nvPr/>
            </p:nvSpPr>
            <p:spPr>
              <a:xfrm>
                <a:off x="7320136" y="6024629"/>
                <a:ext cx="3960440" cy="369332"/>
              </a:xfrm>
              <a:prstGeom prst="rect">
                <a:avLst/>
              </a:prstGeom>
              <a:blipFill rotWithShape="0">
                <a:blip r:embed="rId4"/>
                <a:stretch>
                  <a:fillRect t="-9836" b="-22951"/>
                </a:stretch>
              </a:blipFill>
            </p:spPr>
            <p:txBody>
              <a:bodyPr/>
              <a:lstStyle/>
              <a:p>
                <a:r>
                  <a:rPr lang="en-IN">
                    <a:noFill/>
                  </a:rPr>
                  <a:t> </a:t>
                </a:r>
              </a:p>
            </p:txBody>
          </p:sp>
        </mc:Fallback>
      </mc:AlternateContent>
      <p:sp>
        <p:nvSpPr>
          <p:cNvPr id="11" name="Rectangle 10"/>
          <p:cNvSpPr/>
          <p:nvPr/>
        </p:nvSpPr>
        <p:spPr>
          <a:xfrm>
            <a:off x="0" y="6466110"/>
            <a:ext cx="1219200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352" y="1611950"/>
            <a:ext cx="5566889" cy="4175167"/>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4032" y="1630297"/>
            <a:ext cx="5542427" cy="4156820"/>
          </a:xfrm>
          <a:prstGeom prst="rect">
            <a:avLst/>
          </a:prstGeom>
        </p:spPr>
      </p:pic>
    </p:spTree>
    <p:extLst>
      <p:ext uri="{BB962C8B-B14F-4D97-AF65-F5344CB8AC3E}">
        <p14:creationId xmlns:p14="http://schemas.microsoft.com/office/powerpoint/2010/main" val="9862730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1454</TotalTime>
  <Words>1025</Words>
  <Application>Microsoft Office PowerPoint</Application>
  <PresentationFormat>Widescreen</PresentationFormat>
  <Paragraphs>155</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Algerian</vt:lpstr>
      <vt:lpstr>Arial</vt:lpstr>
      <vt:lpstr>Cambria Math</vt:lpstr>
      <vt:lpstr>Candara</vt:lpstr>
      <vt:lpstr>Consolas</vt:lpstr>
      <vt:lpstr>Times New Roman</vt:lpstr>
      <vt:lpstr>Trebuchet MS</vt:lpstr>
      <vt:lpstr>Berlin</vt:lpstr>
      <vt:lpstr>Tech Computer 16x9</vt:lpstr>
      <vt:lpstr>Performance Comparison of PID, LQOC, PPC and MPC   -CL686</vt:lpstr>
      <vt:lpstr>PowerPoint Presentation</vt:lpstr>
      <vt:lpstr>PowerPoint Presentation</vt:lpstr>
      <vt:lpstr>PowerPoint Presentation</vt:lpstr>
      <vt:lpstr>PowerPoint Presentation</vt:lpstr>
      <vt:lpstr>PowerPoint Presentation</vt:lpstr>
      <vt:lpstr>Controller Tuning Parameters</vt:lpstr>
      <vt:lpstr>RESULTS</vt:lpstr>
      <vt:lpstr>PowerPoint Presentation</vt:lpstr>
      <vt:lpstr>PowerPoint Presentation</vt:lpstr>
      <vt:lpstr>Performance Indices</vt:lpstr>
      <vt:lpstr>PowerPoint Presentation</vt:lpstr>
      <vt:lpstr>PowerPoint Presentation</vt:lpstr>
      <vt:lpstr>Plots for sensitivity analysis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Vivek Kumar</cp:lastModifiedBy>
  <cp:revision>64</cp:revision>
  <dcterms:created xsi:type="dcterms:W3CDTF">2022-04-02T13:08:15Z</dcterms:created>
  <dcterms:modified xsi:type="dcterms:W3CDTF">2023-08-18T05:08:21Z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