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DM Sans Bold" charset="1" panose="00000000000000000000"/>
      <p:regular r:id="rId19"/>
    </p:embeddedFont>
    <p:embeddedFont>
      <p:font typeface="Trebuchet MS Bold" charset="1" panose="020B0703020202020204"/>
      <p:regular r:id="rId20"/>
    </p:embeddedFont>
    <p:embeddedFont>
      <p:font typeface="TT Drugs Bold" charset="1" panose="02000803060000020003"/>
      <p:regular r:id="rId21"/>
    </p:embeddedFont>
    <p:embeddedFont>
      <p:font typeface="Trebuchet MS" charset="1" panose="020B0603020202020204"/>
      <p:regular r:id="rId22"/>
    </p:embeddedFont>
    <p:embeddedFont>
      <p:font typeface="Luciole Bold" charset="1" panose="020B0800020200000003"/>
      <p:regular r:id="rId23"/>
    </p:embeddedFont>
    <p:embeddedFont>
      <p:font typeface="Times New Roman Bold" charset="1" panose="02030802070405020303"/>
      <p:regular r:id="rId24"/>
    </p:embeddedFont>
    <p:embeddedFont>
      <p:font typeface="Times New Roman" charset="1" panose="02030502070405020303"/>
      <p:regular r:id="rId25"/>
    </p:embeddedFont>
    <p:embeddedFont>
      <p:font typeface="DM Sans" charset="1" panose="000000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png" Type="http://schemas.openxmlformats.org/officeDocument/2006/relationships/image"/><Relationship Id="rId4" Target="../media/image39.svg" Type="http://schemas.openxmlformats.org/officeDocument/2006/relationships/image"/><Relationship Id="rId5" Target="../media/image40.png" Type="http://schemas.openxmlformats.org/officeDocument/2006/relationships/image"/><Relationship Id="rId6" Target="../media/image41.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https://sites.google.com/view/portfoliowebsite-siddhantghosh/home" TargetMode="External" Type="http://schemas.openxmlformats.org/officeDocument/2006/relationships/hyperlink"/><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1775818" y="3091427"/>
            <a:ext cx="14740544" cy="3138803"/>
          </a:xfrm>
          <a:prstGeom prst="rect">
            <a:avLst/>
          </a:prstGeom>
        </p:spPr>
        <p:txBody>
          <a:bodyPr anchor="t" rtlCol="false" tIns="0" lIns="0" bIns="0" rIns="0">
            <a:spAutoFit/>
          </a:bodyPr>
          <a:lstStyle/>
          <a:p>
            <a:pPr algn="ctr">
              <a:lnSpc>
                <a:spcPts val="6109"/>
              </a:lnSpc>
            </a:pPr>
            <a:r>
              <a:rPr lang="en-US" sz="6499" b="true">
                <a:solidFill>
                  <a:srgbClr val="000000"/>
                </a:solidFill>
                <a:latin typeface="DM Sans Bold"/>
                <a:ea typeface="DM Sans Bold"/>
                <a:cs typeface="DM Sans Bold"/>
                <a:sym typeface="DM Sans Bold"/>
              </a:rPr>
              <a:t>PAYMENT PREFERENCES:</a:t>
            </a:r>
          </a:p>
          <a:p>
            <a:pPr algn="ctr">
              <a:lnSpc>
                <a:spcPts val="6109"/>
              </a:lnSpc>
            </a:pPr>
            <a:r>
              <a:rPr lang="en-US" sz="6499" b="true">
                <a:solidFill>
                  <a:srgbClr val="000000"/>
                </a:solidFill>
                <a:latin typeface="DM Sans Bold"/>
                <a:ea typeface="DM Sans Bold"/>
                <a:cs typeface="DM Sans Bold"/>
                <a:sym typeface="DM Sans Bold"/>
              </a:rPr>
              <a:t> EXPLORING NYC YELLOW TAXI TRENDS THROUGH DATA</a:t>
            </a:r>
          </a:p>
          <a:p>
            <a:pPr algn="ctr">
              <a:lnSpc>
                <a:spcPts val="6109"/>
              </a:lnSpc>
            </a:pPr>
          </a:p>
        </p:txBody>
      </p:sp>
      <p:sp>
        <p:nvSpPr>
          <p:cNvPr name="TextBox 18" id="18"/>
          <p:cNvSpPr txBox="true"/>
          <p:nvPr/>
        </p:nvSpPr>
        <p:spPr>
          <a:xfrm rot="0">
            <a:off x="4914102" y="6624033"/>
            <a:ext cx="8459795" cy="578026"/>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Presented by SIddhant Ghosh</a:t>
            </a: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901569" y="1521333"/>
            <a:ext cx="14484858" cy="733425"/>
          </a:xfrm>
          <a:prstGeom prst="rect">
            <a:avLst/>
          </a:prstGeom>
        </p:spPr>
        <p:txBody>
          <a:bodyPr anchor="t" rtlCol="false" tIns="0" lIns="0" bIns="0" rIns="0">
            <a:spAutoFit/>
          </a:bodyPr>
          <a:lstStyle/>
          <a:p>
            <a:pPr algn="l">
              <a:lnSpc>
                <a:spcPts val="5759"/>
              </a:lnSpc>
            </a:pPr>
            <a:r>
              <a:rPr lang="en-US" b="true" sz="4800" spc="424">
                <a:solidFill>
                  <a:srgbClr val="000000"/>
                </a:solidFill>
                <a:latin typeface="Trebuchet MS Bold"/>
                <a:ea typeface="Trebuchet MS Bold"/>
                <a:cs typeface="Trebuchet MS Bold"/>
                <a:sym typeface="Trebuchet MS Bold"/>
              </a:rPr>
              <a:t>HYPOTHESIS TESTING - I</a:t>
            </a:r>
          </a:p>
        </p:txBody>
      </p:sp>
      <p:grpSp>
        <p:nvGrpSpPr>
          <p:cNvPr name="Group 3" id="3"/>
          <p:cNvGrpSpPr/>
          <p:nvPr/>
        </p:nvGrpSpPr>
        <p:grpSpPr>
          <a:xfrm rot="0">
            <a:off x="1920240" y="3566158"/>
            <a:ext cx="6995160" cy="3569017"/>
            <a:chOff x="0" y="0"/>
            <a:chExt cx="9326880" cy="4758690"/>
          </a:xfrm>
        </p:grpSpPr>
        <p:sp>
          <p:nvSpPr>
            <p:cNvPr name="Freeform 4" id="4"/>
            <p:cNvSpPr/>
            <p:nvPr/>
          </p:nvSpPr>
          <p:spPr>
            <a:xfrm flipH="false" flipV="false" rot="0">
              <a:off x="0" y="0"/>
              <a:ext cx="9326880" cy="4757928"/>
            </a:xfrm>
            <a:custGeom>
              <a:avLst/>
              <a:gdLst/>
              <a:ahLst/>
              <a:cxnLst/>
              <a:rect r="r" b="b" t="t" l="l"/>
              <a:pathLst>
                <a:path h="4757928" w="9326880">
                  <a:moveTo>
                    <a:pt x="9326880" y="0"/>
                  </a:moveTo>
                  <a:lnTo>
                    <a:pt x="0" y="0"/>
                  </a:lnTo>
                  <a:lnTo>
                    <a:pt x="0" y="4757928"/>
                  </a:lnTo>
                  <a:lnTo>
                    <a:pt x="9326880" y="4757928"/>
                  </a:lnTo>
                  <a:lnTo>
                    <a:pt x="9326880" y="0"/>
                  </a:lnTo>
                  <a:close/>
                </a:path>
              </a:pathLst>
            </a:custGeom>
            <a:solidFill>
              <a:srgbClr val="C6DBE0"/>
            </a:solidFill>
          </p:spPr>
        </p:sp>
      </p:grpSp>
      <p:sp>
        <p:nvSpPr>
          <p:cNvPr name="TextBox 5" id="5"/>
          <p:cNvSpPr txBox="true"/>
          <p:nvPr/>
        </p:nvSpPr>
        <p:spPr>
          <a:xfrm rot="0">
            <a:off x="2469260" y="4029647"/>
            <a:ext cx="5501640" cy="2379345"/>
          </a:xfrm>
          <a:prstGeom prst="rect">
            <a:avLst/>
          </a:prstGeom>
        </p:spPr>
        <p:txBody>
          <a:bodyPr anchor="t" rtlCol="false" tIns="0" lIns="0" bIns="0" rIns="0">
            <a:spAutoFit/>
          </a:bodyPr>
          <a:lstStyle/>
          <a:p>
            <a:pPr algn="l" marL="542925" indent="-271462" lvl="1">
              <a:lnSpc>
                <a:spcPts val="3600"/>
              </a:lnSpc>
              <a:buFont typeface="Arial"/>
              <a:buChar char="•"/>
            </a:pPr>
            <a:r>
              <a:rPr lang="en-US" sz="3000">
                <a:solidFill>
                  <a:srgbClr val="000000"/>
                </a:solidFill>
                <a:latin typeface="Times New Roman"/>
                <a:ea typeface="Times New Roman"/>
                <a:cs typeface="Times New Roman"/>
                <a:sym typeface="Times New Roman"/>
              </a:rPr>
              <a:t>Null hypothesis: There is no difference in average fare between customers who use credit cards and customers who use cash.</a:t>
            </a:r>
          </a:p>
        </p:txBody>
      </p:sp>
      <p:grpSp>
        <p:nvGrpSpPr>
          <p:cNvPr name="Group 6" id="6"/>
          <p:cNvGrpSpPr/>
          <p:nvPr/>
        </p:nvGrpSpPr>
        <p:grpSpPr>
          <a:xfrm rot="0">
            <a:off x="9464038" y="3566158"/>
            <a:ext cx="6995160" cy="3569017"/>
            <a:chOff x="0" y="0"/>
            <a:chExt cx="9326880" cy="4758690"/>
          </a:xfrm>
        </p:grpSpPr>
        <p:sp>
          <p:nvSpPr>
            <p:cNvPr name="Freeform 7" id="7"/>
            <p:cNvSpPr/>
            <p:nvPr/>
          </p:nvSpPr>
          <p:spPr>
            <a:xfrm flipH="false" flipV="false" rot="0">
              <a:off x="0" y="0"/>
              <a:ext cx="9326880" cy="4757928"/>
            </a:xfrm>
            <a:custGeom>
              <a:avLst/>
              <a:gdLst/>
              <a:ahLst/>
              <a:cxnLst/>
              <a:rect r="r" b="b" t="t" l="l"/>
              <a:pathLst>
                <a:path h="4757928" w="9326880">
                  <a:moveTo>
                    <a:pt x="9326880" y="0"/>
                  </a:moveTo>
                  <a:lnTo>
                    <a:pt x="0" y="0"/>
                  </a:lnTo>
                  <a:lnTo>
                    <a:pt x="0" y="4757928"/>
                  </a:lnTo>
                  <a:lnTo>
                    <a:pt x="9326880" y="4757928"/>
                  </a:lnTo>
                  <a:lnTo>
                    <a:pt x="9326880" y="0"/>
                  </a:lnTo>
                  <a:close/>
                </a:path>
              </a:pathLst>
            </a:custGeom>
            <a:solidFill>
              <a:srgbClr val="ECB295"/>
            </a:solidFill>
          </p:spPr>
        </p:sp>
      </p:grpSp>
      <p:sp>
        <p:nvSpPr>
          <p:cNvPr name="TextBox 8" id="8"/>
          <p:cNvSpPr txBox="true"/>
          <p:nvPr/>
        </p:nvSpPr>
        <p:spPr>
          <a:xfrm rot="0">
            <a:off x="10014012" y="4029647"/>
            <a:ext cx="5708331" cy="2379345"/>
          </a:xfrm>
          <a:prstGeom prst="rect">
            <a:avLst/>
          </a:prstGeom>
        </p:spPr>
        <p:txBody>
          <a:bodyPr anchor="t" rtlCol="false" tIns="0" lIns="0" bIns="0" rIns="0">
            <a:spAutoFit/>
          </a:bodyPr>
          <a:lstStyle/>
          <a:p>
            <a:pPr algn="l" marL="542925" indent="-271462" lvl="1">
              <a:lnSpc>
                <a:spcPts val="3600"/>
              </a:lnSpc>
              <a:buFont typeface="Arial"/>
              <a:buChar char="•"/>
            </a:pPr>
            <a:r>
              <a:rPr lang="en-US" sz="3000">
                <a:solidFill>
                  <a:srgbClr val="000000"/>
                </a:solidFill>
                <a:latin typeface="Times New Roman"/>
                <a:ea typeface="Times New Roman"/>
                <a:cs typeface="Times New Roman"/>
                <a:sym typeface="Times New Roman"/>
              </a:rPr>
              <a:t>Alternative hypothesis: there is a difference in average fare between customers who use credit cards and customers who use cash</a:t>
            </a:r>
          </a:p>
        </p:txBody>
      </p:sp>
      <p:sp>
        <p:nvSpPr>
          <p:cNvPr name="TextBox 9" id="9"/>
          <p:cNvSpPr txBox="true"/>
          <p:nvPr/>
        </p:nvSpPr>
        <p:spPr>
          <a:xfrm rot="0">
            <a:off x="2038730" y="7767955"/>
            <a:ext cx="14281785" cy="906780"/>
          </a:xfrm>
          <a:prstGeom prst="rect">
            <a:avLst/>
          </a:prstGeom>
        </p:spPr>
        <p:txBody>
          <a:bodyPr anchor="t" rtlCol="false" tIns="0" lIns="0" bIns="0" rIns="0">
            <a:spAutoFit/>
          </a:bodyPr>
          <a:lstStyle/>
          <a:p>
            <a:pPr algn="l">
              <a:lnSpc>
                <a:spcPts val="3240"/>
              </a:lnSpc>
            </a:pPr>
            <a:r>
              <a:rPr lang="en-US" sz="2700" b="true">
                <a:solidFill>
                  <a:srgbClr val="000000"/>
                </a:solidFill>
                <a:latin typeface="Times New Roman Bold"/>
                <a:ea typeface="Times New Roman Bold"/>
                <a:cs typeface="Times New Roman Bold"/>
                <a:sym typeface="Times New Roman Bold"/>
              </a:rPr>
              <a:t>With a T-statistic of 246.53  and a P-value of less than 0.05, we reject the null hypothesis, suggesting that there is indeed a significant difference in average fare between the two payment methods.</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901569" y="1521333"/>
            <a:ext cx="14484858" cy="733425"/>
          </a:xfrm>
          <a:prstGeom prst="rect">
            <a:avLst/>
          </a:prstGeom>
        </p:spPr>
        <p:txBody>
          <a:bodyPr anchor="t" rtlCol="false" tIns="0" lIns="0" bIns="0" rIns="0">
            <a:spAutoFit/>
          </a:bodyPr>
          <a:lstStyle/>
          <a:p>
            <a:pPr algn="l">
              <a:lnSpc>
                <a:spcPts val="5759"/>
              </a:lnSpc>
            </a:pPr>
            <a:r>
              <a:rPr lang="en-US" b="true" sz="4800" spc="424">
                <a:solidFill>
                  <a:srgbClr val="000000"/>
                </a:solidFill>
                <a:latin typeface="Trebuchet MS Bold"/>
                <a:ea typeface="Trebuchet MS Bold"/>
                <a:cs typeface="Trebuchet MS Bold"/>
                <a:sym typeface="Trebuchet MS Bold"/>
              </a:rPr>
              <a:t>HYPOTHESIS TESTING - II</a:t>
            </a:r>
          </a:p>
        </p:txBody>
      </p:sp>
      <p:grpSp>
        <p:nvGrpSpPr>
          <p:cNvPr name="Group 3" id="3"/>
          <p:cNvGrpSpPr/>
          <p:nvPr/>
        </p:nvGrpSpPr>
        <p:grpSpPr>
          <a:xfrm rot="0">
            <a:off x="1920240" y="3566158"/>
            <a:ext cx="6995160" cy="3569017"/>
            <a:chOff x="0" y="0"/>
            <a:chExt cx="9326880" cy="4758690"/>
          </a:xfrm>
        </p:grpSpPr>
        <p:sp>
          <p:nvSpPr>
            <p:cNvPr name="Freeform 4" id="4"/>
            <p:cNvSpPr/>
            <p:nvPr/>
          </p:nvSpPr>
          <p:spPr>
            <a:xfrm flipH="false" flipV="false" rot="0">
              <a:off x="0" y="0"/>
              <a:ext cx="9326880" cy="4757928"/>
            </a:xfrm>
            <a:custGeom>
              <a:avLst/>
              <a:gdLst/>
              <a:ahLst/>
              <a:cxnLst/>
              <a:rect r="r" b="b" t="t" l="l"/>
              <a:pathLst>
                <a:path h="4757928" w="9326880">
                  <a:moveTo>
                    <a:pt x="9326880" y="0"/>
                  </a:moveTo>
                  <a:lnTo>
                    <a:pt x="0" y="0"/>
                  </a:lnTo>
                  <a:lnTo>
                    <a:pt x="0" y="4757928"/>
                  </a:lnTo>
                  <a:lnTo>
                    <a:pt x="9326880" y="4757928"/>
                  </a:lnTo>
                  <a:lnTo>
                    <a:pt x="9326880" y="0"/>
                  </a:lnTo>
                  <a:close/>
                </a:path>
              </a:pathLst>
            </a:custGeom>
            <a:solidFill>
              <a:srgbClr val="C6DBE0"/>
            </a:solidFill>
          </p:spPr>
        </p:sp>
      </p:grpSp>
      <p:sp>
        <p:nvSpPr>
          <p:cNvPr name="TextBox 5" id="5"/>
          <p:cNvSpPr txBox="true"/>
          <p:nvPr/>
        </p:nvSpPr>
        <p:spPr>
          <a:xfrm rot="0">
            <a:off x="2469260" y="4029647"/>
            <a:ext cx="5501640" cy="2352675"/>
          </a:xfrm>
          <a:prstGeom prst="rect">
            <a:avLst/>
          </a:prstGeom>
        </p:spPr>
        <p:txBody>
          <a:bodyPr anchor="t" rtlCol="false" tIns="0" lIns="0" bIns="0" rIns="0">
            <a:spAutoFit/>
          </a:bodyPr>
          <a:lstStyle/>
          <a:p>
            <a:pPr algn="l" marL="542925" indent="-271462" lvl="1">
              <a:lnSpc>
                <a:spcPts val="3600"/>
              </a:lnSpc>
              <a:buFont typeface="Arial"/>
              <a:buChar char="•"/>
            </a:pPr>
            <a:r>
              <a:rPr lang="en-US" sz="3000">
                <a:solidFill>
                  <a:srgbClr val="000000"/>
                </a:solidFill>
                <a:latin typeface="Times New Roman"/>
                <a:ea typeface="Times New Roman"/>
                <a:cs typeface="Times New Roman"/>
                <a:sym typeface="Times New Roman"/>
              </a:rPr>
              <a:t>Null hypothesis: There is no difference in average tip between customers who use credit card and customers who use cash.</a:t>
            </a:r>
          </a:p>
        </p:txBody>
      </p:sp>
      <p:grpSp>
        <p:nvGrpSpPr>
          <p:cNvPr name="Group 6" id="6"/>
          <p:cNvGrpSpPr/>
          <p:nvPr/>
        </p:nvGrpSpPr>
        <p:grpSpPr>
          <a:xfrm rot="0">
            <a:off x="9464038" y="3566158"/>
            <a:ext cx="6995160" cy="3569017"/>
            <a:chOff x="0" y="0"/>
            <a:chExt cx="9326880" cy="4758690"/>
          </a:xfrm>
        </p:grpSpPr>
        <p:sp>
          <p:nvSpPr>
            <p:cNvPr name="Freeform 7" id="7"/>
            <p:cNvSpPr/>
            <p:nvPr/>
          </p:nvSpPr>
          <p:spPr>
            <a:xfrm flipH="false" flipV="false" rot="0">
              <a:off x="0" y="0"/>
              <a:ext cx="9326880" cy="4757928"/>
            </a:xfrm>
            <a:custGeom>
              <a:avLst/>
              <a:gdLst/>
              <a:ahLst/>
              <a:cxnLst/>
              <a:rect r="r" b="b" t="t" l="l"/>
              <a:pathLst>
                <a:path h="4757928" w="9326880">
                  <a:moveTo>
                    <a:pt x="9326880" y="0"/>
                  </a:moveTo>
                  <a:lnTo>
                    <a:pt x="0" y="0"/>
                  </a:lnTo>
                  <a:lnTo>
                    <a:pt x="0" y="4757928"/>
                  </a:lnTo>
                  <a:lnTo>
                    <a:pt x="9326880" y="4757928"/>
                  </a:lnTo>
                  <a:lnTo>
                    <a:pt x="9326880" y="0"/>
                  </a:lnTo>
                  <a:close/>
                </a:path>
              </a:pathLst>
            </a:custGeom>
            <a:solidFill>
              <a:srgbClr val="ECB295"/>
            </a:solidFill>
          </p:spPr>
        </p:sp>
      </p:grpSp>
      <p:sp>
        <p:nvSpPr>
          <p:cNvPr name="TextBox 8" id="8"/>
          <p:cNvSpPr txBox="true"/>
          <p:nvPr/>
        </p:nvSpPr>
        <p:spPr>
          <a:xfrm rot="0">
            <a:off x="10014012" y="4029647"/>
            <a:ext cx="5708331" cy="2352675"/>
          </a:xfrm>
          <a:prstGeom prst="rect">
            <a:avLst/>
          </a:prstGeom>
        </p:spPr>
        <p:txBody>
          <a:bodyPr anchor="t" rtlCol="false" tIns="0" lIns="0" bIns="0" rIns="0">
            <a:spAutoFit/>
          </a:bodyPr>
          <a:lstStyle/>
          <a:p>
            <a:pPr algn="l" marL="542925" indent="-271462" lvl="1">
              <a:lnSpc>
                <a:spcPts val="3600"/>
              </a:lnSpc>
              <a:buFont typeface="Arial"/>
              <a:buChar char="•"/>
            </a:pPr>
            <a:r>
              <a:rPr lang="en-US" sz="3000">
                <a:solidFill>
                  <a:srgbClr val="000000"/>
                </a:solidFill>
                <a:latin typeface="Times New Roman"/>
                <a:ea typeface="Times New Roman"/>
                <a:cs typeface="Times New Roman"/>
                <a:sym typeface="Times New Roman"/>
              </a:rPr>
              <a:t>Alternative hypothesis: There is a difference in average tip between customers who use credit card and customers who use cash.</a:t>
            </a:r>
          </a:p>
        </p:txBody>
      </p:sp>
      <p:sp>
        <p:nvSpPr>
          <p:cNvPr name="TextBox 9" id="9"/>
          <p:cNvSpPr txBox="true"/>
          <p:nvPr/>
        </p:nvSpPr>
        <p:spPr>
          <a:xfrm rot="0">
            <a:off x="2038730" y="7767955"/>
            <a:ext cx="14281785" cy="1331595"/>
          </a:xfrm>
          <a:prstGeom prst="rect">
            <a:avLst/>
          </a:prstGeom>
        </p:spPr>
        <p:txBody>
          <a:bodyPr anchor="t" rtlCol="false" tIns="0" lIns="0" bIns="0" rIns="0">
            <a:spAutoFit/>
          </a:bodyPr>
          <a:lstStyle/>
          <a:p>
            <a:pPr algn="l">
              <a:lnSpc>
                <a:spcPts val="3240"/>
              </a:lnSpc>
            </a:pPr>
            <a:r>
              <a:rPr lang="en-US" sz="2700" b="true">
                <a:solidFill>
                  <a:srgbClr val="000000"/>
                </a:solidFill>
                <a:latin typeface="Times New Roman Bold"/>
                <a:ea typeface="Times New Roman Bold"/>
                <a:cs typeface="Times New Roman Bold"/>
                <a:sym typeface="Times New Roman Bold"/>
              </a:rPr>
              <a:t>The T-statistic of -0.16 and p-value of 0.87 suggest that there is no statistically significant difference between the two groups being compared. The high p-value (&gt; 0.05) indicates that we fail to reject the null hypothesis.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690491" y="2830830"/>
            <a:ext cx="11004232" cy="6010275"/>
          </a:xfrm>
          <a:prstGeom prst="rect">
            <a:avLst/>
          </a:prstGeom>
        </p:spPr>
        <p:txBody>
          <a:bodyPr anchor="t" rtlCol="false" tIns="0" lIns="0" bIns="0" rIns="0">
            <a:spAutoFit/>
          </a:bodyPr>
          <a:lstStyle/>
          <a:p>
            <a:pPr algn="just" marL="647700" indent="-323850" lvl="1">
              <a:lnSpc>
                <a:spcPts val="3600"/>
              </a:lnSpc>
              <a:buFont typeface="Arial"/>
              <a:buChar char="•"/>
            </a:pPr>
            <a:r>
              <a:rPr lang="en-US" sz="3000">
                <a:solidFill>
                  <a:srgbClr val="000000"/>
                </a:solidFill>
                <a:latin typeface="Times New Roman"/>
                <a:ea typeface="Times New Roman"/>
                <a:cs typeface="Times New Roman"/>
                <a:sym typeface="Times New Roman"/>
              </a:rPr>
              <a:t>Encourage customers to opt for credit card payments to maximize revenue opportunities for taxicab drivers.</a:t>
            </a:r>
          </a:p>
          <a:p>
            <a:pPr algn="just">
              <a:lnSpc>
                <a:spcPts val="3600"/>
              </a:lnSpc>
            </a:pPr>
          </a:p>
          <a:p>
            <a:pPr algn="just">
              <a:lnSpc>
                <a:spcPts val="3600"/>
              </a:lnSpc>
            </a:pPr>
          </a:p>
          <a:p>
            <a:pPr algn="just" marL="647700" indent="-323850" lvl="1">
              <a:lnSpc>
                <a:spcPts val="3600"/>
              </a:lnSpc>
              <a:buFont typeface="Arial"/>
              <a:buChar char="•"/>
            </a:pPr>
            <a:r>
              <a:rPr lang="en-US" sz="3000">
                <a:solidFill>
                  <a:srgbClr val="000000"/>
                </a:solidFill>
                <a:latin typeface="Times New Roman"/>
                <a:ea typeface="Times New Roman"/>
                <a:cs typeface="Times New Roman"/>
                <a:sym typeface="Times New Roman"/>
              </a:rPr>
              <a:t>Implement strategies like offering incentives or discounts upto 10-15% for credit card transactions to motivate customers to choose this payment method.</a:t>
            </a:r>
          </a:p>
          <a:p>
            <a:pPr algn="just">
              <a:lnSpc>
                <a:spcPts val="3600"/>
              </a:lnSpc>
            </a:pPr>
          </a:p>
          <a:p>
            <a:pPr algn="just">
              <a:lnSpc>
                <a:spcPts val="3600"/>
              </a:lnSpc>
            </a:pPr>
          </a:p>
          <a:p>
            <a:pPr algn="just" marL="647700" indent="-323850" lvl="1">
              <a:lnSpc>
                <a:spcPts val="3600"/>
              </a:lnSpc>
              <a:buFont typeface="Arial"/>
              <a:buChar char="•"/>
            </a:pPr>
            <a:r>
              <a:rPr lang="en-US" sz="3000">
                <a:solidFill>
                  <a:srgbClr val="000000"/>
                </a:solidFill>
                <a:latin typeface="Times New Roman"/>
                <a:ea typeface="Times New Roman"/>
                <a:cs typeface="Times New Roman"/>
                <a:sym typeface="Times New Roman"/>
              </a:rPr>
              <a:t>Ensure seamless and secure credit card payment options to enhance customer convenience and promote the adoption of this preferred payment method.</a:t>
            </a:r>
          </a:p>
          <a:p>
            <a:pPr algn="just">
              <a:lnSpc>
                <a:spcPts val="3600"/>
              </a:lnSpc>
            </a:pPr>
          </a:p>
        </p:txBody>
      </p:sp>
      <p:sp>
        <p:nvSpPr>
          <p:cNvPr name="Freeform 3" id="3"/>
          <p:cNvSpPr/>
          <p:nvPr/>
        </p:nvSpPr>
        <p:spPr>
          <a:xfrm flipH="false" flipV="false" rot="0">
            <a:off x="2109978" y="6938010"/>
            <a:ext cx="1216152" cy="1216152"/>
          </a:xfrm>
          <a:custGeom>
            <a:avLst/>
            <a:gdLst/>
            <a:ahLst/>
            <a:cxnLst/>
            <a:rect r="r" b="b" t="t" l="l"/>
            <a:pathLst>
              <a:path h="1216152" w="1216152">
                <a:moveTo>
                  <a:pt x="0" y="0"/>
                </a:moveTo>
                <a:lnTo>
                  <a:pt x="1216152" y="0"/>
                </a:lnTo>
                <a:lnTo>
                  <a:pt x="1216152" y="1216152"/>
                </a:lnTo>
                <a:lnTo>
                  <a:pt x="0" y="1216152"/>
                </a:lnTo>
                <a:lnTo>
                  <a:pt x="0" y="0"/>
                </a:lnTo>
                <a:close/>
              </a:path>
            </a:pathLst>
          </a:custGeom>
          <a:blipFill>
            <a:blip r:embed="rId2"/>
            <a:stretch>
              <a:fillRect l="0" t="0" r="0" b="0"/>
            </a:stretch>
          </a:blipFill>
        </p:spPr>
      </p:sp>
      <p:sp>
        <p:nvSpPr>
          <p:cNvPr name="Freeform 4" id="4"/>
          <p:cNvSpPr/>
          <p:nvPr/>
        </p:nvSpPr>
        <p:spPr>
          <a:xfrm flipH="false" flipV="false" rot="0">
            <a:off x="1965045" y="4697053"/>
            <a:ext cx="1519732" cy="1516969"/>
          </a:xfrm>
          <a:custGeom>
            <a:avLst/>
            <a:gdLst/>
            <a:ahLst/>
            <a:cxnLst/>
            <a:rect r="r" b="b" t="t" l="l"/>
            <a:pathLst>
              <a:path h="1516969" w="1519732">
                <a:moveTo>
                  <a:pt x="0" y="0"/>
                </a:moveTo>
                <a:lnTo>
                  <a:pt x="1519732" y="0"/>
                </a:lnTo>
                <a:lnTo>
                  <a:pt x="1519732" y="1516969"/>
                </a:lnTo>
                <a:lnTo>
                  <a:pt x="0" y="151696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901569" y="2998825"/>
            <a:ext cx="1544324" cy="974328"/>
          </a:xfrm>
          <a:custGeom>
            <a:avLst/>
            <a:gdLst/>
            <a:ahLst/>
            <a:cxnLst/>
            <a:rect r="r" b="b" t="t" l="l"/>
            <a:pathLst>
              <a:path h="974328" w="1544324">
                <a:moveTo>
                  <a:pt x="0" y="0"/>
                </a:moveTo>
                <a:lnTo>
                  <a:pt x="1544324" y="0"/>
                </a:lnTo>
                <a:lnTo>
                  <a:pt x="1544324" y="974328"/>
                </a:lnTo>
                <a:lnTo>
                  <a:pt x="0" y="97432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1901569" y="1521333"/>
            <a:ext cx="14484858" cy="733425"/>
          </a:xfrm>
          <a:prstGeom prst="rect">
            <a:avLst/>
          </a:prstGeom>
        </p:spPr>
        <p:txBody>
          <a:bodyPr anchor="t" rtlCol="false" tIns="0" lIns="0" bIns="0" rIns="0">
            <a:spAutoFit/>
          </a:bodyPr>
          <a:lstStyle/>
          <a:p>
            <a:pPr algn="l">
              <a:lnSpc>
                <a:spcPts val="5759"/>
              </a:lnSpc>
            </a:pPr>
            <a:r>
              <a:rPr lang="en-US" b="true" sz="4800" spc="402">
                <a:solidFill>
                  <a:srgbClr val="000000"/>
                </a:solidFill>
                <a:latin typeface="Trebuchet MS Bold"/>
                <a:ea typeface="Trebuchet MS Bold"/>
                <a:cs typeface="Trebuchet MS Bold"/>
                <a:sym typeface="Trebuchet MS Bold"/>
              </a:rPr>
              <a:t>RECOMMENDATIONS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b="true" sz="14597">
                <a:solidFill>
                  <a:srgbClr val="000000"/>
                </a:solidFill>
                <a:latin typeface="DM Sans Bold"/>
                <a:ea typeface="DM Sans Bold"/>
                <a:cs typeface="DM Sans Bold"/>
                <a:sym typeface="DM Sans Bold"/>
              </a:rPr>
              <a:t>Thank you very much!</a:t>
            </a:r>
          </a:p>
        </p:txBody>
      </p:sp>
      <p:sp>
        <p:nvSpPr>
          <p:cNvPr name="TextBox 17" id="17"/>
          <p:cNvSpPr txBox="true"/>
          <p:nvPr/>
        </p:nvSpPr>
        <p:spPr>
          <a:xfrm rot="0">
            <a:off x="4860641" y="6811335"/>
            <a:ext cx="8459795" cy="578026"/>
          </a:xfrm>
          <a:prstGeom prst="rect">
            <a:avLst/>
          </a:prstGeom>
        </p:spPr>
        <p:txBody>
          <a:bodyPr anchor="t" rtlCol="false" tIns="0" lIns="0" bIns="0" rIns="0">
            <a:spAutoFit/>
          </a:bodyPr>
          <a:lstStyle/>
          <a:p>
            <a:pPr algn="ctr">
              <a:lnSpc>
                <a:spcPts val="4381"/>
              </a:lnSpc>
            </a:pPr>
            <a:r>
              <a:rPr lang="en-US" sz="4381" spc="-87" u="sng">
                <a:solidFill>
                  <a:srgbClr val="000000"/>
                </a:solidFill>
                <a:latin typeface="DM Sans"/>
                <a:ea typeface="DM Sans"/>
                <a:cs typeface="DM Sans"/>
                <a:sym typeface="DM Sans"/>
                <a:hlinkClick r:id="rId29" tooltip="https://sites.google.com/view/portfoliowebsite-siddhantghosh/home"/>
              </a:rPr>
              <a:t>Portfolio Link</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915900" y="0"/>
            <a:ext cx="5372100" cy="10287000"/>
            <a:chOff x="0" y="0"/>
            <a:chExt cx="7162800" cy="13716000"/>
          </a:xfrm>
        </p:grpSpPr>
        <p:sp>
          <p:nvSpPr>
            <p:cNvPr name="Freeform 3" id="3"/>
            <p:cNvSpPr/>
            <p:nvPr/>
          </p:nvSpPr>
          <p:spPr>
            <a:xfrm flipH="false" flipV="false" rot="0">
              <a:off x="0" y="0"/>
              <a:ext cx="7162800" cy="13716000"/>
            </a:xfrm>
            <a:custGeom>
              <a:avLst/>
              <a:gdLst/>
              <a:ahLst/>
              <a:cxnLst/>
              <a:rect r="r" b="b" t="t" l="l"/>
              <a:pathLst>
                <a:path h="13716000" w="7162800">
                  <a:moveTo>
                    <a:pt x="7162800" y="0"/>
                  </a:moveTo>
                  <a:lnTo>
                    <a:pt x="0" y="0"/>
                  </a:lnTo>
                  <a:lnTo>
                    <a:pt x="0" y="1371600"/>
                  </a:lnTo>
                  <a:lnTo>
                    <a:pt x="5943600" y="1371600"/>
                  </a:lnTo>
                  <a:lnTo>
                    <a:pt x="5943600" y="12344400"/>
                  </a:lnTo>
                  <a:lnTo>
                    <a:pt x="0" y="12344400"/>
                  </a:lnTo>
                  <a:lnTo>
                    <a:pt x="0" y="13716000"/>
                  </a:lnTo>
                  <a:lnTo>
                    <a:pt x="7162800" y="13716000"/>
                  </a:lnTo>
                  <a:lnTo>
                    <a:pt x="7162800" y="12344400"/>
                  </a:lnTo>
                  <a:lnTo>
                    <a:pt x="7162800" y="1371600"/>
                  </a:lnTo>
                  <a:lnTo>
                    <a:pt x="7162800" y="0"/>
                  </a:lnTo>
                  <a:close/>
                </a:path>
              </a:pathLst>
            </a:custGeom>
            <a:solidFill>
              <a:srgbClr val="C6DBE0"/>
            </a:solidFill>
          </p:spPr>
        </p:sp>
      </p:grpSp>
      <p:sp>
        <p:nvSpPr>
          <p:cNvPr name="Freeform 4" id="4"/>
          <p:cNvSpPr/>
          <p:nvPr/>
        </p:nvSpPr>
        <p:spPr>
          <a:xfrm flipH="false" flipV="false" rot="0">
            <a:off x="8380919" y="2329432"/>
            <a:ext cx="8417078" cy="5628136"/>
          </a:xfrm>
          <a:custGeom>
            <a:avLst/>
            <a:gdLst/>
            <a:ahLst/>
            <a:cxnLst/>
            <a:rect r="r" b="b" t="t" l="l"/>
            <a:pathLst>
              <a:path h="5628136" w="8417078">
                <a:moveTo>
                  <a:pt x="0" y="0"/>
                </a:moveTo>
                <a:lnTo>
                  <a:pt x="8417078" y="0"/>
                </a:lnTo>
                <a:lnTo>
                  <a:pt x="8417078" y="5628136"/>
                </a:lnTo>
                <a:lnTo>
                  <a:pt x="0" y="5628136"/>
                </a:lnTo>
                <a:lnTo>
                  <a:pt x="0" y="0"/>
                </a:lnTo>
                <a:close/>
              </a:path>
            </a:pathLst>
          </a:custGeom>
          <a:blipFill>
            <a:blip r:embed="rId2"/>
            <a:stretch>
              <a:fillRect l="0" t="0" r="0" b="0"/>
            </a:stretch>
          </a:blipFill>
        </p:spPr>
      </p:sp>
      <p:sp>
        <p:nvSpPr>
          <p:cNvPr name="TextBox 5" id="5"/>
          <p:cNvSpPr txBox="true"/>
          <p:nvPr/>
        </p:nvSpPr>
        <p:spPr>
          <a:xfrm rot="0">
            <a:off x="1901569" y="1548382"/>
            <a:ext cx="14484858" cy="781050"/>
          </a:xfrm>
          <a:prstGeom prst="rect">
            <a:avLst/>
          </a:prstGeom>
        </p:spPr>
        <p:txBody>
          <a:bodyPr anchor="t" rtlCol="false" tIns="0" lIns="0" bIns="0" rIns="0">
            <a:spAutoFit/>
          </a:bodyPr>
          <a:lstStyle/>
          <a:p>
            <a:pPr algn="l">
              <a:lnSpc>
                <a:spcPts val="6119"/>
              </a:lnSpc>
            </a:pPr>
            <a:r>
              <a:rPr lang="en-US" b="true" sz="5099" spc="395">
                <a:solidFill>
                  <a:srgbClr val="000000"/>
                </a:solidFill>
                <a:latin typeface="Trebuchet MS Bold"/>
                <a:ea typeface="Trebuchet MS Bold"/>
                <a:cs typeface="Trebuchet MS Bold"/>
                <a:sym typeface="Trebuchet MS Bold"/>
              </a:rPr>
              <a:t>AGENDA</a:t>
            </a:r>
          </a:p>
        </p:txBody>
      </p:sp>
      <p:sp>
        <p:nvSpPr>
          <p:cNvPr name="TextBox 6" id="6"/>
          <p:cNvSpPr txBox="true"/>
          <p:nvPr/>
        </p:nvSpPr>
        <p:spPr>
          <a:xfrm rot="0">
            <a:off x="1901569" y="4147568"/>
            <a:ext cx="6017893" cy="3810000"/>
          </a:xfrm>
          <a:prstGeom prst="rect">
            <a:avLst/>
          </a:prstGeom>
        </p:spPr>
        <p:txBody>
          <a:bodyPr anchor="t" rtlCol="false" tIns="0" lIns="0" bIns="0" rIns="0">
            <a:spAutoFit/>
          </a:bodyPr>
          <a:lstStyle/>
          <a:p>
            <a:pPr algn="l">
              <a:lnSpc>
                <a:spcPts val="4320"/>
              </a:lnSpc>
            </a:pPr>
            <a:r>
              <a:rPr lang="en-US" b="true" sz="3600" spc="-15" u="sng">
                <a:solidFill>
                  <a:srgbClr val="081870"/>
                </a:solidFill>
                <a:latin typeface="TT Drugs Bold"/>
                <a:ea typeface="TT Drugs Bold"/>
                <a:cs typeface="TT Drugs Bold"/>
                <a:sym typeface="TT Drugs Bold"/>
              </a:rPr>
              <a:t>PROBLEM STATEMENT</a:t>
            </a:r>
          </a:p>
          <a:p>
            <a:pPr algn="l" marL="670560" indent="-335280" lvl="1">
              <a:lnSpc>
                <a:spcPts val="4320"/>
              </a:lnSpc>
              <a:buFont typeface="Arial"/>
              <a:buChar char="•"/>
            </a:pPr>
            <a:r>
              <a:rPr lang="en-US" b="true" sz="3600" spc="-15">
                <a:solidFill>
                  <a:srgbClr val="D91313"/>
                </a:solidFill>
                <a:latin typeface="TT Drugs Bold"/>
                <a:ea typeface="TT Drugs Bold"/>
                <a:cs typeface="TT Drugs Bold"/>
                <a:sym typeface="TT Drugs Bold"/>
              </a:rPr>
              <a:t>RESEARCH QUESTION</a:t>
            </a:r>
          </a:p>
          <a:p>
            <a:pPr algn="l" marL="670560" indent="-335280" lvl="1">
              <a:lnSpc>
                <a:spcPts val="4320"/>
              </a:lnSpc>
              <a:buFont typeface="Arial"/>
              <a:buChar char="•"/>
            </a:pPr>
            <a:r>
              <a:rPr lang="en-US" b="true" sz="3600" spc="-15">
                <a:solidFill>
                  <a:srgbClr val="D91313"/>
                </a:solidFill>
                <a:latin typeface="TT Drugs Bold"/>
                <a:ea typeface="TT Drugs Bold"/>
                <a:cs typeface="TT Drugs Bold"/>
                <a:sym typeface="TT Drugs Bold"/>
              </a:rPr>
              <a:t>DATA OVERVIEW</a:t>
            </a:r>
          </a:p>
          <a:p>
            <a:pPr algn="l" marL="670560" indent="-335280" lvl="1">
              <a:lnSpc>
                <a:spcPts val="4320"/>
              </a:lnSpc>
              <a:buFont typeface="Arial"/>
              <a:buChar char="•"/>
            </a:pPr>
            <a:r>
              <a:rPr lang="en-US" b="true" sz="3600" spc="-15">
                <a:solidFill>
                  <a:srgbClr val="D91313"/>
                </a:solidFill>
                <a:latin typeface="TT Drugs Bold"/>
                <a:ea typeface="TT Drugs Bold"/>
                <a:cs typeface="TT Drugs Bold"/>
                <a:sym typeface="TT Drugs Bold"/>
              </a:rPr>
              <a:t>METHODOLOGY</a:t>
            </a:r>
          </a:p>
          <a:p>
            <a:pPr algn="l" marL="670560" indent="-335280" lvl="1">
              <a:lnSpc>
                <a:spcPts val="4320"/>
              </a:lnSpc>
              <a:buFont typeface="Arial"/>
              <a:buChar char="•"/>
            </a:pPr>
            <a:r>
              <a:rPr lang="en-US" b="true" sz="3600" spc="-67">
                <a:solidFill>
                  <a:srgbClr val="D91313"/>
                </a:solidFill>
                <a:latin typeface="TT Drugs Bold"/>
                <a:ea typeface="TT Drugs Bold"/>
                <a:cs typeface="TT Drugs Bold"/>
                <a:sym typeface="TT Drugs Bold"/>
              </a:rPr>
              <a:t>ANALYSIS AND FINDING</a:t>
            </a:r>
          </a:p>
          <a:p>
            <a:pPr algn="l" marL="670560" indent="-335280" lvl="1">
              <a:lnSpc>
                <a:spcPts val="4320"/>
              </a:lnSpc>
              <a:buFont typeface="Arial"/>
              <a:buChar char="•"/>
            </a:pPr>
            <a:r>
              <a:rPr lang="en-US" b="true" sz="3600" spc="-15">
                <a:solidFill>
                  <a:srgbClr val="D91313"/>
                </a:solidFill>
                <a:latin typeface="TT Drugs Bold"/>
                <a:ea typeface="TT Drugs Bold"/>
                <a:cs typeface="TT Drugs Bold"/>
                <a:sym typeface="TT Drugs Bold"/>
              </a:rPr>
              <a:t>HYPOTHESIS TESTING</a:t>
            </a:r>
          </a:p>
          <a:p>
            <a:pPr algn="l" marL="670560" indent="-335280" lvl="1">
              <a:lnSpc>
                <a:spcPts val="4320"/>
              </a:lnSpc>
              <a:buFont typeface="Arial"/>
              <a:buChar char="•"/>
            </a:pPr>
            <a:r>
              <a:rPr lang="en-US" b="true" sz="3600" spc="-15">
                <a:solidFill>
                  <a:srgbClr val="D91313"/>
                </a:solidFill>
                <a:latin typeface="TT Drugs Bold"/>
                <a:ea typeface="TT Drugs Bold"/>
                <a:cs typeface="TT Drugs Bold"/>
                <a:sym typeface="TT Drugs Bold"/>
              </a:rPr>
              <a:t>RECOMMENDATIONS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1028700"/>
            <a:ext cx="942975" cy="5657850"/>
            <a:chOff x="0" y="0"/>
            <a:chExt cx="1257300" cy="7543800"/>
          </a:xfrm>
        </p:grpSpPr>
        <p:sp>
          <p:nvSpPr>
            <p:cNvPr name="Freeform 3" id="3"/>
            <p:cNvSpPr/>
            <p:nvPr/>
          </p:nvSpPr>
          <p:spPr>
            <a:xfrm flipH="false" flipV="false" rot="0">
              <a:off x="0" y="0"/>
              <a:ext cx="1257300" cy="7543800"/>
            </a:xfrm>
            <a:custGeom>
              <a:avLst/>
              <a:gdLst/>
              <a:ahLst/>
              <a:cxnLst/>
              <a:rect r="r" b="b" t="t" l="l"/>
              <a:pathLst>
                <a:path h="7543800" w="1257300">
                  <a:moveTo>
                    <a:pt x="0" y="7543800"/>
                  </a:moveTo>
                  <a:lnTo>
                    <a:pt x="1257300" y="7543800"/>
                  </a:lnTo>
                  <a:lnTo>
                    <a:pt x="1257300" y="0"/>
                  </a:lnTo>
                  <a:lnTo>
                    <a:pt x="0" y="0"/>
                  </a:lnTo>
                  <a:lnTo>
                    <a:pt x="0" y="7543800"/>
                  </a:lnTo>
                  <a:close/>
                </a:path>
              </a:pathLst>
            </a:custGeom>
            <a:solidFill>
              <a:srgbClr val="C6DBE0"/>
            </a:solidFill>
          </p:spPr>
        </p:sp>
      </p:grpSp>
      <p:grpSp>
        <p:nvGrpSpPr>
          <p:cNvPr name="Group 4" id="4"/>
          <p:cNvGrpSpPr/>
          <p:nvPr/>
        </p:nvGrpSpPr>
        <p:grpSpPr>
          <a:xfrm rot="0">
            <a:off x="0" y="0"/>
            <a:ext cx="18288000" cy="6686550"/>
            <a:chOff x="0" y="0"/>
            <a:chExt cx="24384000" cy="8915400"/>
          </a:xfrm>
        </p:grpSpPr>
        <p:sp>
          <p:nvSpPr>
            <p:cNvPr name="Freeform 5" id="5"/>
            <p:cNvSpPr/>
            <p:nvPr/>
          </p:nvSpPr>
          <p:spPr>
            <a:xfrm flipH="false" flipV="false" rot="0">
              <a:off x="0" y="0"/>
              <a:ext cx="24384000" cy="8915400"/>
            </a:xfrm>
            <a:custGeom>
              <a:avLst/>
              <a:gdLst/>
              <a:ahLst/>
              <a:cxnLst/>
              <a:rect r="r" b="b" t="t" l="l"/>
              <a:pathLst>
                <a:path h="8915400" w="24384000">
                  <a:moveTo>
                    <a:pt x="24384000" y="0"/>
                  </a:moveTo>
                  <a:lnTo>
                    <a:pt x="0" y="0"/>
                  </a:lnTo>
                  <a:lnTo>
                    <a:pt x="0" y="1371600"/>
                  </a:lnTo>
                  <a:lnTo>
                    <a:pt x="23126700" y="1371600"/>
                  </a:lnTo>
                  <a:lnTo>
                    <a:pt x="23126700" y="8915400"/>
                  </a:lnTo>
                  <a:lnTo>
                    <a:pt x="24384000" y="8915400"/>
                  </a:lnTo>
                  <a:lnTo>
                    <a:pt x="24384000" y="1371600"/>
                  </a:lnTo>
                  <a:lnTo>
                    <a:pt x="24384000" y="0"/>
                  </a:lnTo>
                  <a:close/>
                </a:path>
              </a:pathLst>
            </a:custGeom>
            <a:solidFill>
              <a:srgbClr val="C6DBE0"/>
            </a:solidFill>
          </p:spPr>
        </p:sp>
      </p:grpSp>
      <p:grpSp>
        <p:nvGrpSpPr>
          <p:cNvPr name="Group 6" id="6"/>
          <p:cNvGrpSpPr/>
          <p:nvPr/>
        </p:nvGrpSpPr>
        <p:grpSpPr>
          <a:xfrm rot="0">
            <a:off x="8837676" y="8442198"/>
            <a:ext cx="613410" cy="133350"/>
            <a:chOff x="0" y="0"/>
            <a:chExt cx="817880" cy="177800"/>
          </a:xfrm>
        </p:grpSpPr>
        <p:sp>
          <p:nvSpPr>
            <p:cNvPr name="Freeform 7" id="7"/>
            <p:cNvSpPr/>
            <p:nvPr/>
          </p:nvSpPr>
          <p:spPr>
            <a:xfrm flipH="false" flipV="false" rot="0">
              <a:off x="0" y="0"/>
              <a:ext cx="816864" cy="176784"/>
            </a:xfrm>
            <a:custGeom>
              <a:avLst/>
              <a:gdLst/>
              <a:ahLst/>
              <a:cxnLst/>
              <a:rect r="r" b="b" t="t" l="l"/>
              <a:pathLst>
                <a:path h="176784" w="816864">
                  <a:moveTo>
                    <a:pt x="816864" y="0"/>
                  </a:moveTo>
                  <a:lnTo>
                    <a:pt x="0" y="0"/>
                  </a:lnTo>
                  <a:lnTo>
                    <a:pt x="0" y="176784"/>
                  </a:lnTo>
                  <a:lnTo>
                    <a:pt x="816864" y="176784"/>
                  </a:lnTo>
                  <a:lnTo>
                    <a:pt x="816864" y="0"/>
                  </a:lnTo>
                  <a:close/>
                </a:path>
              </a:pathLst>
            </a:custGeom>
            <a:solidFill>
              <a:srgbClr val="95D2EC"/>
            </a:solidFill>
          </p:spPr>
        </p:sp>
      </p:grpSp>
      <p:sp>
        <p:nvSpPr>
          <p:cNvPr name="TextBox 8" id="8"/>
          <p:cNvSpPr txBox="true"/>
          <p:nvPr/>
        </p:nvSpPr>
        <p:spPr>
          <a:xfrm rot="0">
            <a:off x="3173158" y="3831958"/>
            <a:ext cx="11881485" cy="1238250"/>
          </a:xfrm>
          <a:prstGeom prst="rect">
            <a:avLst/>
          </a:prstGeom>
        </p:spPr>
        <p:txBody>
          <a:bodyPr anchor="t" rtlCol="false" tIns="0" lIns="0" bIns="0" rIns="0">
            <a:spAutoFit/>
          </a:bodyPr>
          <a:lstStyle/>
          <a:p>
            <a:pPr algn="ctr">
              <a:lnSpc>
                <a:spcPts val="9720"/>
              </a:lnSpc>
            </a:pPr>
            <a:r>
              <a:rPr lang="en-US" b="true" sz="8100" spc="248">
                <a:solidFill>
                  <a:srgbClr val="000000"/>
                </a:solidFill>
                <a:latin typeface="Trebuchet MS Bold"/>
                <a:ea typeface="Trebuchet MS Bold"/>
                <a:cs typeface="Trebuchet MS Bold"/>
                <a:sym typeface="Trebuchet MS Bold"/>
              </a:rPr>
              <a:t>PROBLEM STATEMENT</a:t>
            </a:r>
          </a:p>
        </p:txBody>
      </p:sp>
      <p:sp>
        <p:nvSpPr>
          <p:cNvPr name="TextBox 9" id="9"/>
          <p:cNvSpPr txBox="true"/>
          <p:nvPr/>
        </p:nvSpPr>
        <p:spPr>
          <a:xfrm rot="0">
            <a:off x="3094863" y="5689408"/>
            <a:ext cx="12108180" cy="3133725"/>
          </a:xfrm>
          <a:prstGeom prst="rect">
            <a:avLst/>
          </a:prstGeom>
        </p:spPr>
        <p:txBody>
          <a:bodyPr anchor="t" rtlCol="false" tIns="0" lIns="0" bIns="0" rIns="0">
            <a:spAutoFit/>
          </a:bodyPr>
          <a:lstStyle/>
          <a:p>
            <a:pPr algn="just">
              <a:lnSpc>
                <a:spcPts val="3599"/>
              </a:lnSpc>
            </a:pPr>
            <a:r>
              <a:rPr lang="en-US" sz="2999">
                <a:solidFill>
                  <a:srgbClr val="000000"/>
                </a:solidFill>
                <a:latin typeface="Trebuchet MS"/>
                <a:ea typeface="Trebuchet MS"/>
                <a:cs typeface="Trebuchet MS"/>
                <a:sym typeface="Trebuchet MS"/>
              </a:rPr>
              <a:t>In the competitive taxi booking industry, optimizing revenue is crucial for both long-term success and driver satisfaction. Our objective is to leverage data-driven insights to maximize revenue streams for taxi drivers. Specifically, we aim to investigate whether the choice of payment method influences fare pricing by analyzing the relationship between payment type and fare amount.</a:t>
            </a:r>
          </a:p>
          <a:p>
            <a:pPr algn="just">
              <a:lnSpc>
                <a:spcPts val="359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5349240" cy="10287000"/>
            <a:chOff x="0" y="0"/>
            <a:chExt cx="7132320" cy="13716000"/>
          </a:xfrm>
        </p:grpSpPr>
        <p:sp>
          <p:nvSpPr>
            <p:cNvPr name="Freeform 3" id="3"/>
            <p:cNvSpPr/>
            <p:nvPr/>
          </p:nvSpPr>
          <p:spPr>
            <a:xfrm flipH="false" flipV="false" rot="0">
              <a:off x="0" y="0"/>
              <a:ext cx="7132320" cy="13716000"/>
            </a:xfrm>
            <a:custGeom>
              <a:avLst/>
              <a:gdLst/>
              <a:ahLst/>
              <a:cxnLst/>
              <a:rect r="r" b="b" t="t" l="l"/>
              <a:pathLst>
                <a:path h="13716000" w="7132320">
                  <a:moveTo>
                    <a:pt x="7132320" y="0"/>
                  </a:moveTo>
                  <a:lnTo>
                    <a:pt x="0" y="0"/>
                  </a:lnTo>
                  <a:lnTo>
                    <a:pt x="0" y="13716000"/>
                  </a:lnTo>
                  <a:lnTo>
                    <a:pt x="7132320" y="13716000"/>
                  </a:lnTo>
                  <a:lnTo>
                    <a:pt x="7132320" y="0"/>
                  </a:lnTo>
                  <a:close/>
                </a:path>
              </a:pathLst>
            </a:custGeom>
            <a:solidFill>
              <a:srgbClr val="BBE4DD"/>
            </a:solidFill>
          </p:spPr>
        </p:sp>
      </p:grpSp>
      <p:sp>
        <p:nvSpPr>
          <p:cNvPr name="Freeform 4" id="4"/>
          <p:cNvSpPr/>
          <p:nvPr/>
        </p:nvSpPr>
        <p:spPr>
          <a:xfrm flipH="false" flipV="false" rot="0">
            <a:off x="1028700" y="3430944"/>
            <a:ext cx="5539751" cy="3690859"/>
          </a:xfrm>
          <a:custGeom>
            <a:avLst/>
            <a:gdLst/>
            <a:ahLst/>
            <a:cxnLst/>
            <a:rect r="r" b="b" t="t" l="l"/>
            <a:pathLst>
              <a:path h="3690859" w="5539751">
                <a:moveTo>
                  <a:pt x="0" y="0"/>
                </a:moveTo>
                <a:lnTo>
                  <a:pt x="5539751" y="0"/>
                </a:lnTo>
                <a:lnTo>
                  <a:pt x="5539751" y="3690859"/>
                </a:lnTo>
                <a:lnTo>
                  <a:pt x="0" y="3690859"/>
                </a:lnTo>
                <a:lnTo>
                  <a:pt x="0" y="0"/>
                </a:lnTo>
                <a:close/>
              </a:path>
            </a:pathLst>
          </a:custGeom>
          <a:blipFill>
            <a:blip r:embed="rId2"/>
            <a:stretch>
              <a:fillRect l="0" t="0" r="0" b="0"/>
            </a:stretch>
          </a:blipFill>
        </p:spPr>
      </p:sp>
      <p:sp>
        <p:nvSpPr>
          <p:cNvPr name="TextBox 5" id="5"/>
          <p:cNvSpPr txBox="true"/>
          <p:nvPr/>
        </p:nvSpPr>
        <p:spPr>
          <a:xfrm rot="0">
            <a:off x="1028700" y="1289890"/>
            <a:ext cx="14484858" cy="733425"/>
          </a:xfrm>
          <a:prstGeom prst="rect">
            <a:avLst/>
          </a:prstGeom>
        </p:spPr>
        <p:txBody>
          <a:bodyPr anchor="t" rtlCol="false" tIns="0" lIns="0" bIns="0" rIns="0">
            <a:spAutoFit/>
          </a:bodyPr>
          <a:lstStyle/>
          <a:p>
            <a:pPr algn="l">
              <a:lnSpc>
                <a:spcPts val="5759"/>
              </a:lnSpc>
            </a:pPr>
            <a:r>
              <a:rPr lang="en-US" b="true" sz="4800" spc="424">
                <a:solidFill>
                  <a:srgbClr val="000000"/>
                </a:solidFill>
                <a:latin typeface="Trebuchet MS Bold"/>
                <a:ea typeface="Trebuchet MS Bold"/>
                <a:cs typeface="Trebuchet MS Bold"/>
                <a:sym typeface="Trebuchet MS Bold"/>
              </a:rPr>
              <a:t>RESEARCH QUESTION</a:t>
            </a:r>
          </a:p>
        </p:txBody>
      </p:sp>
      <p:sp>
        <p:nvSpPr>
          <p:cNvPr name="TextBox 6" id="6"/>
          <p:cNvSpPr txBox="true"/>
          <p:nvPr/>
        </p:nvSpPr>
        <p:spPr>
          <a:xfrm rot="0">
            <a:off x="6717016" y="2013790"/>
            <a:ext cx="11570984" cy="7981950"/>
          </a:xfrm>
          <a:prstGeom prst="rect">
            <a:avLst/>
          </a:prstGeom>
        </p:spPr>
        <p:txBody>
          <a:bodyPr anchor="t" rtlCol="false" tIns="0" lIns="0" bIns="0" rIns="0">
            <a:spAutoFit/>
          </a:bodyPr>
          <a:lstStyle/>
          <a:p>
            <a:pPr algn="l">
              <a:lnSpc>
                <a:spcPts val="3529"/>
              </a:lnSpc>
            </a:pPr>
            <a:r>
              <a:rPr lang="en-US" sz="2940" b="true">
                <a:solidFill>
                  <a:srgbClr val="000000"/>
                </a:solidFill>
                <a:latin typeface="Trebuchet MS Bold"/>
                <a:ea typeface="Trebuchet MS Bold"/>
                <a:cs typeface="Trebuchet MS Bold"/>
                <a:sym typeface="Trebuchet MS Bold"/>
              </a:rPr>
              <a:t>Does the payment method (cash vs. card) affect the fare amount in NYC Yellow Cabs?</a:t>
            </a:r>
          </a:p>
          <a:p>
            <a:pPr algn="l" marL="634952" indent="-317476" lvl="1">
              <a:lnSpc>
                <a:spcPts val="3529"/>
              </a:lnSpc>
              <a:buFont typeface="Arial"/>
              <a:buChar char="•"/>
            </a:pPr>
            <a:r>
              <a:rPr lang="en-US" sz="2940">
                <a:solidFill>
                  <a:srgbClr val="000000"/>
                </a:solidFill>
                <a:latin typeface="Trebuchet MS"/>
                <a:ea typeface="Trebuchet MS"/>
                <a:cs typeface="Trebuchet MS"/>
                <a:sym typeface="Trebuchet MS"/>
              </a:rPr>
              <a:t>In the highly competitive taxi industry, understanding how payment methods influence fare pricing is crucial for optimizing revenue.</a:t>
            </a:r>
          </a:p>
          <a:p>
            <a:pPr algn="l" marL="634952" indent="-317476" lvl="1">
              <a:lnSpc>
                <a:spcPts val="3529"/>
              </a:lnSpc>
              <a:buFont typeface="Arial"/>
              <a:buChar char="•"/>
            </a:pPr>
            <a:r>
              <a:rPr lang="en-US" sz="2940">
                <a:solidFill>
                  <a:srgbClr val="000000"/>
                </a:solidFill>
                <a:latin typeface="Trebuchet MS"/>
                <a:ea typeface="Trebuchet MS"/>
                <a:cs typeface="Trebuchet MS"/>
                <a:sym typeface="Trebuchet MS"/>
              </a:rPr>
              <a:t>This research seeks to explore if there are significant differences in fare amounts between cash and card payments, which could inform pricing strategies for taxi services.</a:t>
            </a:r>
          </a:p>
          <a:p>
            <a:pPr algn="l">
              <a:lnSpc>
                <a:spcPts val="3529"/>
              </a:lnSpc>
            </a:pPr>
          </a:p>
          <a:p>
            <a:pPr algn="l">
              <a:lnSpc>
                <a:spcPts val="3529"/>
              </a:lnSpc>
            </a:pPr>
            <a:r>
              <a:rPr lang="en-US" sz="2940" b="true">
                <a:solidFill>
                  <a:srgbClr val="000000"/>
                </a:solidFill>
                <a:latin typeface="Trebuchet MS Bold"/>
                <a:ea typeface="Trebuchet MS Bold"/>
                <a:cs typeface="Trebuchet MS Bold"/>
                <a:sym typeface="Trebuchet MS Bold"/>
              </a:rPr>
              <a:t>Do customers who pay with cash leave different average tips                   compared to those who pay with a card?</a:t>
            </a:r>
          </a:p>
          <a:p>
            <a:pPr algn="l" marL="634952" indent="-317476" lvl="1">
              <a:lnSpc>
                <a:spcPts val="3529"/>
              </a:lnSpc>
              <a:buFont typeface="Arial"/>
              <a:buChar char="•"/>
            </a:pPr>
            <a:r>
              <a:rPr lang="en-US" sz="2940">
                <a:solidFill>
                  <a:srgbClr val="000000"/>
                </a:solidFill>
                <a:latin typeface="Trebuchet MS"/>
                <a:ea typeface="Trebuchet MS"/>
                <a:cs typeface="Trebuchet MS"/>
                <a:sym typeface="Trebuchet MS"/>
              </a:rPr>
              <a:t>Tips represent a vital source of income for taxi drivers, and payment methods may impact customer tipping behavior.</a:t>
            </a:r>
          </a:p>
          <a:p>
            <a:pPr algn="l" marL="634952" indent="-317476" lvl="1">
              <a:lnSpc>
                <a:spcPts val="3529"/>
              </a:lnSpc>
              <a:buFont typeface="Arial"/>
              <a:buChar char="•"/>
            </a:pPr>
            <a:r>
              <a:rPr lang="en-US" sz="2940">
                <a:solidFill>
                  <a:srgbClr val="000000"/>
                </a:solidFill>
                <a:latin typeface="Trebuchet MS"/>
                <a:ea typeface="Trebuchet MS"/>
                <a:cs typeface="Trebuchet MS"/>
                <a:sym typeface="Trebuchet MS"/>
              </a:rPr>
              <a:t>This research examines whether cash-paying customers tend to leave higher or lower tips compared to card payers, offering insights into customer behavior and potential avenues for maximizing driver earnings.</a:t>
            </a:r>
          </a:p>
          <a:p>
            <a:pPr algn="l">
              <a:lnSpc>
                <a:spcPts val="292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901569" y="1450086"/>
            <a:ext cx="7557898" cy="819150"/>
          </a:xfrm>
          <a:prstGeom prst="rect">
            <a:avLst/>
          </a:prstGeom>
        </p:spPr>
        <p:txBody>
          <a:bodyPr anchor="t" rtlCol="false" tIns="0" lIns="0" bIns="0" rIns="0">
            <a:spAutoFit/>
          </a:bodyPr>
          <a:lstStyle/>
          <a:p>
            <a:pPr algn="l">
              <a:lnSpc>
                <a:spcPts val="5759"/>
              </a:lnSpc>
            </a:pPr>
            <a:r>
              <a:rPr lang="en-US" b="true" sz="4800" spc="337">
                <a:solidFill>
                  <a:srgbClr val="000000"/>
                </a:solidFill>
                <a:latin typeface="Luciole Bold"/>
                <a:ea typeface="Luciole Bold"/>
                <a:cs typeface="Luciole Bold"/>
                <a:sym typeface="Luciole Bold"/>
              </a:rPr>
              <a:t>DATA OVERVIEW</a:t>
            </a:r>
          </a:p>
        </p:txBody>
      </p:sp>
      <p:sp>
        <p:nvSpPr>
          <p:cNvPr name="TextBox 3" id="3"/>
          <p:cNvSpPr txBox="true"/>
          <p:nvPr/>
        </p:nvSpPr>
        <p:spPr>
          <a:xfrm rot="0">
            <a:off x="1901569" y="2594991"/>
            <a:ext cx="15311438" cy="1727835"/>
          </a:xfrm>
          <a:prstGeom prst="rect">
            <a:avLst/>
          </a:prstGeom>
        </p:spPr>
        <p:txBody>
          <a:bodyPr anchor="t" rtlCol="false" tIns="0" lIns="0" bIns="0" rIns="0">
            <a:spAutoFit/>
          </a:bodyPr>
          <a:lstStyle/>
          <a:p>
            <a:pPr algn="just">
              <a:lnSpc>
                <a:spcPts val="3419"/>
              </a:lnSpc>
            </a:pPr>
            <a:r>
              <a:rPr lang="en-US" sz="3000">
                <a:solidFill>
                  <a:srgbClr val="000000"/>
                </a:solidFill>
                <a:latin typeface="Trebuchet MS"/>
                <a:ea typeface="Trebuchet MS"/>
                <a:cs typeface="Trebuchet MS"/>
                <a:sym typeface="Trebuchet MS"/>
              </a:rPr>
              <a:t>For this analysis, we utilized the comprehensive dataset of NYC Yellow Cabs, employed data cleaning and feature engineering procedures to focus solely on the relevant columns essential for our investigation.</a:t>
            </a:r>
          </a:p>
          <a:p>
            <a:pPr algn="just">
              <a:lnSpc>
                <a:spcPts val="3419"/>
              </a:lnSpc>
            </a:pPr>
          </a:p>
        </p:txBody>
      </p:sp>
      <p:sp>
        <p:nvSpPr>
          <p:cNvPr name="Freeform 4" id="4"/>
          <p:cNvSpPr/>
          <p:nvPr/>
        </p:nvSpPr>
        <p:spPr>
          <a:xfrm flipH="false" flipV="false" rot="0">
            <a:off x="1698498" y="4176522"/>
            <a:ext cx="15521940" cy="4464558"/>
          </a:xfrm>
          <a:custGeom>
            <a:avLst/>
            <a:gdLst/>
            <a:ahLst/>
            <a:cxnLst/>
            <a:rect r="r" b="b" t="t" l="l"/>
            <a:pathLst>
              <a:path h="4464558" w="15521940">
                <a:moveTo>
                  <a:pt x="0" y="0"/>
                </a:moveTo>
                <a:lnTo>
                  <a:pt x="15521940" y="0"/>
                </a:lnTo>
                <a:lnTo>
                  <a:pt x="15521940" y="4464558"/>
                </a:lnTo>
                <a:lnTo>
                  <a:pt x="0" y="4464558"/>
                </a:lnTo>
                <a:lnTo>
                  <a:pt x="0" y="0"/>
                </a:lnTo>
                <a:close/>
              </a:path>
            </a:pathLst>
          </a:custGeom>
          <a:blipFill>
            <a:blip r:embed="rId2"/>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901569" y="1521333"/>
            <a:ext cx="14484858" cy="733425"/>
          </a:xfrm>
          <a:prstGeom prst="rect">
            <a:avLst/>
          </a:prstGeom>
        </p:spPr>
        <p:txBody>
          <a:bodyPr anchor="t" rtlCol="false" tIns="0" lIns="0" bIns="0" rIns="0">
            <a:spAutoFit/>
          </a:bodyPr>
          <a:lstStyle/>
          <a:p>
            <a:pPr algn="l">
              <a:lnSpc>
                <a:spcPts val="5759"/>
              </a:lnSpc>
            </a:pPr>
            <a:r>
              <a:rPr lang="en-US" b="true" sz="4800" spc="394">
                <a:solidFill>
                  <a:srgbClr val="000000"/>
                </a:solidFill>
                <a:latin typeface="Trebuchet MS Bold"/>
                <a:ea typeface="Trebuchet MS Bold"/>
                <a:cs typeface="Trebuchet MS Bold"/>
                <a:sym typeface="Trebuchet MS Bold"/>
              </a:rPr>
              <a:t>METHODOLOGY</a:t>
            </a:r>
          </a:p>
        </p:txBody>
      </p:sp>
      <p:graphicFrame>
        <p:nvGraphicFramePr>
          <p:cNvPr name="Table 3" id="3"/>
          <p:cNvGraphicFramePr>
            <a:graphicFrameLocks noGrp="true"/>
          </p:cNvGraphicFramePr>
          <p:nvPr/>
        </p:nvGraphicFramePr>
        <p:xfrm>
          <a:off x="1910715" y="2816733"/>
          <a:ext cx="14763750" cy="4992045"/>
        </p:xfrm>
        <a:graphic>
          <a:graphicData uri="http://schemas.openxmlformats.org/drawingml/2006/table">
            <a:tbl>
              <a:tblPr/>
              <a:tblGrid>
                <a:gridCol w="3909944"/>
                <a:gridCol w="10853806"/>
              </a:tblGrid>
              <a:tr h="1216408">
                <a:tc>
                  <a:txBody>
                    <a:bodyPr anchor="t" rtlCol="false"/>
                    <a:lstStyle/>
                    <a:p>
                      <a:pPr algn="ctr">
                        <a:lnSpc>
                          <a:spcPts val="4320"/>
                        </a:lnSpc>
                        <a:defRPr/>
                      </a:pPr>
                      <a:r>
                        <a:rPr lang="en-US" b="true" sz="3600" spc="-30">
                          <a:solidFill>
                            <a:srgbClr val="FEFEFE"/>
                          </a:solidFill>
                          <a:latin typeface="Times New Roman Bold"/>
                          <a:ea typeface="Times New Roman Bold"/>
                          <a:cs typeface="Times New Roman Bold"/>
                          <a:sym typeface="Times New Roman Bold"/>
                        </a:rPr>
                        <a:t>Step</a:t>
                      </a:r>
                      <a:endParaRPr lang="en-US" sz="1100"/>
                    </a:p>
                  </a:txBody>
                  <a:tcPr marL="0" marR="0" marT="0" marB="0" anchor="ctr">
                    <a:lnL cmpd="sng" algn="ctr" cap="flat" w="12700">
                      <a:solidFill>
                        <a:srgbClr val="95D2EC"/>
                      </a:solidFill>
                      <a:prstDash val="solid"/>
                      <a:round/>
                      <a:headEnd type="none" w="med" len="med"/>
                      <a:tailEnd type="none" w="med" len="med"/>
                    </a:lnL>
                    <a:lnR cmpd="sng" algn="ctr" cap="flat" w="12700">
                      <a:solidFill>
                        <a:srgbClr val="95D2EC"/>
                      </a:solidFill>
                      <a:prstDash val="solid"/>
                      <a:round/>
                      <a:headEnd type="none" w="med" len="med"/>
                      <a:tailEnd type="none" w="med" len="med"/>
                    </a:lnR>
                    <a:lnT cmpd="sng" algn="ctr" cap="flat" w="12700">
                      <a:solidFill>
                        <a:srgbClr val="95D2EC"/>
                      </a:solidFill>
                      <a:prstDash val="solid"/>
                      <a:round/>
                      <a:headEnd type="none" w="med" len="med"/>
                      <a:tailEnd type="none" w="med" len="med"/>
                    </a:lnT>
                    <a:lnB cmpd="sng" algn="ctr" cap="flat" w="28575">
                      <a:solidFill>
                        <a:srgbClr val="95D2EC"/>
                      </a:solidFill>
                      <a:prstDash val="solid"/>
                      <a:round/>
                      <a:headEnd type="none" w="med" len="med"/>
                      <a:tailEnd type="none" w="med" len="med"/>
                    </a:lnB>
                    <a:solidFill>
                      <a:srgbClr val="0D0963"/>
                    </a:solidFill>
                  </a:tcPr>
                </a:tc>
                <a:tc>
                  <a:txBody>
                    <a:bodyPr anchor="t" rtlCol="false"/>
                    <a:lstStyle/>
                    <a:p>
                      <a:pPr algn="ctr">
                        <a:lnSpc>
                          <a:spcPts val="4320"/>
                        </a:lnSpc>
                        <a:defRPr/>
                      </a:pPr>
                      <a:r>
                        <a:rPr lang="en-US" b="true" sz="3600" spc="-15">
                          <a:solidFill>
                            <a:srgbClr val="FEFEFE"/>
                          </a:solidFill>
                          <a:latin typeface="Times New Roman Bold"/>
                          <a:ea typeface="Times New Roman Bold"/>
                          <a:cs typeface="Times New Roman Bold"/>
                          <a:sym typeface="Times New Roman Bold"/>
                        </a:rPr>
                        <a:t>Description</a:t>
                      </a:r>
                      <a:endParaRPr lang="en-US" sz="1100"/>
                    </a:p>
                  </a:txBody>
                  <a:tcPr marL="0" marR="0" marT="0" marB="0" anchor="ctr">
                    <a:lnL cmpd="sng" algn="ctr" cap="flat" w="12700">
                      <a:solidFill>
                        <a:srgbClr val="95D2EC"/>
                      </a:solidFill>
                      <a:prstDash val="solid"/>
                      <a:round/>
                      <a:headEnd type="none" w="med" len="med"/>
                      <a:tailEnd type="none" w="med" len="med"/>
                    </a:lnL>
                    <a:lnR cmpd="sng" algn="ctr" cap="flat" w="12700">
                      <a:solidFill>
                        <a:srgbClr val="95D2EC"/>
                      </a:solidFill>
                      <a:prstDash val="solid"/>
                      <a:round/>
                      <a:headEnd type="none" w="med" len="med"/>
                      <a:tailEnd type="none" w="med" len="med"/>
                    </a:lnR>
                    <a:lnT cmpd="sng" algn="ctr" cap="flat" w="12700">
                      <a:solidFill>
                        <a:srgbClr val="95D2EC"/>
                      </a:solidFill>
                      <a:prstDash val="solid"/>
                      <a:round/>
                      <a:headEnd type="none" w="med" len="med"/>
                      <a:tailEnd type="none" w="med" len="med"/>
                    </a:lnT>
                    <a:lnB cmpd="sng" algn="ctr" cap="flat" w="28575">
                      <a:solidFill>
                        <a:srgbClr val="95D2EC"/>
                      </a:solidFill>
                      <a:prstDash val="solid"/>
                      <a:round/>
                      <a:headEnd type="none" w="med" len="med"/>
                      <a:tailEnd type="none" w="med" len="med"/>
                    </a:lnB>
                    <a:solidFill>
                      <a:srgbClr val="0D0963"/>
                    </a:solidFill>
                  </a:tcPr>
                </a:tc>
              </a:tr>
              <a:tr h="1216408">
                <a:tc>
                  <a:txBody>
                    <a:bodyPr anchor="t" rtlCol="false"/>
                    <a:lstStyle/>
                    <a:p>
                      <a:pPr algn="ctr">
                        <a:lnSpc>
                          <a:spcPts val="3240"/>
                        </a:lnSpc>
                        <a:defRPr/>
                      </a:pPr>
                      <a:r>
                        <a:rPr lang="en-US" sz="2700" spc="-15">
                          <a:solidFill>
                            <a:srgbClr val="000000"/>
                          </a:solidFill>
                          <a:latin typeface="Times New Roman"/>
                          <a:ea typeface="Times New Roman"/>
                          <a:cs typeface="Times New Roman"/>
                          <a:sym typeface="Times New Roman"/>
                        </a:rPr>
                        <a:t>Descriptive Analysis</a:t>
                      </a:r>
                      <a:endParaRPr lang="en-US" sz="1100"/>
                    </a:p>
                  </a:txBody>
                  <a:tcPr marL="0" marR="0" marT="0" marB="0" anchor="ctr">
                    <a:lnL cmpd="sng" algn="ctr" cap="flat" w="12700">
                      <a:solidFill>
                        <a:srgbClr val="95D2EC"/>
                      </a:solidFill>
                      <a:prstDash val="solid"/>
                      <a:round/>
                      <a:headEnd type="none" w="med" len="med"/>
                      <a:tailEnd type="none" w="med" len="med"/>
                    </a:lnL>
                    <a:lnR cmpd="sng" algn="ctr" cap="flat" w="12700">
                      <a:solidFill>
                        <a:srgbClr val="95D2EC"/>
                      </a:solidFill>
                      <a:prstDash val="solid"/>
                      <a:round/>
                      <a:headEnd type="none" w="med" len="med"/>
                      <a:tailEnd type="none" w="med" len="med"/>
                    </a:lnR>
                    <a:lnT cmpd="sng" algn="ctr" cap="flat" w="28575">
                      <a:solidFill>
                        <a:srgbClr val="95D2EC"/>
                      </a:solidFill>
                      <a:prstDash val="solid"/>
                      <a:round/>
                      <a:headEnd type="none" w="med" len="med"/>
                      <a:tailEnd type="none" w="med" len="med"/>
                    </a:lnT>
                    <a:lnB cmpd="sng" algn="ctr" cap="flat" w="12700">
                      <a:solidFill>
                        <a:srgbClr val="95D2EC"/>
                      </a:solidFill>
                      <a:prstDash val="solid"/>
                      <a:round/>
                      <a:headEnd type="none" w="med" len="med"/>
                      <a:tailEnd type="none" w="med" len="med"/>
                    </a:lnB>
                    <a:solidFill>
                      <a:srgbClr val="FF5757"/>
                    </a:solidFill>
                  </a:tcPr>
                </a:tc>
                <a:tc>
                  <a:txBody>
                    <a:bodyPr anchor="t" rtlCol="false"/>
                    <a:lstStyle/>
                    <a:p>
                      <a:pPr algn="l">
                        <a:lnSpc>
                          <a:spcPts val="3240"/>
                        </a:lnSpc>
                        <a:defRPr/>
                      </a:pPr>
                      <a:r>
                        <a:rPr lang="en-US" sz="2700">
                          <a:solidFill>
                            <a:srgbClr val="000000"/>
                          </a:solidFill>
                          <a:latin typeface="Times New Roman"/>
                          <a:ea typeface="Times New Roman"/>
                          <a:cs typeface="Times New Roman"/>
                          <a:sym typeface="Times New Roman"/>
                        </a:rPr>
                        <a:t>Performed statistical analysis to summarize key aspects of the data, focusing on fare amounts and payment types.</a:t>
                      </a:r>
                      <a:endParaRPr lang="en-US" sz="1100"/>
                    </a:p>
                  </a:txBody>
                  <a:tcPr marL="0" marR="0" marT="0" marB="0" anchor="ctr">
                    <a:lnL cmpd="sng" algn="ctr" cap="flat" w="12700">
                      <a:solidFill>
                        <a:srgbClr val="95D2EC"/>
                      </a:solidFill>
                      <a:prstDash val="solid"/>
                      <a:round/>
                      <a:headEnd type="none" w="med" len="med"/>
                      <a:tailEnd type="none" w="med" len="med"/>
                    </a:lnL>
                    <a:lnR cmpd="sng" algn="ctr" cap="flat" w="12700">
                      <a:solidFill>
                        <a:srgbClr val="95D2EC"/>
                      </a:solidFill>
                      <a:prstDash val="solid"/>
                      <a:round/>
                      <a:headEnd type="none" w="med" len="med"/>
                      <a:tailEnd type="none" w="med" len="med"/>
                    </a:lnR>
                    <a:lnT cmpd="sng" algn="ctr" cap="flat" w="28575">
                      <a:solidFill>
                        <a:srgbClr val="95D2EC"/>
                      </a:solidFill>
                      <a:prstDash val="solid"/>
                      <a:round/>
                      <a:headEnd type="none" w="med" len="med"/>
                      <a:tailEnd type="none" w="med" len="med"/>
                    </a:lnT>
                    <a:lnB cmpd="sng" algn="ctr" cap="flat" w="12700">
                      <a:solidFill>
                        <a:srgbClr val="95D2EC"/>
                      </a:solidFill>
                      <a:prstDash val="solid"/>
                      <a:round/>
                      <a:headEnd type="none" w="med" len="med"/>
                      <a:tailEnd type="none" w="med" len="med"/>
                    </a:lnB>
                    <a:solidFill>
                      <a:srgbClr val="ECB295"/>
                    </a:solidFill>
                  </a:tcPr>
                </a:tc>
              </a:tr>
              <a:tr h="1365549">
                <a:tc>
                  <a:txBody>
                    <a:bodyPr anchor="t" rtlCol="false"/>
                    <a:lstStyle/>
                    <a:p>
                      <a:pPr algn="l">
                        <a:lnSpc>
                          <a:spcPts val="3240"/>
                        </a:lnSpc>
                        <a:defRPr/>
                      </a:pPr>
                      <a:endParaRPr lang="en-US" sz="1100"/>
                    </a:p>
                    <a:p>
                      <a:pPr algn="ctr">
                        <a:lnSpc>
                          <a:spcPts val="3240"/>
                        </a:lnSpc>
                      </a:pPr>
                      <a:r>
                        <a:rPr lang="en-US" sz="2700">
                          <a:solidFill>
                            <a:srgbClr val="000000"/>
                          </a:solidFill>
                          <a:latin typeface="Times New Roman"/>
                          <a:ea typeface="Times New Roman"/>
                          <a:cs typeface="Times New Roman"/>
                          <a:sym typeface="Times New Roman"/>
                        </a:rPr>
                        <a:t>Hypothesis Testing</a:t>
                      </a:r>
                    </a:p>
                  </a:txBody>
                  <a:tcPr marL="0" marR="0" marT="0" marB="0" anchor="ctr">
                    <a:lnL cmpd="sng" algn="ctr" cap="flat" w="12700">
                      <a:solidFill>
                        <a:srgbClr val="95D2EC"/>
                      </a:solidFill>
                      <a:prstDash val="solid"/>
                      <a:round/>
                      <a:headEnd type="none" w="med" len="med"/>
                      <a:tailEnd type="none" w="med" len="med"/>
                    </a:lnL>
                    <a:lnR cmpd="sng" algn="ctr" cap="flat" w="12700">
                      <a:solidFill>
                        <a:srgbClr val="95D2EC"/>
                      </a:solidFill>
                      <a:prstDash val="solid"/>
                      <a:round/>
                      <a:headEnd type="none" w="med" len="med"/>
                      <a:tailEnd type="none" w="med" len="med"/>
                    </a:lnR>
                    <a:lnT cmpd="sng" algn="ctr" cap="flat" w="12700">
                      <a:solidFill>
                        <a:srgbClr val="95D2EC"/>
                      </a:solidFill>
                      <a:prstDash val="solid"/>
                      <a:round/>
                      <a:headEnd type="none" w="med" len="med"/>
                      <a:tailEnd type="none" w="med" len="med"/>
                    </a:lnT>
                    <a:lnB cmpd="sng" algn="ctr" cap="flat" w="12700">
                      <a:solidFill>
                        <a:srgbClr val="95D2EC"/>
                      </a:solidFill>
                      <a:prstDash val="solid"/>
                      <a:round/>
                      <a:headEnd type="none" w="med" len="med"/>
                      <a:tailEnd type="none" w="med" len="med"/>
                    </a:lnB>
                    <a:solidFill>
                      <a:srgbClr val="95D2EC"/>
                    </a:solidFill>
                  </a:tcPr>
                </a:tc>
                <a:tc>
                  <a:txBody>
                    <a:bodyPr anchor="t" rtlCol="false"/>
                    <a:lstStyle/>
                    <a:p>
                      <a:pPr algn="ctr">
                        <a:lnSpc>
                          <a:spcPts val="3240"/>
                        </a:lnSpc>
                        <a:defRPr/>
                      </a:pPr>
                      <a:r>
                        <a:rPr lang="en-US" sz="2700">
                          <a:solidFill>
                            <a:srgbClr val="000000"/>
                          </a:solidFill>
                          <a:latin typeface="Times New Roman"/>
                          <a:ea typeface="Times New Roman"/>
                          <a:cs typeface="Times New Roman"/>
                          <a:sym typeface="Times New Roman"/>
                        </a:rPr>
                        <a:t>Conducted a T-test to evaluate the relationship between payment type and fare amount, testing the hypothesis that different payment methos influence fare amounts.</a:t>
                      </a:r>
                      <a:endParaRPr lang="en-US" sz="1100"/>
                    </a:p>
                  </a:txBody>
                  <a:tcPr marL="0" marR="0" marT="0" marB="0" anchor="ctr">
                    <a:lnL cmpd="sng" algn="ctr" cap="flat" w="12700">
                      <a:solidFill>
                        <a:srgbClr val="95D2EC"/>
                      </a:solidFill>
                      <a:prstDash val="solid"/>
                      <a:round/>
                      <a:headEnd type="none" w="med" len="med"/>
                      <a:tailEnd type="none" w="med" len="med"/>
                    </a:lnL>
                    <a:lnR cmpd="sng" algn="ctr" cap="flat" w="12700">
                      <a:solidFill>
                        <a:srgbClr val="95D2EC"/>
                      </a:solidFill>
                      <a:prstDash val="solid"/>
                      <a:round/>
                      <a:headEnd type="none" w="med" len="med"/>
                      <a:tailEnd type="none" w="med" len="med"/>
                    </a:lnR>
                    <a:lnT cmpd="sng" algn="ctr" cap="flat" w="12700">
                      <a:solidFill>
                        <a:srgbClr val="95D2EC"/>
                      </a:solidFill>
                      <a:prstDash val="solid"/>
                      <a:round/>
                      <a:headEnd type="none" w="med" len="med"/>
                      <a:tailEnd type="none" w="med" len="med"/>
                    </a:lnT>
                    <a:lnB cmpd="sng" algn="ctr" cap="flat" w="12700">
                      <a:solidFill>
                        <a:srgbClr val="95D2EC"/>
                      </a:solidFill>
                      <a:prstDash val="solid"/>
                      <a:round/>
                      <a:headEnd type="none" w="med" len="med"/>
                      <a:tailEnd type="none" w="med" len="med"/>
                    </a:lnB>
                    <a:solidFill>
                      <a:srgbClr val="BBE4DD"/>
                    </a:solidFill>
                  </a:tcPr>
                </a:tc>
              </a:tr>
              <a:tr h="1193680">
                <a:tc>
                  <a:txBody>
                    <a:bodyPr anchor="t" rtlCol="false"/>
                    <a:lstStyle/>
                    <a:p>
                      <a:pPr algn="ctr">
                        <a:lnSpc>
                          <a:spcPts val="3240"/>
                        </a:lnSpc>
                        <a:defRPr/>
                      </a:pPr>
                      <a:r>
                        <a:rPr lang="en-US" sz="2700" spc="-15">
                          <a:solidFill>
                            <a:srgbClr val="000000"/>
                          </a:solidFill>
                          <a:latin typeface="Times New Roman"/>
                          <a:ea typeface="Times New Roman"/>
                          <a:cs typeface="Times New Roman"/>
                          <a:sym typeface="Times New Roman"/>
                        </a:rPr>
                        <a:t>Regression Analysis</a:t>
                      </a:r>
                      <a:endParaRPr lang="en-US" sz="1100"/>
                    </a:p>
                  </a:txBody>
                  <a:tcPr marL="0" marR="0" marT="0" marB="0" anchor="ctr">
                    <a:lnL cmpd="sng" algn="ctr" cap="flat" w="12700">
                      <a:solidFill>
                        <a:srgbClr val="95D2EC"/>
                      </a:solidFill>
                      <a:prstDash val="solid"/>
                      <a:round/>
                      <a:headEnd type="none" w="med" len="med"/>
                      <a:tailEnd type="none" w="med" len="med"/>
                    </a:lnL>
                    <a:lnR cmpd="sng" algn="ctr" cap="flat" w="12700">
                      <a:solidFill>
                        <a:srgbClr val="95D2EC"/>
                      </a:solidFill>
                      <a:prstDash val="solid"/>
                      <a:round/>
                      <a:headEnd type="none" w="med" len="med"/>
                      <a:tailEnd type="none" w="med" len="med"/>
                    </a:lnR>
                    <a:lnT cmpd="sng" algn="ctr" cap="flat" w="12700">
                      <a:solidFill>
                        <a:srgbClr val="95D2EC"/>
                      </a:solidFill>
                      <a:prstDash val="solid"/>
                      <a:round/>
                      <a:headEnd type="none" w="med" len="med"/>
                      <a:tailEnd type="none" w="med" len="med"/>
                    </a:lnT>
                    <a:lnB cmpd="sng" algn="ctr" cap="flat" w="12700">
                      <a:solidFill>
                        <a:srgbClr val="95D2EC"/>
                      </a:solidFill>
                      <a:prstDash val="solid"/>
                      <a:round/>
                      <a:headEnd type="none" w="med" len="med"/>
                      <a:tailEnd type="none" w="med" len="med"/>
                    </a:lnB>
                    <a:solidFill>
                      <a:srgbClr val="FF5757"/>
                    </a:solidFill>
                  </a:tcPr>
                </a:tc>
                <a:tc>
                  <a:txBody>
                    <a:bodyPr anchor="t" rtlCol="false"/>
                    <a:lstStyle/>
                    <a:p>
                      <a:pPr algn="l">
                        <a:lnSpc>
                          <a:spcPts val="3240"/>
                        </a:lnSpc>
                        <a:defRPr/>
                      </a:pPr>
                      <a:r>
                        <a:rPr lang="en-US" sz="2700">
                          <a:solidFill>
                            <a:srgbClr val="000000"/>
                          </a:solidFill>
                          <a:latin typeface="Times New Roman"/>
                          <a:ea typeface="Times New Roman"/>
                          <a:cs typeface="Times New Roman"/>
                          <a:sym typeface="Times New Roman"/>
                        </a:rPr>
                        <a:t>Implemented linear regression to explore the relationship between trip duration (calculated from pickup and dropoff times) and fare amount.</a:t>
                      </a:r>
                      <a:endParaRPr lang="en-US" sz="1100"/>
                    </a:p>
                  </a:txBody>
                  <a:tcPr marL="0" marR="0" marT="0" marB="0" anchor="ctr">
                    <a:lnL cmpd="sng" algn="ctr" cap="flat" w="12700">
                      <a:solidFill>
                        <a:srgbClr val="95D2EC"/>
                      </a:solidFill>
                      <a:prstDash val="solid"/>
                      <a:round/>
                      <a:headEnd type="none" w="med" len="med"/>
                      <a:tailEnd type="none" w="med" len="med"/>
                    </a:lnL>
                    <a:lnR cmpd="sng" algn="ctr" cap="flat" w="12700">
                      <a:solidFill>
                        <a:srgbClr val="95D2EC"/>
                      </a:solidFill>
                      <a:prstDash val="solid"/>
                      <a:round/>
                      <a:headEnd type="none" w="med" len="med"/>
                      <a:tailEnd type="none" w="med" len="med"/>
                    </a:lnR>
                    <a:lnT cmpd="sng" algn="ctr" cap="flat" w="12700">
                      <a:solidFill>
                        <a:srgbClr val="95D2EC"/>
                      </a:solidFill>
                      <a:prstDash val="solid"/>
                      <a:round/>
                      <a:headEnd type="none" w="med" len="med"/>
                      <a:tailEnd type="none" w="med" len="med"/>
                    </a:lnT>
                    <a:lnB cmpd="sng" algn="ctr" cap="flat" w="12700">
                      <a:solidFill>
                        <a:srgbClr val="95D2EC"/>
                      </a:solidFill>
                      <a:prstDash val="solid"/>
                      <a:round/>
                      <a:headEnd type="none" w="med" len="med"/>
                      <a:tailEnd type="none" w="med" len="med"/>
                    </a:lnB>
                    <a:solidFill>
                      <a:srgbClr val="ECB295"/>
                    </a:solidFill>
                  </a:tcPr>
                </a:tc>
              </a:tr>
            </a:tbl>
          </a:graphicData>
        </a:graphic>
      </p:graphicFrame>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038730" y="2557208"/>
            <a:ext cx="14457045" cy="2514600"/>
          </a:xfrm>
          <a:prstGeom prst="rect">
            <a:avLst/>
          </a:prstGeom>
        </p:spPr>
        <p:txBody>
          <a:bodyPr anchor="t" rtlCol="false" tIns="0" lIns="0" bIns="0" rIns="0">
            <a:spAutoFit/>
          </a:bodyPr>
          <a:lstStyle/>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Customers paying with cards tend to have a slightly higher average trip distance and fare amount compared to those paying with cash.</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Indicated that customers prefer to pay more with cards when they have high fare amount and long trip distance.</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 The data suggests that longer trips (both in terms of distance and duration) tend to result in higher fares.</a:t>
            </a:r>
          </a:p>
        </p:txBody>
      </p:sp>
      <p:sp>
        <p:nvSpPr>
          <p:cNvPr name="Freeform 3" id="3"/>
          <p:cNvSpPr/>
          <p:nvPr/>
        </p:nvSpPr>
        <p:spPr>
          <a:xfrm flipH="false" flipV="false" rot="0">
            <a:off x="2523528" y="4813159"/>
            <a:ext cx="8887792" cy="4627021"/>
          </a:xfrm>
          <a:custGeom>
            <a:avLst/>
            <a:gdLst/>
            <a:ahLst/>
            <a:cxnLst/>
            <a:rect r="r" b="b" t="t" l="l"/>
            <a:pathLst>
              <a:path h="4627021" w="8887792">
                <a:moveTo>
                  <a:pt x="0" y="0"/>
                </a:moveTo>
                <a:lnTo>
                  <a:pt x="8887792" y="0"/>
                </a:lnTo>
                <a:lnTo>
                  <a:pt x="8887792" y="4627022"/>
                </a:lnTo>
                <a:lnTo>
                  <a:pt x="0" y="4627022"/>
                </a:lnTo>
                <a:lnTo>
                  <a:pt x="0" y="0"/>
                </a:lnTo>
                <a:close/>
              </a:path>
            </a:pathLst>
          </a:custGeom>
          <a:blipFill>
            <a:blip r:embed="rId2"/>
            <a:stretch>
              <a:fillRect l="0" t="-9" r="-56210" b="-9"/>
            </a:stretch>
          </a:blipFill>
        </p:spPr>
      </p:sp>
      <p:sp>
        <p:nvSpPr>
          <p:cNvPr name="Freeform 4" id="4"/>
          <p:cNvSpPr/>
          <p:nvPr/>
        </p:nvSpPr>
        <p:spPr>
          <a:xfrm flipH="false" flipV="false" rot="0">
            <a:off x="11411320" y="5653757"/>
            <a:ext cx="4650246" cy="3786424"/>
          </a:xfrm>
          <a:custGeom>
            <a:avLst/>
            <a:gdLst/>
            <a:ahLst/>
            <a:cxnLst/>
            <a:rect r="r" b="b" t="t" l="l"/>
            <a:pathLst>
              <a:path h="3786424" w="4650246">
                <a:moveTo>
                  <a:pt x="0" y="0"/>
                </a:moveTo>
                <a:lnTo>
                  <a:pt x="4650246" y="0"/>
                </a:lnTo>
                <a:lnTo>
                  <a:pt x="4650246" y="3786424"/>
                </a:lnTo>
                <a:lnTo>
                  <a:pt x="0" y="3786424"/>
                </a:lnTo>
                <a:lnTo>
                  <a:pt x="0" y="0"/>
                </a:lnTo>
                <a:close/>
              </a:path>
            </a:pathLst>
          </a:custGeom>
          <a:blipFill>
            <a:blip r:embed="rId3"/>
            <a:stretch>
              <a:fillRect l="0" t="0" r="0" b="0"/>
            </a:stretch>
          </a:blipFill>
        </p:spPr>
      </p:sp>
      <p:sp>
        <p:nvSpPr>
          <p:cNvPr name="TextBox 5" id="5"/>
          <p:cNvSpPr txBox="true"/>
          <p:nvPr/>
        </p:nvSpPr>
        <p:spPr>
          <a:xfrm rot="0">
            <a:off x="1901569" y="1521333"/>
            <a:ext cx="14484858" cy="733425"/>
          </a:xfrm>
          <a:prstGeom prst="rect">
            <a:avLst/>
          </a:prstGeom>
        </p:spPr>
        <p:txBody>
          <a:bodyPr anchor="t" rtlCol="false" tIns="0" lIns="0" bIns="0" rIns="0">
            <a:spAutoFit/>
          </a:bodyPr>
          <a:lstStyle/>
          <a:p>
            <a:pPr algn="l">
              <a:lnSpc>
                <a:spcPts val="5759"/>
              </a:lnSpc>
            </a:pPr>
            <a:r>
              <a:rPr lang="en-US" b="true" sz="4800" spc="357">
                <a:solidFill>
                  <a:srgbClr val="000000"/>
                </a:solidFill>
                <a:latin typeface="Trebuchet MS Bold"/>
                <a:ea typeface="Trebuchet MS Bold"/>
                <a:cs typeface="Trebuchet MS Bold"/>
                <a:sym typeface="Trebuchet MS Bold"/>
              </a:rPr>
              <a:t>INSIGHTS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828924" y="2423790"/>
            <a:ext cx="5261851" cy="5532383"/>
          </a:xfrm>
          <a:custGeom>
            <a:avLst/>
            <a:gdLst/>
            <a:ahLst/>
            <a:cxnLst/>
            <a:rect r="r" b="b" t="t" l="l"/>
            <a:pathLst>
              <a:path h="5532383" w="5261851">
                <a:moveTo>
                  <a:pt x="0" y="0"/>
                </a:moveTo>
                <a:lnTo>
                  <a:pt x="5261851" y="0"/>
                </a:lnTo>
                <a:lnTo>
                  <a:pt x="5261851" y="5532384"/>
                </a:lnTo>
                <a:lnTo>
                  <a:pt x="0" y="5532384"/>
                </a:lnTo>
                <a:lnTo>
                  <a:pt x="0" y="0"/>
                </a:lnTo>
                <a:close/>
              </a:path>
            </a:pathLst>
          </a:custGeom>
          <a:blipFill>
            <a:blip r:embed="rId2"/>
            <a:stretch>
              <a:fillRect l="0" t="0" r="0" b="0"/>
            </a:stretch>
          </a:blipFill>
        </p:spPr>
      </p:sp>
      <p:sp>
        <p:nvSpPr>
          <p:cNvPr name="TextBox 3" id="3"/>
          <p:cNvSpPr txBox="true"/>
          <p:nvPr/>
        </p:nvSpPr>
        <p:spPr>
          <a:xfrm rot="0">
            <a:off x="1901569" y="1521333"/>
            <a:ext cx="14484858" cy="733425"/>
          </a:xfrm>
          <a:prstGeom prst="rect">
            <a:avLst/>
          </a:prstGeom>
        </p:spPr>
        <p:txBody>
          <a:bodyPr anchor="t" rtlCol="false" tIns="0" lIns="0" bIns="0" rIns="0">
            <a:spAutoFit/>
          </a:bodyPr>
          <a:lstStyle/>
          <a:p>
            <a:pPr algn="l">
              <a:lnSpc>
                <a:spcPts val="5759"/>
              </a:lnSpc>
            </a:pPr>
            <a:r>
              <a:rPr lang="en-US" b="true" sz="4800" spc="477">
                <a:solidFill>
                  <a:srgbClr val="000000"/>
                </a:solidFill>
                <a:latin typeface="Trebuchet MS Bold"/>
                <a:ea typeface="Trebuchet MS Bold"/>
                <a:cs typeface="Trebuchet MS Bold"/>
                <a:sym typeface="Trebuchet MS Bold"/>
              </a:rPr>
              <a:t>PREFERENCE OF PAYMENT TYPE</a:t>
            </a:r>
          </a:p>
        </p:txBody>
      </p:sp>
      <p:sp>
        <p:nvSpPr>
          <p:cNvPr name="TextBox 4" id="4"/>
          <p:cNvSpPr txBox="true"/>
          <p:nvPr/>
        </p:nvSpPr>
        <p:spPr>
          <a:xfrm rot="0">
            <a:off x="2038730" y="2894457"/>
            <a:ext cx="9151620" cy="4581525"/>
          </a:xfrm>
          <a:prstGeom prst="rect">
            <a:avLst/>
          </a:prstGeom>
        </p:spPr>
        <p:txBody>
          <a:bodyPr anchor="t" rtlCol="false" tIns="0" lIns="0" bIns="0" rIns="0">
            <a:spAutoFit/>
          </a:bodyPr>
          <a:lstStyle/>
          <a:p>
            <a:pPr algn="just" marL="561975" indent="-280988" lvl="1">
              <a:lnSpc>
                <a:spcPts val="3600"/>
              </a:lnSpc>
              <a:buFont typeface="Arial"/>
              <a:buChar char="•"/>
            </a:pPr>
            <a:r>
              <a:rPr lang="en-US" sz="3000">
                <a:solidFill>
                  <a:srgbClr val="000000"/>
                </a:solidFill>
                <a:latin typeface="Trebuchet MS"/>
                <a:ea typeface="Trebuchet MS"/>
                <a:cs typeface="Trebuchet MS"/>
                <a:sym typeface="Trebuchet MS"/>
              </a:rPr>
              <a:t>The  proportion  of  customers  paying  with  cards  is significantly higher than those paying with cash, with card payments  accounting  for  84.5%  of  all  transactions compared to cash payments at 15.5%.</a:t>
            </a:r>
          </a:p>
          <a:p>
            <a:pPr algn="l" marL="561975" indent="-280988" lvl="1">
              <a:lnSpc>
                <a:spcPts val="3600"/>
              </a:lnSpc>
            </a:pPr>
          </a:p>
          <a:p>
            <a:pPr algn="just" marL="561975" indent="-280988" lvl="1">
              <a:lnSpc>
                <a:spcPts val="3600"/>
              </a:lnSpc>
              <a:buFont typeface="Arial"/>
              <a:buChar char="•"/>
            </a:pPr>
            <a:r>
              <a:rPr lang="en-US" sz="3000">
                <a:solidFill>
                  <a:srgbClr val="000000"/>
                </a:solidFill>
                <a:latin typeface="Trebuchet MS"/>
                <a:ea typeface="Trebuchet MS"/>
                <a:cs typeface="Trebuchet MS"/>
                <a:sym typeface="Trebuchet MS"/>
              </a:rPr>
              <a:t>This indicates a strong preference among customers for using  card  payments  over  cash,  potentially  due  to convenience,  security,  or  incentives  offered  for  card transactions.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025771" y="6106014"/>
            <a:ext cx="12236455" cy="3489264"/>
          </a:xfrm>
          <a:custGeom>
            <a:avLst/>
            <a:gdLst/>
            <a:ahLst/>
            <a:cxnLst/>
            <a:rect r="r" b="b" t="t" l="l"/>
            <a:pathLst>
              <a:path h="3489264" w="12236455">
                <a:moveTo>
                  <a:pt x="0" y="0"/>
                </a:moveTo>
                <a:lnTo>
                  <a:pt x="12236455" y="0"/>
                </a:lnTo>
                <a:lnTo>
                  <a:pt x="12236455" y="3489263"/>
                </a:lnTo>
                <a:lnTo>
                  <a:pt x="0" y="3489263"/>
                </a:lnTo>
                <a:lnTo>
                  <a:pt x="0" y="0"/>
                </a:lnTo>
                <a:close/>
              </a:path>
            </a:pathLst>
          </a:custGeom>
          <a:blipFill>
            <a:blip r:embed="rId2"/>
            <a:stretch>
              <a:fillRect l="0" t="-4137" r="0" b="-4137"/>
            </a:stretch>
          </a:blipFill>
        </p:spPr>
      </p:sp>
      <p:sp>
        <p:nvSpPr>
          <p:cNvPr name="TextBox 3" id="3"/>
          <p:cNvSpPr txBox="true"/>
          <p:nvPr/>
        </p:nvSpPr>
        <p:spPr>
          <a:xfrm rot="0">
            <a:off x="1901569" y="1521333"/>
            <a:ext cx="14484858" cy="733425"/>
          </a:xfrm>
          <a:prstGeom prst="rect">
            <a:avLst/>
          </a:prstGeom>
        </p:spPr>
        <p:txBody>
          <a:bodyPr anchor="t" rtlCol="false" tIns="0" lIns="0" bIns="0" rIns="0">
            <a:spAutoFit/>
          </a:bodyPr>
          <a:lstStyle/>
          <a:p>
            <a:pPr algn="l">
              <a:lnSpc>
                <a:spcPts val="5759"/>
              </a:lnSpc>
            </a:pPr>
            <a:r>
              <a:rPr lang="en-US" b="true" sz="4800" spc="492">
                <a:solidFill>
                  <a:srgbClr val="000000"/>
                </a:solidFill>
                <a:latin typeface="Trebuchet MS Bold"/>
                <a:ea typeface="Trebuchet MS Bold"/>
                <a:cs typeface="Trebuchet MS Bold"/>
                <a:sym typeface="Trebuchet MS Bold"/>
              </a:rPr>
              <a:t>PASSENGER COUNT ANALYSIS</a:t>
            </a:r>
          </a:p>
        </p:txBody>
      </p:sp>
      <p:sp>
        <p:nvSpPr>
          <p:cNvPr name="TextBox 4" id="4"/>
          <p:cNvSpPr txBox="true"/>
          <p:nvPr/>
        </p:nvSpPr>
        <p:spPr>
          <a:xfrm rot="0">
            <a:off x="2038730" y="2336927"/>
            <a:ext cx="14995207" cy="3305175"/>
          </a:xfrm>
          <a:prstGeom prst="rect">
            <a:avLst/>
          </a:prstGeom>
        </p:spPr>
        <p:txBody>
          <a:bodyPr anchor="t" rtlCol="false" tIns="0" lIns="0" bIns="0" rIns="0">
            <a:spAutoFit/>
          </a:bodyPr>
          <a:lstStyle/>
          <a:p>
            <a:pPr algn="l" marL="453390" indent="-226695" lvl="1">
              <a:lnSpc>
                <a:spcPts val="2879"/>
              </a:lnSpc>
              <a:buFont typeface="Arial"/>
              <a:buChar char="•"/>
            </a:pPr>
            <a:r>
              <a:rPr lang="en-US" sz="2400">
                <a:solidFill>
                  <a:srgbClr val="000000"/>
                </a:solidFill>
                <a:latin typeface="Times New Roman"/>
                <a:ea typeface="Times New Roman"/>
                <a:cs typeface="Times New Roman"/>
                <a:sym typeface="Times New Roman"/>
              </a:rPr>
              <a:t>Among card payments, rides with a single passenger (passenger_count = 1) comprise the largest proportion constituting 62% of all card transactions.</a:t>
            </a:r>
          </a:p>
          <a:p>
            <a:pPr algn="l" marL="453390" indent="-226695" lvl="1">
              <a:lnSpc>
                <a:spcPts val="2879"/>
              </a:lnSpc>
              <a:buFont typeface="Arial"/>
              <a:buChar char="•"/>
            </a:pPr>
            <a:r>
              <a:rPr lang="en-US" sz="2400">
                <a:solidFill>
                  <a:srgbClr val="000000"/>
                </a:solidFill>
                <a:latin typeface="Times New Roman"/>
                <a:ea typeface="Times New Roman"/>
                <a:cs typeface="Times New Roman"/>
                <a:sym typeface="Times New Roman"/>
              </a:rPr>
              <a:t>Similarly, cash payments are predominantly associated with single-passenger rides, making up 11.04% of all cash</a:t>
            </a:r>
          </a:p>
          <a:p>
            <a:pPr algn="l" marL="453390" indent="-226695" lvl="1">
              <a:lnSpc>
                <a:spcPts val="2879"/>
              </a:lnSpc>
            </a:pPr>
            <a:r>
              <a:rPr lang="en-US" sz="2400" spc="-15">
                <a:solidFill>
                  <a:srgbClr val="000000"/>
                </a:solidFill>
                <a:latin typeface="Times New Roman"/>
                <a:ea typeface="Times New Roman"/>
                <a:cs typeface="Times New Roman"/>
                <a:sym typeface="Times New Roman"/>
              </a:rPr>
              <a:t>transactions.</a:t>
            </a:r>
          </a:p>
          <a:p>
            <a:pPr algn="l" marL="453390" indent="-226695" lvl="1">
              <a:lnSpc>
                <a:spcPts val="2879"/>
              </a:lnSpc>
              <a:buFont typeface="Arial"/>
              <a:buChar char="•"/>
            </a:pPr>
            <a:r>
              <a:rPr lang="en-US" sz="2400" spc="-15">
                <a:solidFill>
                  <a:srgbClr val="000000"/>
                </a:solidFill>
                <a:latin typeface="Times New Roman"/>
                <a:ea typeface="Times New Roman"/>
                <a:cs typeface="Times New Roman"/>
                <a:sym typeface="Times New Roman"/>
              </a:rPr>
              <a:t>There is a noticeable decrease in the percentage of transactions as the passenger count increases, suggesting that larger groups are less likely to use taxis or may opt for alternative payment methods.</a:t>
            </a:r>
          </a:p>
          <a:p>
            <a:pPr algn="l" marL="453390" indent="-226695" lvl="1">
              <a:lnSpc>
                <a:spcPts val="2879"/>
              </a:lnSpc>
              <a:buFont typeface="Arial"/>
              <a:buChar char="•"/>
            </a:pPr>
            <a:r>
              <a:rPr lang="en-US" sz="2400" spc="-15">
                <a:solidFill>
                  <a:srgbClr val="000000"/>
                </a:solidFill>
                <a:latin typeface="Times New Roman"/>
                <a:ea typeface="Times New Roman"/>
                <a:cs typeface="Times New Roman"/>
                <a:sym typeface="Times New Roman"/>
              </a:rPr>
              <a:t>These insights emphasize the importance of considering both payment method and passenger count when analyzing transaction data, as they provide valuable insights into customer behavior and preferences.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DAGbCzOoenw</dc:identifier>
  <dcterms:modified xsi:type="dcterms:W3CDTF">2011-08-01T06:04:30Z</dcterms:modified>
  <cp:revision>1</cp:revision>
  <dc:title>Hypothesis project report.pptx</dc:title>
</cp:coreProperties>
</file>