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2" r:id="rId9"/>
    <p:sldId id="263" r:id="rId10"/>
    <p:sldId id="266" r:id="rId11"/>
    <p:sldId id="265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3C2FFA5D-87B4-456A-9821-1D502468CF0F}" styleName="Themed Style 1 –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54"/>
    <p:restoredTop sz="94703"/>
  </p:normalViewPr>
  <p:slideViewPr>
    <p:cSldViewPr snapToGrid="0">
      <p:cViewPr>
        <p:scale>
          <a:sx n="97" d="100"/>
          <a:sy n="97" d="100"/>
        </p:scale>
        <p:origin x="896" y="856"/>
      </p:cViewPr>
      <p:guideLst/>
    </p:cSldViewPr>
  </p:slideViewPr>
  <p:outlineViewPr>
    <p:cViewPr>
      <p:scale>
        <a:sx n="33" d="100"/>
        <a:sy n="33" d="100"/>
      </p:scale>
      <p:origin x="0" y="-3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F631F5-4DF0-6248-A5BA-560592D819DA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40FED7-94C6-D84C-A7DF-AA5E4A18CA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235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40FED7-94C6-D84C-A7DF-AA5E4A18CA7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7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9752A6F-F615-9B4F-B1FE-3F0FCD384B61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880982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A6F-F615-9B4F-B1FE-3F0FCD384B61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58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A6F-F615-9B4F-B1FE-3F0FCD384B61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874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A6F-F615-9B4F-B1FE-3F0FCD384B61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657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52A6F-F615-9B4F-B1FE-3F0FCD384B61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216360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A6F-F615-9B4F-B1FE-3F0FCD384B61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26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A6F-F615-9B4F-B1FE-3F0FCD384B61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33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A6F-F615-9B4F-B1FE-3F0FCD384B61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148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52A6F-F615-9B4F-B1FE-3F0FCD384B61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466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52A6F-F615-9B4F-B1FE-3F0FCD384B61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496723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9752A6F-F615-9B4F-B1FE-3F0FCD384B61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92308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59752A6F-F615-9B4F-B1FE-3F0FCD384B61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134770C8-286B-824D-B923-931FAC5D10A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8488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01A46-BF8C-8C6D-A5ED-B82EC02AC4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959427"/>
            <a:ext cx="8361229" cy="2558143"/>
          </a:xfrm>
        </p:spPr>
        <p:txBody>
          <a:bodyPr/>
          <a:lstStyle/>
          <a:p>
            <a:r>
              <a:rPr lang="en-IN" dirty="0"/>
              <a:t>Hate‑Crime Early‑Warning Model for NYPD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EE028-7371-553D-29E2-9ADB0DBB0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7943"/>
            <a:ext cx="9144000" cy="1023256"/>
          </a:xfrm>
        </p:spPr>
        <p:txBody>
          <a:bodyPr/>
          <a:lstStyle/>
          <a:p>
            <a:r>
              <a:rPr lang="en-IN" b="1" dirty="0"/>
              <a:t>Author:</a:t>
            </a:r>
            <a:r>
              <a:rPr lang="en-IN" dirty="0"/>
              <a:t> Siddhant Anand Jadhav  </a:t>
            </a:r>
            <a:r>
              <a:rPr lang="en-IN" b="1" dirty="0"/>
              <a:t>Course:</a:t>
            </a:r>
            <a:r>
              <a:rPr lang="en-IN" dirty="0"/>
              <a:t> Machine Learning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300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66922C5-E70A-3077-EF59-8CD40B161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NYPD Can Use This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71AFA3-811F-28E2-B44D-10734E58D9B2}"/>
              </a:ext>
            </a:extLst>
          </p:cNvPr>
          <p:cNvSpPr txBox="1"/>
          <p:nvPr/>
        </p:nvSpPr>
        <p:spPr>
          <a:xfrm>
            <a:off x="6770914" y="2443843"/>
            <a:ext cx="4931229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000" dirty="0"/>
              <a:t>This flow shows the end‑to‑end pipeline: fresh hate‑crime data feeds the ML model, which produces a monthly ‘risk list.’</a:t>
            </a:r>
          </a:p>
          <a:p>
            <a:pPr>
              <a:buNone/>
            </a:pPr>
            <a:endParaRPr lang="en-IN" sz="2000" dirty="0"/>
          </a:p>
          <a:p>
            <a:pPr>
              <a:buNone/>
            </a:pPr>
            <a:r>
              <a:rPr lang="en-IN" sz="2000" dirty="0"/>
              <a:t>Commanders can use it to plan patrols and outreach, and their feedback powers future upgrades like adding demographics and moving to weekly forecasts.</a:t>
            </a:r>
          </a:p>
        </p:txBody>
      </p:sp>
      <p:pic>
        <p:nvPicPr>
          <p:cNvPr id="4098" name="Picture 2" descr="Generated image">
            <a:extLst>
              <a:ext uri="{FF2B5EF4-FFF2-40B4-BE49-F238E27FC236}">
                <a16:creationId xmlns:a16="http://schemas.microsoft.com/office/drawing/2014/main" id="{185E4DBD-A3BB-DD97-5285-1A89CAC257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42" y="2046514"/>
            <a:ext cx="5535386" cy="3690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5343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93605-2285-557C-5C39-B94D38A41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What’s Missing &amp; What’s Next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B4C99B-55B4-D843-0627-AF0D0F2BF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07028"/>
            <a:ext cx="9601200" cy="3581400"/>
          </a:xfrm>
        </p:spPr>
        <p:txBody>
          <a:bodyPr/>
          <a:lstStyle/>
          <a:p>
            <a:r>
              <a:rPr lang="en-IN" b="1" dirty="0"/>
              <a:t>Demographic context missing</a:t>
            </a:r>
            <a:br>
              <a:rPr lang="en-IN" dirty="0"/>
            </a:br>
            <a:r>
              <a:rPr lang="en-IN" dirty="0"/>
              <a:t>	</a:t>
            </a:r>
            <a:r>
              <a:rPr lang="en-IN" i="1" dirty="0"/>
              <a:t>Plan:</a:t>
            </a:r>
            <a:r>
              <a:rPr lang="en-IN" dirty="0"/>
              <a:t> join census income &amp; race data to add socioeconomic signals.</a:t>
            </a:r>
          </a:p>
          <a:p>
            <a:r>
              <a:rPr lang="en-IN" b="1" dirty="0"/>
              <a:t>Recall still modest (49 %)</a:t>
            </a:r>
            <a:br>
              <a:rPr lang="en-IN" dirty="0"/>
            </a:br>
            <a:r>
              <a:rPr lang="en-IN" dirty="0"/>
              <a:t>	</a:t>
            </a:r>
            <a:r>
              <a:rPr lang="en-IN" i="1" dirty="0"/>
              <a:t>Plan:</a:t>
            </a:r>
            <a:r>
              <a:rPr lang="en-IN" dirty="0"/>
              <a:t> </a:t>
            </a:r>
            <a:r>
              <a:rPr lang="en-IN" b="1" dirty="0"/>
              <a:t>Recall lifted with </a:t>
            </a:r>
            <a:r>
              <a:rPr lang="en-IN" b="1" dirty="0" err="1"/>
              <a:t>XGBoost</a:t>
            </a:r>
            <a:r>
              <a:rPr lang="en-IN" dirty="0"/>
              <a:t> — aim for 60 % via tuning &amp; census data</a:t>
            </a:r>
          </a:p>
          <a:p>
            <a:r>
              <a:rPr lang="en-IN" b="1" dirty="0"/>
              <a:t>Only borough‑level fairness check</a:t>
            </a:r>
            <a:br>
              <a:rPr lang="en-IN" dirty="0"/>
            </a:br>
            <a:r>
              <a:rPr lang="en-IN" dirty="0"/>
              <a:t>	</a:t>
            </a:r>
            <a:r>
              <a:rPr lang="en-IN" i="1" dirty="0"/>
              <a:t>Plan:</a:t>
            </a:r>
            <a:r>
              <a:rPr lang="en-IN" dirty="0"/>
              <a:t> break down by race/ethnicity once demographics are merged.</a:t>
            </a:r>
          </a:p>
          <a:p>
            <a:r>
              <a:rPr lang="en-IN" b="1" dirty="0"/>
              <a:t>Monthly batch only</a:t>
            </a:r>
            <a:br>
              <a:rPr lang="en-IN" dirty="0"/>
            </a:br>
            <a:r>
              <a:rPr lang="en-IN" dirty="0"/>
              <a:t>	</a:t>
            </a:r>
            <a:r>
              <a:rPr lang="en-IN" i="1" dirty="0"/>
              <a:t>Plan:</a:t>
            </a:r>
            <a:r>
              <a:rPr lang="en-IN" dirty="0"/>
              <a:t> explore weekly scoring if NYPD gains appetite for faster updates.</a:t>
            </a:r>
          </a:p>
        </p:txBody>
      </p:sp>
    </p:spTree>
    <p:extLst>
      <p:ext uri="{BB962C8B-B14F-4D97-AF65-F5344CB8AC3E}">
        <p14:creationId xmlns:p14="http://schemas.microsoft.com/office/powerpoint/2010/main" val="6822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A80F0-CE0B-09A5-C627-E58AF160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971"/>
            <a:ext cx="10515600" cy="4354286"/>
          </a:xfrm>
        </p:spPr>
        <p:txBody>
          <a:bodyPr>
            <a:normAutofit/>
          </a:bodyPr>
          <a:lstStyle/>
          <a:p>
            <a:pPr algn="ctr"/>
            <a:r>
              <a:rPr lang="en-US" sz="10000" b="1" dirty="0"/>
              <a:t>THANK YOU</a:t>
            </a:r>
            <a:br>
              <a:rPr lang="en-US" sz="10000" b="1" dirty="0"/>
            </a:br>
            <a:r>
              <a:rPr lang="en-US" dirty="0"/>
              <a:t>ANY QUESTIONS?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1961738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258D9-0241-E575-73BC-0A706F8AC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Stopping Hate Crimes Before They Happen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A8A28-77C0-BB8A-D9A6-407A0C552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NYPD wants to know </a:t>
            </a:r>
            <a:r>
              <a:rPr lang="en-IN" i="1" dirty="0"/>
              <a:t>where</a:t>
            </a:r>
            <a:r>
              <a:rPr lang="en-IN" dirty="0"/>
              <a:t> hate crimes might pop up </a:t>
            </a:r>
            <a:r>
              <a:rPr lang="en-IN" b="1" dirty="0"/>
              <a:t>next month</a:t>
            </a:r>
            <a:endParaRPr lang="en-IN" dirty="0"/>
          </a:p>
          <a:p>
            <a:r>
              <a:rPr lang="en-IN" dirty="0"/>
              <a:t>Early warning = smarter patrols + proactive outreach</a:t>
            </a:r>
          </a:p>
          <a:p>
            <a:r>
              <a:rPr lang="en-IN" dirty="0"/>
              <a:t>Our model turns five years of data into a monthly “risk list”</a:t>
            </a:r>
          </a:p>
          <a:p>
            <a:endParaRPr lang="en-US" dirty="0"/>
          </a:p>
        </p:txBody>
      </p:sp>
      <p:pic>
        <p:nvPicPr>
          <p:cNvPr id="3074" name="Picture 2" descr="New York City Police Department - Wikipedia">
            <a:extLst>
              <a:ext uri="{FF2B5EF4-FFF2-40B4-BE49-F238E27FC236}">
                <a16:creationId xmlns:a16="http://schemas.microsoft.com/office/drawing/2014/main" id="{33AE9D8A-4BB7-FD73-D405-539368EE2A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4588" y="3612696"/>
            <a:ext cx="2323012" cy="290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9361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0D004-C1C7-869F-CB5D-83FCC9B1F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Dataset &amp; Prediction Goal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D4438EA8-2902-1AC4-0107-317CC68EB8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9625824"/>
              </p:ext>
            </p:extLst>
          </p:nvPr>
        </p:nvGraphicFramePr>
        <p:xfrm>
          <a:off x="1371600" y="1611232"/>
          <a:ext cx="10232572" cy="274305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5116286">
                  <a:extLst>
                    <a:ext uri="{9D8B030D-6E8A-4147-A177-3AD203B41FA5}">
                      <a16:colId xmlns:a16="http://schemas.microsoft.com/office/drawing/2014/main" val="3918613448"/>
                    </a:ext>
                  </a:extLst>
                </a:gridCol>
                <a:gridCol w="5116286">
                  <a:extLst>
                    <a:ext uri="{9D8B030D-6E8A-4147-A177-3AD203B41FA5}">
                      <a16:colId xmlns:a16="http://schemas.microsoft.com/office/drawing/2014/main" val="469556662"/>
                    </a:ext>
                  </a:extLst>
                </a:gridCol>
              </a:tblGrid>
              <a:tr h="498737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Note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35303740"/>
                  </a:ext>
                </a:extLst>
              </a:tr>
              <a:tr h="872790">
                <a:tc>
                  <a:txBody>
                    <a:bodyPr/>
                    <a:lstStyle/>
                    <a:p>
                      <a:r>
                        <a:rPr lang="en-IN" dirty="0"/>
                        <a:t>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NYC OpenData – NYPD Hate Crime Incidents (2019 – Mar 2024)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4882286"/>
                  </a:ext>
                </a:extLst>
              </a:tr>
              <a:tr h="872790">
                <a:tc>
                  <a:txBody>
                    <a:bodyPr/>
                    <a:lstStyle/>
                    <a:p>
                      <a:r>
                        <a:rPr lang="en-IN"/>
                        <a:t>Rows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3 325 incidents → reshaped to 11 736 precinct‑months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96729"/>
                  </a:ext>
                </a:extLst>
              </a:tr>
              <a:tr h="498737">
                <a:tc>
                  <a:txBody>
                    <a:bodyPr/>
                    <a:lstStyle/>
                    <a:p>
                      <a:r>
                        <a:rPr lang="en-IN" b="1"/>
                        <a:t>Target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 = at least one hate crime in a precinct‑month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3880415"/>
                  </a:ext>
                </a:extLst>
              </a:tr>
            </a:tbl>
          </a:graphicData>
        </a:graphic>
      </p:graphicFrame>
      <p:pic>
        <p:nvPicPr>
          <p:cNvPr id="16" name="Picture 15">
            <a:extLst>
              <a:ext uri="{FF2B5EF4-FFF2-40B4-BE49-F238E27FC236}">
                <a16:creationId xmlns:a16="http://schemas.microsoft.com/office/drawing/2014/main" id="{93EB561C-695F-AD4E-2E4B-41EAF0C239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3004" y="4635901"/>
            <a:ext cx="9961783" cy="1654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4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3D8E2-C03E-5682-357A-492355BBB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Patterns in the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C9CD55-A7E2-A879-CAF8-AAD7F34B5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8100" y="1807028"/>
            <a:ext cx="9601200" cy="3581400"/>
          </a:xfrm>
        </p:spPr>
        <p:txBody>
          <a:bodyPr/>
          <a:lstStyle/>
          <a:p>
            <a:r>
              <a:rPr lang="en-IN" b="1" dirty="0"/>
              <a:t>Spring surge</a:t>
            </a:r>
            <a:r>
              <a:rPr lang="en-IN" dirty="0"/>
              <a:t> → biggest seasonal spike</a:t>
            </a:r>
          </a:p>
          <a:p>
            <a:r>
              <a:rPr lang="en-IN" dirty="0"/>
              <a:t>A few precincts show repeat incidents month‑to‑month</a:t>
            </a:r>
          </a:p>
          <a:p>
            <a:r>
              <a:rPr lang="en-IN" dirty="0"/>
              <a:t>Bias motives mostly Anti‑Jewish, Anti‑Black, Anti‑Asian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258A559-BA00-23BC-2D13-D4074C896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3652157"/>
            <a:ext cx="4889500" cy="2476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C9E5B-F813-A09A-8485-48FAF5C5F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4243" y="3684617"/>
            <a:ext cx="4341586" cy="2444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636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303DD-D6D1-CCCA-EE3D-CD3B6A6B8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Model &amp; Metrics</a:t>
            </a: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05EA4F6-9E6E-A306-EA35-7B52E0220E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391599"/>
              </p:ext>
            </p:extLst>
          </p:nvPr>
        </p:nvGraphicFramePr>
        <p:xfrm>
          <a:off x="1611639" y="1575553"/>
          <a:ext cx="9601200" cy="1463040"/>
        </p:xfrm>
        <a:graphic>
          <a:graphicData uri="http://schemas.openxmlformats.org/drawingml/2006/table">
            <a:tbl>
              <a:tblPr>
                <a:tableStyleId>{69C7853C-536D-4A76-A0AE-DD22124D55A5}</a:tableStyleId>
              </a:tblPr>
              <a:tblGrid>
                <a:gridCol w="1920240">
                  <a:extLst>
                    <a:ext uri="{9D8B030D-6E8A-4147-A177-3AD203B41FA5}">
                      <a16:colId xmlns:a16="http://schemas.microsoft.com/office/drawing/2014/main" val="2264392872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70170062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399292366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1068200302"/>
                    </a:ext>
                  </a:extLst>
                </a:gridCol>
                <a:gridCol w="1920240">
                  <a:extLst>
                    <a:ext uri="{9D8B030D-6E8A-4147-A177-3AD203B41FA5}">
                      <a16:colId xmlns:a16="http://schemas.microsoft.com/office/drawing/2014/main" val="24438065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AUC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1497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Logistic Reg.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0.72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0.65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78104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Random Forest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2160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XGBoost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0.47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0.49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0.64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8178148"/>
                  </a:ext>
                </a:extLst>
              </a:tr>
            </a:tbl>
          </a:graphicData>
        </a:graphic>
      </p:graphicFrame>
      <p:pic>
        <p:nvPicPr>
          <p:cNvPr id="11" name="Picture 10">
            <a:extLst>
              <a:ext uri="{FF2B5EF4-FFF2-40B4-BE49-F238E27FC236}">
                <a16:creationId xmlns:a16="http://schemas.microsoft.com/office/drawing/2014/main" id="{16CFF17F-808D-44B9-815F-FCCBD1893E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333" y="3429000"/>
            <a:ext cx="9041945" cy="2952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482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294077F-CE28-E2CB-53BD-393D1D97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/>
          <a:p>
            <a:r>
              <a:rPr lang="en-IN" dirty="0"/>
              <a:t>Model &amp; Metrics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AB1500-3AED-7834-F1CE-161C97EAC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1186" y="1472818"/>
            <a:ext cx="7492848" cy="24469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C2BB45-8256-837F-C3A8-C448B52E91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1186" y="4053611"/>
            <a:ext cx="7492849" cy="2446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0973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E2C68-1348-B368-B7B3-D1C23D6D7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Drives Risk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97CE-5178-5E11-367A-A8BB40FEA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900409"/>
            <a:ext cx="9601200" cy="3581400"/>
          </a:xfrm>
        </p:spPr>
        <p:txBody>
          <a:bodyPr/>
          <a:lstStyle/>
          <a:p>
            <a:r>
              <a:rPr lang="en-IN" b="1" dirty="0"/>
              <a:t>Lag 1</a:t>
            </a:r>
            <a:r>
              <a:rPr lang="en-IN" dirty="0"/>
              <a:t> (incidents last month) – strongest predictor</a:t>
            </a:r>
          </a:p>
          <a:p>
            <a:r>
              <a:rPr lang="en-IN" b="1" dirty="0"/>
              <a:t>Month</a:t>
            </a:r>
            <a:r>
              <a:rPr lang="en-IN" dirty="0"/>
              <a:t> in calendar year – seasonality effect</a:t>
            </a:r>
          </a:p>
          <a:p>
            <a:r>
              <a:rPr lang="en-IN" b="1" dirty="0" err="1"/>
              <a:t>Season_Spring</a:t>
            </a:r>
            <a:r>
              <a:rPr lang="en-IN" b="1" dirty="0"/>
              <a:t> flag</a:t>
            </a:r>
            <a:r>
              <a:rPr lang="en-IN" dirty="0"/>
              <a:t> – confirms spring surge we saw earlier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D9C78C-4E69-9DF9-7101-6F571F749A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86309"/>
            <a:ext cx="5549486" cy="311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42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84064-A2A8-1987-2A07-8D0A7AD58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Fairness &amp; Ethics Check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888D3-C53C-520E-4040-0AB15DA51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796142"/>
            <a:ext cx="9601200" cy="3581400"/>
          </a:xfrm>
        </p:spPr>
        <p:txBody>
          <a:bodyPr/>
          <a:lstStyle/>
          <a:p>
            <a:r>
              <a:rPr lang="en-IN" dirty="0"/>
              <a:t>Precision by borough sits </a:t>
            </a:r>
            <a:r>
              <a:rPr lang="en-IN" b="1" dirty="0"/>
              <a:t>0.48 – 0.60</a:t>
            </a:r>
            <a:r>
              <a:rPr lang="en-IN" dirty="0"/>
              <a:t> → balanced across city</a:t>
            </a:r>
            <a:r>
              <a:rPr lang="en-IN" b="1" dirty="0"/>
              <a:t> </a:t>
            </a:r>
            <a:endParaRPr lang="en-IN" dirty="0"/>
          </a:p>
          <a:p>
            <a:r>
              <a:rPr lang="en-IN" dirty="0"/>
              <a:t>I’ll keep tracking as we add demographics</a:t>
            </a:r>
          </a:p>
          <a:p>
            <a:r>
              <a:rPr lang="en-IN" dirty="0"/>
              <a:t>Model is an </a:t>
            </a:r>
            <a:r>
              <a:rPr lang="en-IN" i="1" dirty="0"/>
              <a:t>assistant</a:t>
            </a:r>
            <a:r>
              <a:rPr lang="en-IN" dirty="0"/>
              <a:t>, not an arrest warrant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020F82-EB5B-B729-45FA-E01105F6F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4958" y="3160388"/>
            <a:ext cx="4416190" cy="3108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353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7436B-3DC3-BD67-5F80-0A5A774B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NYPD Can Use This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ECC71-03F3-BAEC-504C-F13ED326D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877152"/>
            <a:ext cx="5791200" cy="3581400"/>
          </a:xfrm>
        </p:spPr>
        <p:txBody>
          <a:bodyPr/>
          <a:lstStyle/>
          <a:p>
            <a:pPr>
              <a:buNone/>
            </a:pPr>
            <a:r>
              <a:rPr lang="en-IN" dirty="0"/>
              <a:t>Next‑month workflow:</a:t>
            </a:r>
          </a:p>
          <a:p>
            <a:pPr>
              <a:buFont typeface="+mj-lt"/>
              <a:buAutoNum type="arabicPeriod"/>
            </a:pPr>
            <a:r>
              <a:rPr lang="en-IN" dirty="0"/>
              <a:t>Shows top‑5 risk precincts from </a:t>
            </a:r>
            <a:r>
              <a:rPr lang="en-IN" dirty="0" err="1"/>
              <a:t>XGBoost</a:t>
            </a:r>
            <a:r>
              <a:rPr lang="en-IN" dirty="0"/>
              <a:t> each month</a:t>
            </a:r>
          </a:p>
          <a:p>
            <a:pPr>
              <a:buFont typeface="+mj-lt"/>
              <a:buAutoNum type="arabicPeriod"/>
            </a:pPr>
            <a:r>
              <a:rPr lang="en-IN" dirty="0"/>
              <a:t>Email top‑5 list to commanders</a:t>
            </a:r>
          </a:p>
          <a:p>
            <a:pPr>
              <a:buFont typeface="+mj-lt"/>
              <a:buAutoNum type="arabicPeriod"/>
            </a:pPr>
            <a:r>
              <a:rPr lang="en-IN" dirty="0"/>
              <a:t>Patrol shift + school/faith‑group visits</a:t>
            </a:r>
          </a:p>
          <a:p>
            <a:pPr>
              <a:buFont typeface="+mj-lt"/>
              <a:buAutoNum type="arabicPeriod"/>
            </a:pPr>
            <a:r>
              <a:rPr lang="en-IN" dirty="0"/>
              <a:t>Re‑evaluate model quarterly</a:t>
            </a:r>
          </a:p>
          <a:p>
            <a:pPr marL="0" indent="0">
              <a:buNone/>
            </a:pPr>
            <a:r>
              <a:rPr lang="en-IN" sz="1400" i="1" dirty="0"/>
              <a:t>Future work: add census features, test </a:t>
            </a:r>
            <a:r>
              <a:rPr lang="en-IN" sz="1400" i="1" dirty="0" err="1"/>
              <a:t>XGBoost</a:t>
            </a:r>
            <a:r>
              <a:rPr lang="en-IN" sz="1400" i="1" dirty="0"/>
              <a:t>, calibrate thresholds.</a:t>
            </a:r>
            <a:endParaRPr lang="en-US" sz="1400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0FAA8A-56B4-3FC0-1EFA-CABC956253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7524" y="1638300"/>
            <a:ext cx="2672276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59155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{4CDFB797-DD60-3547-9EBE-B435CF1FB59D}tf10001072</Template>
  <TotalTime>389</TotalTime>
  <Words>430</Words>
  <Application>Microsoft Macintosh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Franklin Gothic Book</vt:lpstr>
      <vt:lpstr>Crop</vt:lpstr>
      <vt:lpstr>Hate‑Crime Early‑Warning Model for NYPD</vt:lpstr>
      <vt:lpstr>Stopping Hate Crimes Before They Happen</vt:lpstr>
      <vt:lpstr>Dataset &amp; Prediction Goal</vt:lpstr>
      <vt:lpstr>Key Patterns in the Data</vt:lpstr>
      <vt:lpstr>Model &amp; Metrics</vt:lpstr>
      <vt:lpstr>Model &amp; Metrics</vt:lpstr>
      <vt:lpstr>What Drives Risk</vt:lpstr>
      <vt:lpstr>Fairness &amp; Ethics Check</vt:lpstr>
      <vt:lpstr>How NYPD Can Use This</vt:lpstr>
      <vt:lpstr>How NYPD Can Use This</vt:lpstr>
      <vt:lpstr>What’s Missing &amp; What’s Next</vt:lpstr>
      <vt:lpstr>THANK YOU 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Siddhant anand Jadhav [student]</dc:creator>
  <cp:lastModifiedBy>Siddhant anand Jadhav [student]</cp:lastModifiedBy>
  <cp:revision>3</cp:revision>
  <dcterms:created xsi:type="dcterms:W3CDTF">2025-05-05T19:20:34Z</dcterms:created>
  <dcterms:modified xsi:type="dcterms:W3CDTF">2025-05-06T22:45:55Z</dcterms:modified>
</cp:coreProperties>
</file>