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31F5-4DF0-6248-A5BA-560592D819DA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FED7-94C6-D84C-A7DF-AA5E4A1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0FED7-94C6-D84C-A7DF-AA5E4A18C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809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163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6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2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8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1A46-BF8C-8C6D-A5ED-B82EC02A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59427"/>
            <a:ext cx="8361229" cy="2558143"/>
          </a:xfrm>
        </p:spPr>
        <p:txBody>
          <a:bodyPr/>
          <a:lstStyle/>
          <a:p>
            <a:r>
              <a:rPr lang="en-IN" dirty="0"/>
              <a:t>Hate‑Crime Early‑Warning Model for NYPD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EE028-7371-553D-29E2-9ADB0DBB0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7943"/>
            <a:ext cx="9144000" cy="1023256"/>
          </a:xfrm>
        </p:spPr>
        <p:txBody>
          <a:bodyPr/>
          <a:lstStyle/>
          <a:p>
            <a:r>
              <a:rPr lang="en-IN" b="1" dirty="0"/>
              <a:t>Author:</a:t>
            </a:r>
            <a:r>
              <a:rPr lang="en-IN" dirty="0"/>
              <a:t> Siddhant Anand Jadhav  </a:t>
            </a:r>
            <a:r>
              <a:rPr lang="en-IN" b="1" dirty="0"/>
              <a:t>Course:</a:t>
            </a:r>
            <a:r>
              <a:rPr lang="en-IN" dirty="0"/>
              <a:t> 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3605-2285-557C-5C39-B94D38A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Missing &amp; What’s 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C99B-55B4-D843-0627-AF0D0F2B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/>
          <a:lstStyle/>
          <a:p>
            <a:r>
              <a:rPr lang="en-IN" b="1" dirty="0"/>
              <a:t>Demographic context missing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join census income &amp; race data to add socioeconomic signals.</a:t>
            </a:r>
          </a:p>
          <a:p>
            <a:r>
              <a:rPr lang="en-IN" b="1" dirty="0"/>
              <a:t>Recall still modest (23 %)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try </a:t>
            </a:r>
            <a:r>
              <a:rPr lang="en-IN" dirty="0" err="1"/>
              <a:t>XGBoost</a:t>
            </a:r>
            <a:r>
              <a:rPr lang="en-IN" dirty="0"/>
              <a:t> &amp; </a:t>
            </a:r>
            <a:r>
              <a:rPr lang="en-IN" dirty="0" err="1"/>
              <a:t>AutoML</a:t>
            </a:r>
            <a:r>
              <a:rPr lang="en-IN" dirty="0"/>
              <a:t> to lift recall without flooding false alerts.</a:t>
            </a:r>
          </a:p>
          <a:p>
            <a:r>
              <a:rPr lang="en-IN" b="1" dirty="0"/>
              <a:t>Only borough‑level fairness check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break down by race/ethnicity once demographics are merged.</a:t>
            </a:r>
          </a:p>
          <a:p>
            <a:r>
              <a:rPr lang="en-IN" b="1" dirty="0"/>
              <a:t>Monthly batch only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explore weekly scoring if NYPD gains appetite for faster updates.</a:t>
            </a:r>
          </a:p>
        </p:txBody>
      </p:sp>
    </p:spTree>
    <p:extLst>
      <p:ext uri="{BB962C8B-B14F-4D97-AF65-F5344CB8AC3E}">
        <p14:creationId xmlns:p14="http://schemas.microsoft.com/office/powerpoint/2010/main" val="6822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0F0-CE0B-09A5-C627-E58AF160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1"/>
            <a:ext cx="10515600" cy="4354286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/>
              <a:t>THANK YOU</a:t>
            </a:r>
            <a:br>
              <a:rPr lang="en-US" sz="10000" b="1" dirty="0"/>
            </a:br>
            <a:r>
              <a:rPr lang="en-US" dirty="0"/>
              <a:t>ANY QUESTIONS?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96173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8D9-0241-E575-73BC-0A706F8A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Stopping Hate Crimes Before They Happen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8A28-77C0-BB8A-D9A6-407A0C55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NYPD wants to know </a:t>
            </a:r>
            <a:r>
              <a:rPr lang="en-IN" i="1" dirty="0"/>
              <a:t>where</a:t>
            </a:r>
            <a:r>
              <a:rPr lang="en-IN" dirty="0"/>
              <a:t> hate crimes might pop up </a:t>
            </a:r>
            <a:r>
              <a:rPr lang="en-IN" b="1" dirty="0"/>
              <a:t>next month</a:t>
            </a:r>
            <a:endParaRPr lang="en-IN" dirty="0"/>
          </a:p>
          <a:p>
            <a:r>
              <a:rPr lang="en-IN" dirty="0"/>
              <a:t>Early warning = smarter patrols + proactive outreach</a:t>
            </a:r>
          </a:p>
          <a:p>
            <a:r>
              <a:rPr lang="en-IN" dirty="0"/>
              <a:t>Our model turns five years of data into a monthly “risk list”</a:t>
            </a:r>
          </a:p>
          <a:p>
            <a:endParaRPr lang="en-US" dirty="0"/>
          </a:p>
        </p:txBody>
      </p:sp>
      <p:pic>
        <p:nvPicPr>
          <p:cNvPr id="3074" name="Picture 2" descr="New York City Police Department - Wikipedia">
            <a:extLst>
              <a:ext uri="{FF2B5EF4-FFF2-40B4-BE49-F238E27FC236}">
                <a16:creationId xmlns:a16="http://schemas.microsoft.com/office/drawing/2014/main" id="{33AE9D8A-4BB7-FD73-D405-539368EE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88" y="3612696"/>
            <a:ext cx="2323012" cy="29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D004-C1C7-869F-CB5D-83FCC9B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Prediction Goal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438EA8-2902-1AC4-0107-317CC68EB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25824"/>
              </p:ext>
            </p:extLst>
          </p:nvPr>
        </p:nvGraphicFramePr>
        <p:xfrm>
          <a:off x="1371600" y="1611232"/>
          <a:ext cx="10232572" cy="27430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16286">
                  <a:extLst>
                    <a:ext uri="{9D8B030D-6E8A-4147-A177-3AD203B41FA5}">
                      <a16:colId xmlns:a16="http://schemas.microsoft.com/office/drawing/2014/main" val="3918613448"/>
                    </a:ext>
                  </a:extLst>
                </a:gridCol>
                <a:gridCol w="5116286">
                  <a:extLst>
                    <a:ext uri="{9D8B030D-6E8A-4147-A177-3AD203B41FA5}">
                      <a16:colId xmlns:a16="http://schemas.microsoft.com/office/drawing/2014/main" val="469556662"/>
                    </a:ext>
                  </a:extLst>
                </a:gridCol>
              </a:tblGrid>
              <a:tr h="49873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303740"/>
                  </a:ext>
                </a:extLst>
              </a:tr>
              <a:tr h="872790">
                <a:tc>
                  <a:txBody>
                    <a:bodyPr/>
                    <a:lstStyle/>
                    <a:p>
                      <a:r>
                        <a:rPr lang="en-IN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NYC OpenData – NYPD Hate Crime Incidents (2019 – Mar 2024)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82286"/>
                  </a:ext>
                </a:extLst>
              </a:tr>
              <a:tr h="872790">
                <a:tc>
                  <a:txBody>
                    <a:bodyPr/>
                    <a:lstStyle/>
                    <a:p>
                      <a:r>
                        <a:rPr lang="en-IN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3 325 incidents → reshaped to 11 736 precinct‑months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6729"/>
                  </a:ext>
                </a:extLst>
              </a:tr>
              <a:tr h="498737">
                <a:tc>
                  <a:txBody>
                    <a:bodyPr/>
                    <a:lstStyle/>
                    <a:p>
                      <a:r>
                        <a:rPr lang="en-IN" b="1"/>
                        <a:t>Target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 = at least one hate crime in a precinct‑month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88041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3EB561C-695F-AD4E-2E4B-41EAF0C2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21" y="4834206"/>
            <a:ext cx="9961783" cy="133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8E2-C03E-5682-357A-492355BB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Patterns in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CD55-A7E2-A879-CAF8-AAD7F34B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1807028"/>
            <a:ext cx="9601200" cy="3581400"/>
          </a:xfrm>
        </p:spPr>
        <p:txBody>
          <a:bodyPr/>
          <a:lstStyle/>
          <a:p>
            <a:r>
              <a:rPr lang="en-IN" b="1" dirty="0"/>
              <a:t>Spring surge</a:t>
            </a:r>
            <a:r>
              <a:rPr lang="en-IN" dirty="0"/>
              <a:t> → biggest seasonal spike</a:t>
            </a:r>
          </a:p>
          <a:p>
            <a:r>
              <a:rPr lang="en-IN" dirty="0"/>
              <a:t>A few precincts show repeat incidents month‑to‑month</a:t>
            </a:r>
          </a:p>
          <a:p>
            <a:r>
              <a:rPr lang="en-IN" dirty="0"/>
              <a:t>Bias motives mostly Anti‑Jewish, Anti‑Black, Anti‑Asian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8A559-BA00-23BC-2D13-D4074C89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652157"/>
            <a:ext cx="48895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C9E5B-F813-A09A-8485-48FAF5C5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43" y="3684617"/>
            <a:ext cx="4341586" cy="24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3DD-D6D1-CCCA-EE3D-CD3B6A6B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&amp; Metrics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F7F8A8-751E-2E19-2EE4-68AF582240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020472"/>
              </p:ext>
            </p:extLst>
          </p:nvPr>
        </p:nvGraphicFramePr>
        <p:xfrm>
          <a:off x="990600" y="1874225"/>
          <a:ext cx="10515600" cy="10972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461107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65514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628962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366159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657495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3417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Random 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922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Logistic 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7935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0021F80-165F-9264-2E5B-92861F128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3" y="3360125"/>
            <a:ext cx="3691869" cy="2964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EE972E-75CD-3313-C067-44CE7AF06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67" y="3380116"/>
            <a:ext cx="3691869" cy="296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6F0757-12A5-AEEE-90CD-E2865F706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6470" y="3518583"/>
            <a:ext cx="3611539" cy="264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C68-1348-B368-B7B3-D1C23D6D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Drives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97CE-5178-5E11-367A-A8BB40FEA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Lag_1 (last month’s incidents)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Month (seasonality)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Season_Spring</a:t>
            </a:r>
            <a:r>
              <a:rPr lang="en-IN" dirty="0"/>
              <a:t> flag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9A8B29-6246-8A41-E936-BABF6652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56" y="3065545"/>
            <a:ext cx="6193971" cy="324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4064-A2A8-1987-2A07-8D0A7AD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Fairness &amp; Ethics 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8D3-C53C-520E-4040-0AB15DA5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6142"/>
            <a:ext cx="9601200" cy="3581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Precision by borough sits </a:t>
            </a:r>
            <a:r>
              <a:rPr lang="en-IN" b="1" dirty="0"/>
              <a:t>0.48–0.60</a:t>
            </a:r>
            <a:r>
              <a:rPr lang="en-IN" dirty="0"/>
              <a:t> → no borough over‑flagged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We’ll keep tracking as we add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Model is an </a:t>
            </a:r>
            <a:r>
              <a:rPr lang="en-IN" i="1" dirty="0"/>
              <a:t>assistant</a:t>
            </a:r>
            <a:r>
              <a:rPr lang="en-IN" dirty="0"/>
              <a:t>, not an arrest warrant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88E42-76FC-6565-78DE-C0097008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670" y="3094263"/>
            <a:ext cx="4580821" cy="315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35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436B-3DC3-BD67-5F80-0A5A774B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NYPD Can Use 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CC71-03F3-BAEC-504C-F13ED326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791200" cy="3581400"/>
          </a:xfrm>
        </p:spPr>
        <p:txBody>
          <a:bodyPr/>
          <a:lstStyle/>
          <a:p>
            <a:pPr>
              <a:buNone/>
            </a:pPr>
            <a:r>
              <a:rPr lang="en-IN" dirty="0"/>
              <a:t>Next‑month workflow:</a:t>
            </a:r>
          </a:p>
          <a:p>
            <a:pPr>
              <a:buFont typeface="+mj-lt"/>
              <a:buAutoNum type="arabicPeriod"/>
            </a:pPr>
            <a:r>
              <a:rPr lang="en-IN" dirty="0"/>
              <a:t>First of month → refresh data, score precincts</a:t>
            </a:r>
          </a:p>
          <a:p>
            <a:pPr>
              <a:buFont typeface="+mj-lt"/>
              <a:buAutoNum type="arabicPeriod"/>
            </a:pPr>
            <a:r>
              <a:rPr lang="en-IN" dirty="0"/>
              <a:t>Email top‑5 list to commanders</a:t>
            </a:r>
          </a:p>
          <a:p>
            <a:pPr>
              <a:buFont typeface="+mj-lt"/>
              <a:buAutoNum type="arabicPeriod"/>
            </a:pPr>
            <a:r>
              <a:rPr lang="en-IN" dirty="0"/>
              <a:t>Patrol shift + school/faith‑group visits</a:t>
            </a:r>
          </a:p>
          <a:p>
            <a:pPr>
              <a:buFont typeface="+mj-lt"/>
              <a:buAutoNum type="arabicPeriod"/>
            </a:pPr>
            <a:r>
              <a:rPr lang="en-IN" dirty="0"/>
              <a:t>Re‑evaluate model quarterly</a:t>
            </a:r>
          </a:p>
          <a:p>
            <a:pPr marL="0" indent="0">
              <a:buNone/>
            </a:pPr>
            <a:r>
              <a:rPr lang="en-IN" sz="1400" i="1" dirty="0"/>
              <a:t>Future work: add census features, test </a:t>
            </a:r>
            <a:r>
              <a:rPr lang="en-IN" sz="1400" i="1" dirty="0" err="1"/>
              <a:t>XGBoost</a:t>
            </a:r>
            <a:r>
              <a:rPr lang="en-IN" sz="1400" i="1" dirty="0"/>
              <a:t>, calibrate thresholds.</a:t>
            </a:r>
            <a:endParaRPr lang="en-US" sz="1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0C8692-CC75-A11F-0631-CAD0849C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0" y="1746250"/>
            <a:ext cx="3684814" cy="374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6922C5-E70A-3077-EF59-8CD40B1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NYPD Can Use This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1AFA3-811F-28E2-B44D-10734E58D9B2}"/>
              </a:ext>
            </a:extLst>
          </p:cNvPr>
          <p:cNvSpPr txBox="1"/>
          <p:nvPr/>
        </p:nvSpPr>
        <p:spPr>
          <a:xfrm>
            <a:off x="6770914" y="2443843"/>
            <a:ext cx="49312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/>
              <a:t>This flow shows the end‑to‑end pipeline: fresh hate‑crime data feeds the ML model, which produces a monthly ‘risk list.’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Commanders can use it to plan patrols and outreach, and their feedback powers future upgrades like adding demographics and moving to weekly forecasts.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185E4DBD-A3BB-DD97-5285-1A89CAC2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2046514"/>
            <a:ext cx="5535386" cy="36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431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{4CDFB797-DD60-3547-9EBE-B435CF1FB59D}tf10001072</Template>
  <TotalTime>41</TotalTime>
  <Words>409</Words>
  <Application>Microsoft Macintosh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Franklin Gothic Book</vt:lpstr>
      <vt:lpstr>Crop</vt:lpstr>
      <vt:lpstr>Hate‑Crime Early‑Warning Model for NYPD</vt:lpstr>
      <vt:lpstr>Stopping Hate Crimes Before They Happen</vt:lpstr>
      <vt:lpstr>Dataset &amp; Prediction Goal</vt:lpstr>
      <vt:lpstr>Key Patterns in the Data</vt:lpstr>
      <vt:lpstr>Model &amp; Metrics</vt:lpstr>
      <vt:lpstr>What Drives Risk</vt:lpstr>
      <vt:lpstr>Fairness &amp; Ethics Check</vt:lpstr>
      <vt:lpstr>How NYPD Can Use This</vt:lpstr>
      <vt:lpstr>How NYPD Can Use This</vt:lpstr>
      <vt:lpstr>What’s Missing &amp; What’s Next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 anand Jadhav [student]</dc:creator>
  <cp:lastModifiedBy>Siddhant anand Jadhav [student]</cp:lastModifiedBy>
  <cp:revision>1</cp:revision>
  <dcterms:created xsi:type="dcterms:W3CDTF">2025-05-05T19:20:34Z</dcterms:created>
  <dcterms:modified xsi:type="dcterms:W3CDTF">2025-05-05T20:02:28Z</dcterms:modified>
</cp:coreProperties>
</file>