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6C9725-481F-4C64-8778-56924B69ED9F}" type="datetimeFigureOut">
              <a:rPr lang="en-US" smtClean="0"/>
              <a:pPr/>
              <a:t>1/23/2021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AB8E8E-1D49-462E-BC81-AA49503DFD62}" type="slidenum">
              <a:rPr lang="en-US" smtClean="0"/>
              <a:pPr/>
              <a:t>‹#›</a:t>
            </a:fld>
            <a:endParaRPr lang="en-US"/>
          </a:p>
        </p:txBody>
      </p:sp>
    </p:spTree>
    <p:extLst>
      <p:ext uri="{BB962C8B-B14F-4D97-AF65-F5344CB8AC3E}">
        <p14:creationId xmlns:p14="http://schemas.microsoft.com/office/powerpoint/2010/main" val="1937578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C740C7-E3A8-4A70-80D8-949416542F19}" type="slidenum">
              <a:rPr lang="en-US" smtClean="0"/>
              <a:pPr/>
              <a:t>5</a:t>
            </a:fld>
            <a:endParaRPr lang="en-US"/>
          </a:p>
        </p:txBody>
      </p:sp>
    </p:spTree>
    <p:extLst>
      <p:ext uri="{BB962C8B-B14F-4D97-AF65-F5344CB8AC3E}">
        <p14:creationId xmlns:p14="http://schemas.microsoft.com/office/powerpoint/2010/main" val="2212138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E68BECE-64E3-4E95-9FEE-6BA24FC834B0}"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B91AA-A02C-49D7-B028-E6C96D623432}" type="slidenum">
              <a:rPr lang="en-US" smtClean="0"/>
              <a:pPr/>
              <a:t>‹#›</a:t>
            </a:fld>
            <a:endParaRPr lang="en-US"/>
          </a:p>
        </p:txBody>
      </p:sp>
    </p:spTree>
    <p:extLst>
      <p:ext uri="{BB962C8B-B14F-4D97-AF65-F5344CB8AC3E}">
        <p14:creationId xmlns:p14="http://schemas.microsoft.com/office/powerpoint/2010/main" val="2013180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68BECE-64E3-4E95-9FEE-6BA24FC834B0}"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B91AA-A02C-49D7-B028-E6C96D623432}" type="slidenum">
              <a:rPr lang="en-US" smtClean="0"/>
              <a:pPr/>
              <a:t>‹#›</a:t>
            </a:fld>
            <a:endParaRPr lang="en-US"/>
          </a:p>
        </p:txBody>
      </p:sp>
    </p:spTree>
    <p:extLst>
      <p:ext uri="{BB962C8B-B14F-4D97-AF65-F5344CB8AC3E}">
        <p14:creationId xmlns:p14="http://schemas.microsoft.com/office/powerpoint/2010/main" val="1850811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68BECE-64E3-4E95-9FEE-6BA24FC834B0}"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B91AA-A02C-49D7-B028-E6C96D623432}" type="slidenum">
              <a:rPr lang="en-US" smtClean="0"/>
              <a:pPr/>
              <a:t>‹#›</a:t>
            </a:fld>
            <a:endParaRPr lang="en-US"/>
          </a:p>
        </p:txBody>
      </p:sp>
    </p:spTree>
    <p:extLst>
      <p:ext uri="{BB962C8B-B14F-4D97-AF65-F5344CB8AC3E}">
        <p14:creationId xmlns:p14="http://schemas.microsoft.com/office/powerpoint/2010/main" val="422300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68BECE-64E3-4E95-9FEE-6BA24FC834B0}"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B91AA-A02C-49D7-B028-E6C96D623432}" type="slidenum">
              <a:rPr lang="en-US" smtClean="0"/>
              <a:pPr/>
              <a:t>‹#›</a:t>
            </a:fld>
            <a:endParaRPr lang="en-US"/>
          </a:p>
        </p:txBody>
      </p:sp>
    </p:spTree>
    <p:extLst>
      <p:ext uri="{BB962C8B-B14F-4D97-AF65-F5344CB8AC3E}">
        <p14:creationId xmlns:p14="http://schemas.microsoft.com/office/powerpoint/2010/main" val="2586554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68BECE-64E3-4E95-9FEE-6BA24FC834B0}" type="datetimeFigureOut">
              <a:rPr lang="en-US" smtClean="0"/>
              <a:pPr/>
              <a:t>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4B91AA-A02C-49D7-B028-E6C96D623432}" type="slidenum">
              <a:rPr lang="en-US" smtClean="0"/>
              <a:pPr/>
              <a:t>‹#›</a:t>
            </a:fld>
            <a:endParaRPr lang="en-US"/>
          </a:p>
        </p:txBody>
      </p:sp>
    </p:spTree>
    <p:extLst>
      <p:ext uri="{BB962C8B-B14F-4D97-AF65-F5344CB8AC3E}">
        <p14:creationId xmlns:p14="http://schemas.microsoft.com/office/powerpoint/2010/main" val="261382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68BECE-64E3-4E95-9FEE-6BA24FC834B0}"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B91AA-A02C-49D7-B028-E6C96D623432}" type="slidenum">
              <a:rPr lang="en-US" smtClean="0"/>
              <a:pPr/>
              <a:t>‹#›</a:t>
            </a:fld>
            <a:endParaRPr lang="en-US"/>
          </a:p>
        </p:txBody>
      </p:sp>
    </p:spTree>
    <p:extLst>
      <p:ext uri="{BB962C8B-B14F-4D97-AF65-F5344CB8AC3E}">
        <p14:creationId xmlns:p14="http://schemas.microsoft.com/office/powerpoint/2010/main" val="3562911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E68BECE-64E3-4E95-9FEE-6BA24FC834B0}" type="datetimeFigureOut">
              <a:rPr lang="en-US" smtClean="0"/>
              <a:pPr/>
              <a:t>1/23/2021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4B91AA-A02C-49D7-B028-E6C96D623432}" type="slidenum">
              <a:rPr lang="en-US" smtClean="0"/>
              <a:pPr/>
              <a:t>‹#›</a:t>
            </a:fld>
            <a:endParaRPr lang="en-US"/>
          </a:p>
        </p:txBody>
      </p:sp>
    </p:spTree>
    <p:extLst>
      <p:ext uri="{BB962C8B-B14F-4D97-AF65-F5344CB8AC3E}">
        <p14:creationId xmlns:p14="http://schemas.microsoft.com/office/powerpoint/2010/main" val="3270206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E68BECE-64E3-4E95-9FEE-6BA24FC834B0}" type="datetimeFigureOut">
              <a:rPr lang="en-US" smtClean="0"/>
              <a:pPr/>
              <a:t>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4B91AA-A02C-49D7-B028-E6C96D623432}" type="slidenum">
              <a:rPr lang="en-US" smtClean="0"/>
              <a:pPr/>
              <a:t>‹#›</a:t>
            </a:fld>
            <a:endParaRPr lang="en-US"/>
          </a:p>
        </p:txBody>
      </p:sp>
    </p:spTree>
    <p:extLst>
      <p:ext uri="{BB962C8B-B14F-4D97-AF65-F5344CB8AC3E}">
        <p14:creationId xmlns:p14="http://schemas.microsoft.com/office/powerpoint/2010/main" val="2933462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8BECE-64E3-4E95-9FEE-6BA24FC834B0}" type="datetimeFigureOut">
              <a:rPr lang="en-US" smtClean="0"/>
              <a:pPr/>
              <a:t>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4B91AA-A02C-49D7-B028-E6C96D623432}" type="slidenum">
              <a:rPr lang="en-US" smtClean="0"/>
              <a:pPr/>
              <a:t>‹#›</a:t>
            </a:fld>
            <a:endParaRPr lang="en-US"/>
          </a:p>
        </p:txBody>
      </p:sp>
    </p:spTree>
    <p:extLst>
      <p:ext uri="{BB962C8B-B14F-4D97-AF65-F5344CB8AC3E}">
        <p14:creationId xmlns:p14="http://schemas.microsoft.com/office/powerpoint/2010/main" val="195601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68BECE-64E3-4E95-9FEE-6BA24FC834B0}"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B91AA-A02C-49D7-B028-E6C96D623432}" type="slidenum">
              <a:rPr lang="en-US" smtClean="0"/>
              <a:pPr/>
              <a:t>‹#›</a:t>
            </a:fld>
            <a:endParaRPr lang="en-US"/>
          </a:p>
        </p:txBody>
      </p:sp>
    </p:spTree>
    <p:extLst>
      <p:ext uri="{BB962C8B-B14F-4D97-AF65-F5344CB8AC3E}">
        <p14:creationId xmlns:p14="http://schemas.microsoft.com/office/powerpoint/2010/main" val="578287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68BECE-64E3-4E95-9FEE-6BA24FC834B0}" type="datetimeFigureOut">
              <a:rPr lang="en-US" smtClean="0"/>
              <a:pPr/>
              <a:t>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4B91AA-A02C-49D7-B028-E6C96D623432}" type="slidenum">
              <a:rPr lang="en-US" smtClean="0"/>
              <a:pPr/>
              <a:t>‹#›</a:t>
            </a:fld>
            <a:endParaRPr lang="en-US"/>
          </a:p>
        </p:txBody>
      </p:sp>
    </p:spTree>
    <p:extLst>
      <p:ext uri="{BB962C8B-B14F-4D97-AF65-F5344CB8AC3E}">
        <p14:creationId xmlns:p14="http://schemas.microsoft.com/office/powerpoint/2010/main" val="294503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8BECE-64E3-4E95-9FEE-6BA24FC834B0}" type="datetimeFigureOut">
              <a:rPr lang="en-US" smtClean="0"/>
              <a:pPr/>
              <a:t>1/23/2021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4B91AA-A02C-49D7-B028-E6C96D623432}" type="slidenum">
              <a:rPr lang="en-US" smtClean="0"/>
              <a:pPr/>
              <a:t>‹#›</a:t>
            </a:fld>
            <a:endParaRPr lang="en-US"/>
          </a:p>
        </p:txBody>
      </p:sp>
    </p:spTree>
    <p:extLst>
      <p:ext uri="{BB962C8B-B14F-4D97-AF65-F5344CB8AC3E}">
        <p14:creationId xmlns:p14="http://schemas.microsoft.com/office/powerpoint/2010/main" val="1166502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0" y="2880539"/>
            <a:ext cx="6096000" cy="1138773"/>
          </a:xfrm>
          <a:prstGeom prst="rect">
            <a:avLst/>
          </a:prstGeom>
        </p:spPr>
        <p:txBody>
          <a:bodyPr>
            <a:spAutoFit/>
          </a:bodyPr>
          <a:lstStyle/>
          <a:p>
            <a:pPr algn="ctr"/>
            <a:r>
              <a:rPr lang="en-US" sz="2000" b="0" i="0" u="none" strike="noStrike" baseline="0" dirty="0">
                <a:latin typeface="MyriadPro-SemiboldCond"/>
              </a:rPr>
              <a:t>CHAPTER 13</a:t>
            </a:r>
          </a:p>
          <a:p>
            <a:pPr algn="ctr"/>
            <a:r>
              <a:rPr lang="en-US" sz="4800" b="0" i="0" u="none" strike="noStrike" baseline="0" dirty="0">
                <a:latin typeface="MyriadPro-SemiboldCond"/>
              </a:rPr>
              <a:t>Network Clients</a:t>
            </a:r>
            <a:endParaRPr lang="en-US" sz="4800" dirty="0"/>
          </a:p>
        </p:txBody>
      </p:sp>
    </p:spTree>
    <p:extLst>
      <p:ext uri="{BB962C8B-B14F-4D97-AF65-F5344CB8AC3E}">
        <p14:creationId xmlns:p14="http://schemas.microsoft.com/office/powerpoint/2010/main" val="1461572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Shape 1"/>
          <p:cNvSpPr txBox="1"/>
          <p:nvPr/>
        </p:nvSpPr>
        <p:spPr>
          <a:xfrm>
            <a:off x="193964" y="143146"/>
            <a:ext cx="11998036" cy="4123142"/>
          </a:xfrm>
          <a:prstGeom prst="rect">
            <a:avLst/>
          </a:prstGeom>
        </p:spPr>
        <p:txBody>
          <a:bodyPr lIns="81646" tIns="40823" rIns="81646" bIns="40823"/>
          <a:lstStyle/>
          <a:p>
            <a:r>
              <a:rPr lang="en-IN" sz="1600" dirty="0">
                <a:latin typeface="BZFFYM+UbuntuMono-Italic"/>
              </a:rPr>
              <a:t>import java.io.*;</a:t>
            </a:r>
          </a:p>
          <a:p>
            <a:r>
              <a:rPr lang="en-IN" sz="1600" dirty="0">
                <a:latin typeface="BZFFYM+UbuntuMono-Italic"/>
              </a:rPr>
              <a:t>import java.net.*;</a:t>
            </a:r>
          </a:p>
          <a:p>
            <a:r>
              <a:rPr lang="en-IN" sz="1600" dirty="0">
                <a:latin typeface="BZFFYM+UbuntuMono-Italic"/>
              </a:rPr>
              <a:t>public class </a:t>
            </a:r>
            <a:r>
              <a:rPr lang="en-IN" sz="1600" dirty="0" err="1">
                <a:latin typeface="BZFFYM+UbuntuMono-Italic"/>
              </a:rPr>
              <a:t>ConnectFriendly</a:t>
            </a:r>
            <a:r>
              <a:rPr lang="en-IN" sz="1600" dirty="0">
                <a:latin typeface="BZFFYM+UbuntuMono-Italic"/>
              </a:rPr>
              <a:t> {</a:t>
            </a:r>
            <a:endParaRPr sz="1600" dirty="0">
              <a:latin typeface="BZFFYM+UbuntuMono-Italic"/>
            </a:endParaRPr>
          </a:p>
          <a:p>
            <a:r>
              <a:rPr lang="en-IN" sz="1600" dirty="0">
                <a:solidFill>
                  <a:srgbClr val="00669A"/>
                </a:solidFill>
                <a:latin typeface="BZFFYM+UbuntuMono-Bold"/>
                <a:ea typeface="BZFFYM+UbuntuMono-Bold"/>
              </a:rPr>
              <a:t>	public static </a:t>
            </a:r>
            <a:r>
              <a:rPr lang="en-IN" sz="1600" dirty="0">
                <a:solidFill>
                  <a:srgbClr val="007789"/>
                </a:solidFill>
                <a:latin typeface="BZFFYM+UbuntuMono-Bold"/>
                <a:ea typeface="BZFFYM+UbuntuMono-Bold"/>
              </a:rPr>
              <a:t>void </a:t>
            </a:r>
            <a:r>
              <a:rPr lang="en-IN" sz="1600" dirty="0">
                <a:solidFill>
                  <a:srgbClr val="CD00FF"/>
                </a:solidFill>
                <a:latin typeface="BZFFYM+UbuntuMono-Regular"/>
                <a:ea typeface="BZFFYM+UbuntuMono-Regular"/>
              </a:rPr>
              <a:t>main</a:t>
            </a:r>
            <a:r>
              <a:rPr lang="en-IN" sz="1600" dirty="0">
                <a:solidFill>
                  <a:srgbClr val="555555"/>
                </a:solidFill>
                <a:latin typeface="BZFFYM+UbuntuMono-Regular"/>
                <a:ea typeface="BZFFYM+UbuntuMono-Regular"/>
              </a:rPr>
              <a:t>(</a:t>
            </a:r>
            <a:r>
              <a:rPr lang="en-IN" sz="1600" dirty="0">
                <a:solidFill>
                  <a:srgbClr val="000089"/>
                </a:solidFill>
                <a:latin typeface="BZFFYM+UbuntuMono-Regular"/>
                <a:ea typeface="BZFFYM+UbuntuMono-Regular"/>
              </a:rPr>
              <a:t>String</a:t>
            </a:r>
            <a:r>
              <a:rPr lang="en-IN" sz="1600" dirty="0">
                <a:solidFill>
                  <a:srgbClr val="555555"/>
                </a:solidFill>
                <a:latin typeface="BZFFYM+UbuntuMono-Regular"/>
                <a:ea typeface="BZFFYM+UbuntuMono-Regular"/>
              </a:rPr>
              <a:t>[] </a:t>
            </a:r>
            <a:r>
              <a:rPr lang="en-IN" sz="1600" dirty="0" err="1">
                <a:solidFill>
                  <a:srgbClr val="000089"/>
                </a:solidFill>
                <a:latin typeface="BZFFYM+UbuntuMono-Regular"/>
                <a:ea typeface="BZFFYM+UbuntuMono-Regular"/>
              </a:rPr>
              <a:t>argv</a:t>
            </a:r>
            <a:r>
              <a:rPr lang="en-IN" sz="1600" dirty="0">
                <a:solidFill>
                  <a:srgbClr val="555555"/>
                </a:solidFill>
                <a:latin typeface="BZFFYM+UbuntuMono-Regular"/>
                <a:ea typeface="BZFFYM+UbuntuMono-Regular"/>
              </a:rPr>
              <a:t>) {</a:t>
            </a:r>
            <a:endParaRPr sz="2400" dirty="0"/>
          </a:p>
          <a:p>
            <a:r>
              <a:rPr lang="en-IN" sz="1600" dirty="0">
                <a:solidFill>
                  <a:srgbClr val="000089"/>
                </a:solidFill>
                <a:latin typeface="BZFFYM+UbuntuMono-Regular"/>
                <a:ea typeface="BZFFYM+UbuntuMono-Regular"/>
              </a:rPr>
              <a:t>		String </a:t>
            </a:r>
            <a:r>
              <a:rPr lang="en-IN" sz="1600" dirty="0" err="1">
                <a:solidFill>
                  <a:srgbClr val="000089"/>
                </a:solidFill>
                <a:latin typeface="BZFFYM+UbuntuMono-Regular"/>
                <a:ea typeface="BZFFYM+UbuntuMono-Regular"/>
              </a:rPr>
              <a:t>server_name</a:t>
            </a:r>
            <a:r>
              <a:rPr lang="en-IN" sz="1600" dirty="0">
                <a:solidFill>
                  <a:srgbClr val="000089"/>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err="1">
                <a:solidFill>
                  <a:srgbClr val="000089"/>
                </a:solidFill>
                <a:latin typeface="BZFFYM+UbuntuMono-Regular"/>
                <a:ea typeface="BZFFYM+UbuntuMono-Regular"/>
              </a:rPr>
              <a:t>argv</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length</a:t>
            </a:r>
            <a:r>
              <a:rPr lang="en-IN" sz="1600" dirty="0">
                <a:solidFill>
                  <a:srgbClr val="33009A"/>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a:solidFill>
                  <a:srgbClr val="FF6600"/>
                </a:solidFill>
                <a:latin typeface="BZFFYM+UbuntuMono-Regular"/>
                <a:ea typeface="BZFFYM+UbuntuMono-Regular"/>
              </a:rPr>
              <a:t>1 </a:t>
            </a:r>
            <a:r>
              <a:rPr lang="en-IN" sz="1600" dirty="0">
                <a:solidFill>
                  <a:srgbClr val="555555"/>
                </a:solidFill>
                <a:latin typeface="BZFFYM+UbuntuMono-Regular"/>
                <a:ea typeface="BZFFYM+UbuntuMono-Regular"/>
              </a:rPr>
              <a:t>? </a:t>
            </a:r>
            <a:r>
              <a:rPr lang="en-IN" sz="1600" dirty="0" err="1">
                <a:solidFill>
                  <a:srgbClr val="000089"/>
                </a:solidFill>
                <a:latin typeface="BZFFYM+UbuntuMono-Regular"/>
                <a:ea typeface="BZFFYM+UbuntuMono-Regular"/>
              </a:rPr>
              <a:t>argv</a:t>
            </a:r>
            <a:r>
              <a:rPr lang="en-IN" sz="1600" dirty="0">
                <a:solidFill>
                  <a:srgbClr val="555555"/>
                </a:solidFill>
                <a:latin typeface="BZFFYM+UbuntuMono-Regular"/>
                <a:ea typeface="BZFFYM+UbuntuMono-Regular"/>
              </a:rPr>
              <a:t>[</a:t>
            </a:r>
            <a:r>
              <a:rPr lang="en-IN" sz="1600" dirty="0">
                <a:solidFill>
                  <a:srgbClr val="FF6600"/>
                </a:solidFill>
                <a:latin typeface="BZFFYM+UbuntuMono-Regular"/>
                <a:ea typeface="BZFFYM+UbuntuMono-Regular"/>
              </a:rPr>
              <a:t>0</a:t>
            </a:r>
            <a:r>
              <a:rPr lang="en-IN" sz="1600" dirty="0">
                <a:solidFill>
                  <a:srgbClr val="555555"/>
                </a:solidFill>
                <a:latin typeface="BZFFYM+UbuntuMono-Regular"/>
                <a:ea typeface="BZFFYM+UbuntuMono-Regular"/>
              </a:rPr>
              <a:t>] : </a:t>
            </a:r>
            <a:r>
              <a:rPr lang="en-IN" sz="1600" dirty="0">
                <a:solidFill>
                  <a:srgbClr val="CD3300"/>
                </a:solidFill>
                <a:latin typeface="BZFFYM+UbuntuMono-Regular"/>
                <a:ea typeface="BZFFYM+UbuntuMono-Regular"/>
              </a:rPr>
              <a:t>"</a:t>
            </a:r>
            <a:r>
              <a:rPr lang="en-IN" sz="1600" dirty="0" err="1">
                <a:solidFill>
                  <a:srgbClr val="CD3300"/>
                </a:solidFill>
                <a:latin typeface="BZFFYM+UbuntuMono-Regular"/>
                <a:ea typeface="BZFFYM+UbuntuMono-Regular"/>
              </a:rPr>
              <a:t>localhost</a:t>
            </a:r>
            <a:r>
              <a:rPr lang="en-IN" sz="1600" dirty="0">
                <a:solidFill>
                  <a:srgbClr val="CD3300"/>
                </a:solidFill>
                <a:latin typeface="BZFFYM+UbuntuMono-Regular"/>
                <a:ea typeface="BZFFYM+UbuntuMono-Regular"/>
              </a:rPr>
              <a:t>"</a:t>
            </a:r>
            <a:r>
              <a:rPr lang="en-IN" sz="1600" dirty="0">
                <a:solidFill>
                  <a:srgbClr val="555555"/>
                </a:solidFill>
                <a:latin typeface="BZFFYM+UbuntuMono-Regular"/>
                <a:ea typeface="BZFFYM+UbuntuMono-Regular"/>
              </a:rPr>
              <a:t>;</a:t>
            </a:r>
            <a:endParaRPr sz="2400" dirty="0"/>
          </a:p>
          <a:p>
            <a:r>
              <a:rPr lang="en-IN" sz="1600" dirty="0">
                <a:solidFill>
                  <a:srgbClr val="007789"/>
                </a:solidFill>
                <a:latin typeface="BZFFYM+UbuntuMono-Bold"/>
                <a:ea typeface="BZFFYM+UbuntuMono-Bold"/>
              </a:rPr>
              <a:t>		</a:t>
            </a:r>
            <a:r>
              <a:rPr lang="en-IN" sz="1600" dirty="0" err="1">
                <a:solidFill>
                  <a:srgbClr val="007789"/>
                </a:solidFill>
                <a:latin typeface="BZFFYM+UbuntuMono-Bold"/>
                <a:ea typeface="BZFFYM+UbuntuMono-Bold"/>
              </a:rPr>
              <a:t>int</a:t>
            </a:r>
            <a:r>
              <a:rPr lang="en-IN" sz="1600" dirty="0">
                <a:solidFill>
                  <a:srgbClr val="007789"/>
                </a:solidFill>
                <a:latin typeface="BZFFYM+UbuntuMono-Bold"/>
                <a:ea typeface="BZFFYM+UbuntuMono-Bold"/>
              </a:rPr>
              <a:t> </a:t>
            </a:r>
            <a:r>
              <a:rPr lang="en-IN" sz="1600" dirty="0" err="1">
                <a:solidFill>
                  <a:srgbClr val="000089"/>
                </a:solidFill>
                <a:latin typeface="BZFFYM+UbuntuMono-Regular"/>
                <a:ea typeface="BZFFYM+UbuntuMono-Regular"/>
              </a:rPr>
              <a:t>tcp_port</a:t>
            </a:r>
            <a:r>
              <a:rPr lang="en-IN" sz="1600" dirty="0">
                <a:solidFill>
                  <a:srgbClr val="000089"/>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a:solidFill>
                  <a:srgbClr val="FF6600"/>
                </a:solidFill>
                <a:latin typeface="BZFFYM+UbuntuMono-Regular"/>
                <a:ea typeface="BZFFYM+UbuntuMono-Regular"/>
              </a:rPr>
              <a:t>80</a:t>
            </a:r>
            <a:r>
              <a:rPr lang="en-IN" sz="1600" dirty="0">
                <a:solidFill>
                  <a:srgbClr val="555555"/>
                </a:solidFill>
                <a:latin typeface="BZFFYM+UbuntuMono-Regular"/>
                <a:ea typeface="BZFFYM+UbuntuMono-Regular"/>
              </a:rPr>
              <a:t>;</a:t>
            </a:r>
            <a:endParaRPr sz="2400" dirty="0"/>
          </a:p>
          <a:p>
            <a:endParaRPr lang="en-IN" sz="1600" dirty="0">
              <a:solidFill>
                <a:srgbClr val="00669A"/>
              </a:solidFill>
              <a:latin typeface="BZFFYM+UbuntuMono-Bold"/>
              <a:ea typeface="BZFFYM+UbuntuMono-Bold"/>
            </a:endParaRPr>
          </a:p>
          <a:p>
            <a:r>
              <a:rPr lang="en-IN" sz="1600" dirty="0">
                <a:solidFill>
                  <a:srgbClr val="00669A"/>
                </a:solidFill>
                <a:latin typeface="BZFFYM+UbuntuMono-Bold"/>
                <a:ea typeface="BZFFYM+UbuntuMono-Bold"/>
              </a:rPr>
              <a:t>		try </a:t>
            </a:r>
            <a:r>
              <a:rPr lang="en-IN" sz="1600" dirty="0">
                <a:solidFill>
                  <a:srgbClr val="555555"/>
                </a:solidFill>
                <a:latin typeface="BZFFYM+UbuntuMono-Regular"/>
                <a:ea typeface="BZFFYM+UbuntuMono-Regular"/>
              </a:rPr>
              <a:t>(</a:t>
            </a:r>
            <a:r>
              <a:rPr lang="en-IN" sz="1600" dirty="0">
                <a:solidFill>
                  <a:srgbClr val="000089"/>
                </a:solidFill>
                <a:latin typeface="BZFFYM+UbuntuMono-Regular"/>
                <a:ea typeface="BZFFYM+UbuntuMono-Regular"/>
              </a:rPr>
              <a:t>Socket sock </a:t>
            </a:r>
            <a:r>
              <a:rPr lang="en-IN" sz="1600" dirty="0">
                <a:solidFill>
                  <a:srgbClr val="555555"/>
                </a:solidFill>
                <a:latin typeface="BZFFYM+UbuntuMono-Regular"/>
                <a:ea typeface="BZFFYM+UbuntuMono-Regular"/>
              </a:rPr>
              <a:t>= </a:t>
            </a:r>
            <a:r>
              <a:rPr lang="en-IN" sz="1600" dirty="0">
                <a:solidFill>
                  <a:srgbClr val="00669A"/>
                </a:solidFill>
                <a:latin typeface="BZFFYM+UbuntuMono-Bold"/>
                <a:ea typeface="BZFFYM+UbuntuMono-Bold"/>
              </a:rPr>
              <a:t>new </a:t>
            </a:r>
            <a:r>
              <a:rPr lang="en-IN" sz="1600" dirty="0">
                <a:solidFill>
                  <a:srgbClr val="000089"/>
                </a:solidFill>
                <a:latin typeface="BZFFYM+UbuntuMono-Regular"/>
                <a:ea typeface="BZFFYM+UbuntuMono-Regular"/>
              </a:rPr>
              <a:t>Socket</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server_name</a:t>
            </a:r>
            <a:r>
              <a:rPr lang="en-IN" sz="1600" dirty="0">
                <a:solidFill>
                  <a:srgbClr val="555555"/>
                </a:solidFill>
                <a:latin typeface="BZFFYM+UbuntuMono-Regular"/>
                <a:ea typeface="BZFFYM+UbuntuMono-Regular"/>
              </a:rPr>
              <a:t>, </a:t>
            </a:r>
            <a:r>
              <a:rPr lang="en-IN" sz="1600" dirty="0" err="1">
                <a:solidFill>
                  <a:srgbClr val="000089"/>
                </a:solidFill>
                <a:latin typeface="BZFFYM+UbuntuMono-Regular"/>
                <a:ea typeface="BZFFYM+UbuntuMono-Regular"/>
              </a:rPr>
              <a:t>tcp_port</a:t>
            </a:r>
            <a:r>
              <a:rPr lang="en-IN" sz="1600" dirty="0">
                <a:solidFill>
                  <a:srgbClr val="555555"/>
                </a:solidFill>
                <a:latin typeface="BZFFYM+UbuntuMono-Regular"/>
                <a:ea typeface="BZFFYM+UbuntuMono-Regular"/>
              </a:rPr>
              <a:t>)) {</a:t>
            </a:r>
            <a:endParaRPr sz="2400" dirty="0"/>
          </a:p>
          <a:p>
            <a:r>
              <a:rPr lang="en-IN" sz="1600" dirty="0">
                <a:latin typeface="BZFFYM+UbuntuMono-Italic"/>
              </a:rPr>
              <a:t>		/* If we get here, we can read and write on the socket. */</a:t>
            </a:r>
            <a:endParaRPr sz="2400" dirty="0"/>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System</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out</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println</a:t>
            </a:r>
            <a:r>
              <a:rPr lang="en-IN" sz="1600" dirty="0">
                <a:solidFill>
                  <a:srgbClr val="555555"/>
                </a:solidFill>
                <a:latin typeface="BZFFYM+UbuntuMono-Regular"/>
                <a:ea typeface="BZFFYM+UbuntuMono-Regular"/>
              </a:rPr>
              <a:t>(</a:t>
            </a:r>
            <a:r>
              <a:rPr lang="en-IN" sz="1600" dirty="0">
                <a:solidFill>
                  <a:srgbClr val="CD3300"/>
                </a:solidFill>
                <a:latin typeface="BZFFYM+UbuntuMono-Regular"/>
                <a:ea typeface="BZFFYM+UbuntuMono-Regular"/>
              </a:rPr>
              <a:t>" *** Connected to " </a:t>
            </a:r>
            <a:r>
              <a:rPr lang="en-IN" sz="1600" dirty="0">
                <a:solidFill>
                  <a:srgbClr val="555555"/>
                </a:solidFill>
                <a:latin typeface="BZFFYM+UbuntuMono-Regular"/>
                <a:ea typeface="BZFFYM+UbuntuMono-Regular"/>
              </a:rPr>
              <a:t>+ </a:t>
            </a:r>
            <a:r>
              <a:rPr lang="en-IN" sz="1600" dirty="0" err="1">
                <a:solidFill>
                  <a:srgbClr val="000089"/>
                </a:solidFill>
                <a:latin typeface="BZFFYM+UbuntuMono-Regular"/>
                <a:ea typeface="BZFFYM+UbuntuMono-Regular"/>
              </a:rPr>
              <a:t>server_name</a:t>
            </a:r>
            <a:r>
              <a:rPr lang="en-IN" sz="1600" dirty="0">
                <a:solidFill>
                  <a:srgbClr val="000089"/>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a:solidFill>
                  <a:srgbClr val="CD3300"/>
                </a:solidFill>
                <a:latin typeface="BZFFYM+UbuntuMono-Regular"/>
                <a:ea typeface="BZFFYM+UbuntuMono-Regular"/>
              </a:rPr>
              <a:t>" ***"</a:t>
            </a:r>
            <a:r>
              <a:rPr lang="en-IN" sz="1600" dirty="0">
                <a:solidFill>
                  <a:srgbClr val="555555"/>
                </a:solidFill>
                <a:latin typeface="BZFFYM+UbuntuMono-Regular"/>
                <a:ea typeface="BZFFYM+UbuntuMono-Regular"/>
              </a:rPr>
              <a:t>);</a:t>
            </a:r>
            <a:endParaRPr sz="2400" dirty="0"/>
          </a:p>
          <a:p>
            <a:r>
              <a:rPr lang="en-IN" sz="1600" dirty="0">
                <a:latin typeface="BZFFYM+UbuntuMono-Italic"/>
              </a:rPr>
              <a:t>		/* Do some I/O here... */</a:t>
            </a:r>
            <a:endParaRPr sz="2400" dirty="0"/>
          </a:p>
          <a:p>
            <a:r>
              <a:rPr lang="en-IN" sz="1600" dirty="0">
                <a:solidFill>
                  <a:srgbClr val="555555"/>
                </a:solidFill>
                <a:latin typeface="BZFFYM+UbuntuMono-Regular"/>
                <a:ea typeface="BZFFYM+UbuntuMono-Regular"/>
              </a:rPr>
              <a:t>	} </a:t>
            </a:r>
            <a:r>
              <a:rPr lang="en-IN" sz="1600" dirty="0">
                <a:solidFill>
                  <a:srgbClr val="00669A"/>
                </a:solidFill>
                <a:latin typeface="BZFFYM+UbuntuMono-Bold"/>
                <a:ea typeface="BZFFYM+UbuntuMono-Bold"/>
              </a:rPr>
              <a:t>catch </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UnknownHostException</a:t>
            </a:r>
            <a:r>
              <a:rPr lang="en-IN" sz="1600" dirty="0">
                <a:solidFill>
                  <a:srgbClr val="000089"/>
                </a:solidFill>
                <a:latin typeface="BZFFYM+UbuntuMono-Regular"/>
                <a:ea typeface="BZFFYM+UbuntuMono-Regular"/>
              </a:rPr>
              <a:t> e</a:t>
            </a:r>
            <a:r>
              <a:rPr lang="en-IN" sz="1600" dirty="0">
                <a:solidFill>
                  <a:srgbClr val="555555"/>
                </a:solidFill>
                <a:latin typeface="BZFFYM+UbuntuMono-Regular"/>
                <a:ea typeface="BZFFYM+UbuntuMono-Regular"/>
              </a:rPr>
              <a:t>) {</a:t>
            </a:r>
            <a:endParaRPr sz="2400" dirty="0"/>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System</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err</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println</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server_name</a:t>
            </a:r>
            <a:r>
              <a:rPr lang="en-IN" sz="1600" dirty="0">
                <a:solidFill>
                  <a:srgbClr val="000089"/>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a:solidFill>
                  <a:srgbClr val="CD3300"/>
                </a:solidFill>
                <a:latin typeface="BZFFYM+UbuntuMono-Regular"/>
                <a:ea typeface="BZFFYM+UbuntuMono-Regular"/>
              </a:rPr>
              <a:t>" Unknown host"</a:t>
            </a:r>
            <a:r>
              <a:rPr lang="en-IN" sz="1600" dirty="0">
                <a:solidFill>
                  <a:srgbClr val="555555"/>
                </a:solidFill>
                <a:latin typeface="BZFFYM+UbuntuMono-Regular"/>
                <a:ea typeface="BZFFYM+UbuntuMono-Regular"/>
              </a:rPr>
              <a:t>);</a:t>
            </a:r>
            <a:endParaRPr sz="2400" dirty="0"/>
          </a:p>
          <a:p>
            <a:r>
              <a:rPr lang="en-IN" sz="1600" dirty="0">
                <a:solidFill>
                  <a:srgbClr val="00669A"/>
                </a:solidFill>
                <a:latin typeface="BZFFYM+UbuntuMono-Bold"/>
                <a:ea typeface="BZFFYM+UbuntuMono-Bold"/>
              </a:rPr>
              <a:t>		return</a:t>
            </a:r>
            <a:r>
              <a:rPr lang="en-IN" sz="1600" dirty="0">
                <a:solidFill>
                  <a:srgbClr val="555555"/>
                </a:solidFill>
                <a:latin typeface="BZFFYM+UbuntuMono-Regular"/>
                <a:ea typeface="BZFFYM+UbuntuMono-Regular"/>
              </a:rPr>
              <a:t>;</a:t>
            </a:r>
            <a:endParaRPr sz="2400" dirty="0"/>
          </a:p>
          <a:p>
            <a:r>
              <a:rPr lang="en-IN" sz="1600" dirty="0">
                <a:solidFill>
                  <a:srgbClr val="555555"/>
                </a:solidFill>
                <a:latin typeface="BZFFYM+UbuntuMono-Regular"/>
                <a:ea typeface="BZFFYM+UbuntuMono-Regular"/>
              </a:rPr>
              <a:t>	} </a:t>
            </a:r>
            <a:r>
              <a:rPr lang="en-IN" sz="1600" dirty="0">
                <a:solidFill>
                  <a:srgbClr val="00669A"/>
                </a:solidFill>
                <a:latin typeface="BZFFYM+UbuntuMono-Bold"/>
                <a:ea typeface="BZFFYM+UbuntuMono-Bold"/>
              </a:rPr>
              <a:t>catch </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NoRouteToHostException</a:t>
            </a:r>
            <a:r>
              <a:rPr lang="en-IN" sz="1600" dirty="0">
                <a:solidFill>
                  <a:srgbClr val="000089"/>
                </a:solidFill>
                <a:latin typeface="BZFFYM+UbuntuMono-Regular"/>
                <a:ea typeface="BZFFYM+UbuntuMono-Regular"/>
              </a:rPr>
              <a:t> e</a:t>
            </a:r>
            <a:r>
              <a:rPr lang="en-IN" sz="1600" dirty="0">
                <a:solidFill>
                  <a:srgbClr val="555555"/>
                </a:solidFill>
                <a:latin typeface="BZFFYM+UbuntuMono-Regular"/>
                <a:ea typeface="BZFFYM+UbuntuMono-Regular"/>
              </a:rPr>
              <a:t>) {</a:t>
            </a:r>
            <a:endParaRPr sz="2400" dirty="0"/>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System</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err</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println</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server_name</a:t>
            </a:r>
            <a:r>
              <a:rPr lang="en-IN" sz="1600" dirty="0">
                <a:solidFill>
                  <a:srgbClr val="000089"/>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a:solidFill>
                  <a:srgbClr val="CD3300"/>
                </a:solidFill>
                <a:latin typeface="BZFFYM+UbuntuMono-Regular"/>
                <a:ea typeface="BZFFYM+UbuntuMono-Regular"/>
              </a:rPr>
              <a:t>" Unreachable" </a:t>
            </a:r>
            <a:r>
              <a:rPr lang="en-IN" sz="1600" dirty="0">
                <a:solidFill>
                  <a:srgbClr val="555555"/>
                </a:solidFill>
                <a:latin typeface="BZFFYM+UbuntuMono-Regular"/>
                <a:ea typeface="BZFFYM+UbuntuMono-Regular"/>
              </a:rPr>
              <a:t>);</a:t>
            </a:r>
            <a:endParaRPr sz="2400" dirty="0"/>
          </a:p>
          <a:p>
            <a:r>
              <a:rPr lang="en-IN" sz="1600" dirty="0">
                <a:solidFill>
                  <a:srgbClr val="00669A"/>
                </a:solidFill>
                <a:latin typeface="BZFFYM+UbuntuMono-Bold"/>
                <a:ea typeface="BZFFYM+UbuntuMono-Bold"/>
              </a:rPr>
              <a:t>		return</a:t>
            </a:r>
            <a:r>
              <a:rPr lang="en-IN" sz="1600" dirty="0">
                <a:solidFill>
                  <a:srgbClr val="555555"/>
                </a:solidFill>
                <a:latin typeface="BZFFYM+UbuntuMono-Regular"/>
                <a:ea typeface="BZFFYM+UbuntuMono-Regular"/>
              </a:rPr>
              <a:t>;</a:t>
            </a:r>
            <a:endParaRPr sz="2400" dirty="0"/>
          </a:p>
          <a:p>
            <a:r>
              <a:rPr lang="en-IN" sz="1600" dirty="0">
                <a:solidFill>
                  <a:srgbClr val="555555"/>
                </a:solidFill>
                <a:latin typeface="BZFFYM+UbuntuMono-Regular"/>
                <a:ea typeface="BZFFYM+UbuntuMono-Regular"/>
              </a:rPr>
              <a:t>	} </a:t>
            </a:r>
            <a:r>
              <a:rPr lang="en-IN" sz="1600" dirty="0">
                <a:solidFill>
                  <a:srgbClr val="00669A"/>
                </a:solidFill>
                <a:latin typeface="BZFFYM+UbuntuMono-Bold"/>
                <a:ea typeface="BZFFYM+UbuntuMono-Bold"/>
              </a:rPr>
              <a:t>catch </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ConnectException</a:t>
            </a:r>
            <a:r>
              <a:rPr lang="en-IN" sz="1600" dirty="0">
                <a:solidFill>
                  <a:srgbClr val="000089"/>
                </a:solidFill>
                <a:latin typeface="BZFFYM+UbuntuMono-Regular"/>
                <a:ea typeface="BZFFYM+UbuntuMono-Regular"/>
              </a:rPr>
              <a:t> e</a:t>
            </a:r>
            <a:r>
              <a:rPr lang="en-IN" sz="1600" dirty="0">
                <a:solidFill>
                  <a:srgbClr val="555555"/>
                </a:solidFill>
                <a:latin typeface="BZFFYM+UbuntuMono-Regular"/>
                <a:ea typeface="BZFFYM+UbuntuMono-Regular"/>
              </a:rPr>
              <a:t>) {</a:t>
            </a:r>
            <a:endParaRPr sz="2400" dirty="0"/>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System</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err</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println</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server_name</a:t>
            </a:r>
            <a:r>
              <a:rPr lang="en-IN" sz="1600" dirty="0">
                <a:solidFill>
                  <a:srgbClr val="000089"/>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a:solidFill>
                  <a:srgbClr val="CD3300"/>
                </a:solidFill>
                <a:latin typeface="BZFFYM+UbuntuMono-Regular"/>
                <a:ea typeface="BZFFYM+UbuntuMono-Regular"/>
              </a:rPr>
              <a:t>" connect refused"</a:t>
            </a:r>
            <a:r>
              <a:rPr lang="en-IN" sz="1600" dirty="0">
                <a:solidFill>
                  <a:srgbClr val="555555"/>
                </a:solidFill>
                <a:latin typeface="BZFFYM+UbuntuMono-Regular"/>
                <a:ea typeface="BZFFYM+UbuntuMono-Regular"/>
              </a:rPr>
              <a:t>);</a:t>
            </a:r>
            <a:endParaRPr sz="2400" dirty="0"/>
          </a:p>
          <a:p>
            <a:r>
              <a:rPr lang="en-IN" sz="1600" dirty="0">
                <a:solidFill>
                  <a:srgbClr val="00669A"/>
                </a:solidFill>
                <a:latin typeface="BZFFYM+UbuntuMono-Bold"/>
                <a:ea typeface="BZFFYM+UbuntuMono-Bold"/>
              </a:rPr>
              <a:t>		return</a:t>
            </a:r>
            <a:r>
              <a:rPr lang="en-IN" sz="1600" dirty="0">
                <a:solidFill>
                  <a:srgbClr val="555555"/>
                </a:solidFill>
                <a:latin typeface="BZFFYM+UbuntuMono-Regular"/>
                <a:ea typeface="BZFFYM+UbuntuMono-Regular"/>
              </a:rPr>
              <a:t>;</a:t>
            </a:r>
            <a:endParaRPr sz="2400" dirty="0"/>
          </a:p>
          <a:p>
            <a:r>
              <a:rPr lang="en-IN" sz="1600" dirty="0">
                <a:solidFill>
                  <a:srgbClr val="555555"/>
                </a:solidFill>
                <a:latin typeface="BZFFYM+UbuntuMono-Regular"/>
                <a:ea typeface="BZFFYM+UbuntuMono-Regular"/>
              </a:rPr>
              <a:t>	} </a:t>
            </a:r>
            <a:r>
              <a:rPr lang="en-IN" sz="1600" dirty="0">
                <a:solidFill>
                  <a:srgbClr val="00669A"/>
                </a:solidFill>
                <a:latin typeface="BZFFYM+UbuntuMono-Bold"/>
                <a:ea typeface="BZFFYM+UbuntuMono-Bold"/>
              </a:rPr>
              <a:t>catch </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java</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io</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IOException</a:t>
            </a:r>
            <a:r>
              <a:rPr lang="en-IN" sz="1600" dirty="0">
                <a:solidFill>
                  <a:srgbClr val="33009A"/>
                </a:solidFill>
                <a:latin typeface="BZFFYM+UbuntuMono-Regular"/>
                <a:ea typeface="BZFFYM+UbuntuMono-Regular"/>
              </a:rPr>
              <a:t> </a:t>
            </a:r>
            <a:r>
              <a:rPr lang="en-IN" sz="1600" dirty="0">
                <a:solidFill>
                  <a:srgbClr val="000089"/>
                </a:solidFill>
                <a:latin typeface="BZFFYM+UbuntuMono-Regular"/>
                <a:ea typeface="BZFFYM+UbuntuMono-Regular"/>
              </a:rPr>
              <a:t>e</a:t>
            </a:r>
            <a:r>
              <a:rPr lang="en-IN" sz="1600" dirty="0">
                <a:solidFill>
                  <a:srgbClr val="555555"/>
                </a:solidFill>
                <a:latin typeface="BZFFYM+UbuntuMono-Regular"/>
                <a:ea typeface="BZFFYM+UbuntuMono-Regular"/>
              </a:rPr>
              <a:t>) {</a:t>
            </a:r>
            <a:endParaRPr sz="2400" dirty="0"/>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System</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err</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println</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server_name</a:t>
            </a:r>
            <a:r>
              <a:rPr lang="en-IN" sz="1600" dirty="0">
                <a:solidFill>
                  <a:srgbClr val="000089"/>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a:solidFill>
                  <a:srgbClr val="CD3300"/>
                </a:solidFill>
                <a:latin typeface="BZFFYM+UbuntuMono-Regular"/>
                <a:ea typeface="BZFFYM+UbuntuMono-Regular"/>
              </a:rPr>
              <a:t>' ' </a:t>
            </a:r>
            <a:r>
              <a:rPr lang="en-IN" sz="1600" dirty="0">
                <a:solidFill>
                  <a:srgbClr val="555555"/>
                </a:solidFill>
                <a:latin typeface="BZFFYM+UbuntuMono-Regular"/>
                <a:ea typeface="BZFFYM+UbuntuMono-Regular"/>
              </a:rPr>
              <a:t>+ </a:t>
            </a:r>
            <a:r>
              <a:rPr lang="en-IN" sz="1600" dirty="0" err="1">
                <a:solidFill>
                  <a:srgbClr val="000089"/>
                </a:solidFill>
                <a:latin typeface="BZFFYM+UbuntuMono-Regular"/>
                <a:ea typeface="BZFFYM+UbuntuMono-Regular"/>
              </a:rPr>
              <a:t>e</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getMessage</a:t>
            </a:r>
            <a:r>
              <a:rPr lang="en-IN" sz="1600" dirty="0">
                <a:solidFill>
                  <a:srgbClr val="555555"/>
                </a:solidFill>
                <a:latin typeface="BZFFYM+UbuntuMono-Regular"/>
                <a:ea typeface="BZFFYM+UbuntuMono-Regular"/>
              </a:rPr>
              <a:t>());//return detailed message of this </a:t>
            </a:r>
            <a:r>
              <a:rPr lang="en-IN" sz="1600" dirty="0" err="1">
                <a:solidFill>
                  <a:srgbClr val="555555"/>
                </a:solidFill>
                <a:latin typeface="BZFFYM+UbuntuMono-Regular"/>
                <a:ea typeface="BZFFYM+UbuntuMono-Regular"/>
              </a:rPr>
              <a:t>throwable</a:t>
            </a:r>
            <a:r>
              <a:rPr lang="en-IN" sz="1600" dirty="0">
                <a:solidFill>
                  <a:srgbClr val="555555"/>
                </a:solidFill>
                <a:latin typeface="BZFFYM+UbuntuMono-Regular"/>
                <a:ea typeface="BZFFYM+UbuntuMono-Regular"/>
              </a:rPr>
              <a:t> instance</a:t>
            </a:r>
            <a:endParaRPr sz="2400" dirty="0"/>
          </a:p>
          <a:p>
            <a:r>
              <a:rPr lang="en-IN" sz="1600" dirty="0">
                <a:solidFill>
                  <a:srgbClr val="00669A"/>
                </a:solidFill>
                <a:latin typeface="BZFFYM+UbuntuMono-Bold"/>
                <a:ea typeface="BZFFYM+UbuntuMono-Bold"/>
              </a:rPr>
              <a:t>		return</a:t>
            </a:r>
            <a:r>
              <a:rPr lang="en-IN" sz="1600" dirty="0">
                <a:solidFill>
                  <a:srgbClr val="555555"/>
                </a:solidFill>
                <a:latin typeface="BZFFYM+UbuntuMono-Regular"/>
                <a:ea typeface="BZFFYM+UbuntuMono-Regular"/>
              </a:rPr>
              <a:t>;</a:t>
            </a:r>
            <a:endParaRPr sz="2400" dirty="0"/>
          </a:p>
          <a:p>
            <a:r>
              <a:rPr lang="en-IN" sz="1600" dirty="0">
                <a:latin typeface="BZFFYM+UbuntuMono-Regular"/>
              </a:rPr>
              <a:t>	}</a:t>
            </a:r>
            <a:endParaRPr sz="2400" dirty="0"/>
          </a:p>
          <a:p>
            <a:r>
              <a:rPr lang="en-IN" sz="1600" dirty="0">
                <a:latin typeface="BZFFYM+UbuntuMono-Regular"/>
              </a:rPr>
              <a:t>	}</a:t>
            </a:r>
            <a:endParaRPr sz="2400" dirty="0"/>
          </a:p>
          <a:p>
            <a:r>
              <a:rPr lang="en-IN" sz="1600" dirty="0">
                <a:latin typeface="BZFFYM+UbuntuMono-Regular"/>
              </a:rPr>
              <a:t>}</a:t>
            </a:r>
            <a:endParaRPr sz="2400" dirty="0"/>
          </a:p>
        </p:txBody>
      </p:sp>
    </p:spTree>
    <p:extLst>
      <p:ext uri="{BB962C8B-B14F-4D97-AF65-F5344CB8AC3E}">
        <p14:creationId xmlns:p14="http://schemas.microsoft.com/office/powerpoint/2010/main" val="32692746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Shape 1"/>
          <p:cNvSpPr txBox="1"/>
          <p:nvPr/>
        </p:nvSpPr>
        <p:spPr>
          <a:xfrm>
            <a:off x="1111249" y="258025"/>
            <a:ext cx="5551953" cy="338016"/>
          </a:xfrm>
          <a:prstGeom prst="rect">
            <a:avLst/>
          </a:prstGeom>
        </p:spPr>
        <p:txBody>
          <a:bodyPr lIns="81646" tIns="40823" rIns="81646" bIns="40823"/>
          <a:lstStyle/>
          <a:p>
            <a:r>
              <a:rPr lang="en-IN" b="1" dirty="0">
                <a:solidFill>
                  <a:srgbClr val="000000"/>
                </a:solidFill>
                <a:latin typeface="BZFFYM+MyriadPro-SemiboldCond"/>
                <a:ea typeface="BZFFYM+MyriadPro-SemiboldCond"/>
              </a:rPr>
              <a:t>Reading and Writing Textual Data</a:t>
            </a:r>
            <a:endParaRPr dirty="0"/>
          </a:p>
        </p:txBody>
      </p:sp>
      <p:sp>
        <p:nvSpPr>
          <p:cNvPr id="49" name="TextShape 2"/>
          <p:cNvSpPr txBox="1"/>
          <p:nvPr/>
        </p:nvSpPr>
        <p:spPr>
          <a:xfrm>
            <a:off x="1111249" y="767491"/>
            <a:ext cx="10061576" cy="1707062"/>
          </a:xfrm>
          <a:prstGeom prst="rect">
            <a:avLst/>
          </a:prstGeom>
        </p:spPr>
        <p:txBody>
          <a:bodyPr lIns="81646" tIns="40823" rIns="81646" bIns="40823"/>
          <a:lstStyle/>
          <a:p>
            <a:r>
              <a:rPr lang="en-IN" sz="1600" b="1" dirty="0">
                <a:latin typeface="BZFFYM+MyriadPro-SemiboldCond"/>
              </a:rPr>
              <a:t>Problem</a:t>
            </a:r>
            <a:endParaRPr sz="2000" b="1" dirty="0"/>
          </a:p>
          <a:p>
            <a:r>
              <a:rPr lang="en-IN" sz="1600" dirty="0">
                <a:latin typeface="BZFFYM+MinionPro-Regular"/>
                <a:ea typeface="BZFFYM+MinionPro-Regular"/>
              </a:rPr>
              <a:t>Having connected, you wish to transfer textual data.</a:t>
            </a:r>
          </a:p>
          <a:p>
            <a:endParaRPr sz="1633" dirty="0"/>
          </a:p>
          <a:p>
            <a:r>
              <a:rPr lang="en-IN" sz="1600" b="1" dirty="0">
                <a:latin typeface="BZFFYM+MyriadPro-SemiboldCond"/>
              </a:rPr>
              <a:t>Solution</a:t>
            </a:r>
            <a:endParaRPr sz="2000" dirty="0"/>
          </a:p>
          <a:p>
            <a:r>
              <a:rPr lang="en-IN" sz="1600" dirty="0">
                <a:latin typeface="BZFFYM+MinionPro-Regular"/>
                <a:ea typeface="BZFFYM+MinionPro-Regular"/>
              </a:rPr>
              <a:t>Construct a </a:t>
            </a:r>
            <a:r>
              <a:rPr lang="en-IN" sz="1600" dirty="0" err="1">
                <a:latin typeface="BZFFYM+MinionPro-Regular"/>
                <a:ea typeface="BZFFYM+MinionPro-Regular"/>
              </a:rPr>
              <a:t>BufferedReader</a:t>
            </a:r>
            <a:r>
              <a:rPr lang="en-IN" sz="1600" dirty="0">
                <a:latin typeface="BZFFYM+MinionPro-Regular"/>
                <a:ea typeface="BZFFYM+MinionPro-Regular"/>
              </a:rPr>
              <a:t> or </a:t>
            </a:r>
            <a:r>
              <a:rPr lang="en-IN" sz="1600" dirty="0" err="1">
                <a:latin typeface="BZFFYM+MinionPro-Regular"/>
                <a:ea typeface="BZFFYM+MinionPro-Regular"/>
              </a:rPr>
              <a:t>PrintWriter</a:t>
            </a:r>
            <a:r>
              <a:rPr lang="en-IN" sz="1600" dirty="0">
                <a:latin typeface="BZFFYM+MinionPro-Regular"/>
                <a:ea typeface="BZFFYM+MinionPro-Regular"/>
              </a:rPr>
              <a:t> from the socket’s </a:t>
            </a:r>
            <a:r>
              <a:rPr lang="en-IN" sz="1600" dirty="0" err="1">
                <a:latin typeface="BZFFYM+MinionPro-Regular"/>
                <a:ea typeface="BZFFYM+MinionPro-Regular"/>
              </a:rPr>
              <a:t>getInputStream</a:t>
            </a:r>
            <a:r>
              <a:rPr lang="en-IN" sz="1600" dirty="0">
                <a:latin typeface="BZFFYM+MinionPro-Regular"/>
                <a:ea typeface="BZFFYM+MinionPro-Regular"/>
              </a:rPr>
              <a:t>() or </a:t>
            </a:r>
            <a:r>
              <a:rPr lang="en-IN" sz="1600" dirty="0" err="1">
                <a:latin typeface="BZFFYM+MinionPro-Regular"/>
                <a:ea typeface="BZFFYM+MinionPro-Regular"/>
              </a:rPr>
              <a:t>GetOutputStream</a:t>
            </a:r>
            <a:r>
              <a:rPr lang="en-IN" sz="1600" dirty="0">
                <a:latin typeface="BZFFYM+MinionPro-Regular"/>
                <a:ea typeface="BZFFYM+MinionPro-Regular"/>
              </a:rPr>
              <a:t>().</a:t>
            </a:r>
          </a:p>
          <a:p>
            <a:endParaRPr sz="1633" dirty="0"/>
          </a:p>
          <a:p>
            <a:r>
              <a:rPr lang="en-IN" sz="1600" b="1" dirty="0">
                <a:latin typeface="BZFFYM+MinionPro-Regular"/>
                <a:ea typeface="BZFFYM+MinionPro-Regular"/>
              </a:rPr>
              <a:t>Discussion</a:t>
            </a:r>
          </a:p>
          <a:p>
            <a:endParaRPr sz="2000" dirty="0"/>
          </a:p>
          <a:p>
            <a:r>
              <a:rPr lang="en-IN" sz="1600" dirty="0">
                <a:latin typeface="BZFFYM+MinionPro-Regular"/>
                <a:ea typeface="BZFFYM+MinionPro-Regular"/>
              </a:rPr>
              <a:t>The Socket class has methods that allow you to get an </a:t>
            </a:r>
            <a:r>
              <a:rPr lang="en-IN" sz="1600" dirty="0" err="1">
                <a:latin typeface="BZFFYM+MinionPro-Regular"/>
                <a:ea typeface="BZFFYM+MinionPro-Regular"/>
              </a:rPr>
              <a:t>InputStream</a:t>
            </a:r>
            <a:r>
              <a:rPr lang="en-IN" sz="1600" dirty="0">
                <a:latin typeface="BZFFYM+MinionPro-Regular"/>
                <a:ea typeface="BZFFYM+MinionPro-Regular"/>
              </a:rPr>
              <a:t> or </a:t>
            </a:r>
            <a:r>
              <a:rPr lang="en-IN" sz="1600" dirty="0" err="1">
                <a:latin typeface="BZFFYM+MinionPro-Regular"/>
                <a:ea typeface="BZFFYM+MinionPro-Regular"/>
              </a:rPr>
              <a:t>OutputStream</a:t>
            </a:r>
            <a:r>
              <a:rPr lang="en-IN" sz="1600" dirty="0">
                <a:latin typeface="BZFFYM+MinionPro-Regular"/>
                <a:ea typeface="BZFFYM+MinionPro-Regular"/>
              </a:rPr>
              <a:t> to read from or write to the socket. It has no method to fetch a Reader or Writer.</a:t>
            </a:r>
            <a:endParaRPr sz="1600" dirty="0">
              <a:latin typeface="BZFFYM+MinionPro-Regular"/>
              <a:ea typeface="BZFFYM+MinionPro-Regular"/>
            </a:endParaRPr>
          </a:p>
        </p:txBody>
      </p:sp>
      <p:sp>
        <p:nvSpPr>
          <p:cNvPr id="50" name="TextShape 3"/>
          <p:cNvSpPr txBox="1"/>
          <p:nvPr/>
        </p:nvSpPr>
        <p:spPr>
          <a:xfrm>
            <a:off x="1111249" y="3360378"/>
            <a:ext cx="10575926" cy="2519607"/>
          </a:xfrm>
          <a:prstGeom prst="rect">
            <a:avLst/>
          </a:prstGeom>
        </p:spPr>
        <p:txBody>
          <a:bodyPr lIns="81646" tIns="40823" rIns="81646" bIns="40823"/>
          <a:lstStyle/>
          <a:p>
            <a:pPr algn="just"/>
            <a:r>
              <a:rPr lang="en-IN" sz="1600" dirty="0">
                <a:latin typeface="BZFFYM+MinionPro-Regular"/>
                <a:ea typeface="BZFFYM+MinionPro-Regular"/>
              </a:rPr>
              <a:t>You can always create a Reader from an </a:t>
            </a:r>
            <a:r>
              <a:rPr lang="en-IN" sz="1600" dirty="0" err="1">
                <a:latin typeface="BZFFYM+MinionPro-Regular"/>
                <a:ea typeface="BZFFYM+MinionPro-Regular"/>
              </a:rPr>
              <a:t>InputStream</a:t>
            </a:r>
            <a:r>
              <a:rPr lang="en-IN" sz="1600" dirty="0">
                <a:latin typeface="BZFFYM+MinionPro-Regular"/>
                <a:ea typeface="BZFFYM+MinionPro-Regular"/>
              </a:rPr>
              <a:t> or a Writer from an </a:t>
            </a:r>
            <a:r>
              <a:rPr lang="en-IN" sz="1600" dirty="0" err="1">
                <a:latin typeface="BZFFYM+MinionPro-Regular"/>
                <a:ea typeface="BZFFYM+MinionPro-Regular"/>
              </a:rPr>
              <a:t>OutputStream</a:t>
            </a:r>
            <a:r>
              <a:rPr lang="en-IN" sz="1600" dirty="0">
                <a:latin typeface="BZFFYM+MinionPro-Regular"/>
                <a:ea typeface="BZFFYM+MinionPro-Regular"/>
              </a:rPr>
              <a:t> using the conversion classes.</a:t>
            </a:r>
          </a:p>
          <a:p>
            <a:pPr algn="just"/>
            <a:r>
              <a:rPr lang="en-IN" sz="1600" dirty="0">
                <a:latin typeface="BZFFYM+MinionPro-Regular"/>
                <a:ea typeface="BZFFYM+MinionPro-Regular"/>
              </a:rPr>
              <a:t> </a:t>
            </a:r>
          </a:p>
          <a:p>
            <a:pPr algn="just"/>
            <a:r>
              <a:rPr lang="en-IN" sz="1600" dirty="0">
                <a:latin typeface="BZFFYM+MinionPro-Regular"/>
                <a:ea typeface="BZFFYM+MinionPro-Regular"/>
              </a:rPr>
              <a:t>The paradigm for the two most common forms is:</a:t>
            </a:r>
          </a:p>
          <a:p>
            <a:pPr algn="just"/>
            <a:endParaRPr sz="1600" dirty="0">
              <a:latin typeface="BZFFYM+MinionPro-Regular"/>
              <a:ea typeface="BZFFYM+MinionPro-Regular"/>
            </a:endParaRPr>
          </a:p>
          <a:p>
            <a:pPr algn="just"/>
            <a:r>
              <a:rPr lang="en-IN" sz="1600" b="1" dirty="0" err="1">
                <a:latin typeface="BZFFYM+MinionPro-Regular"/>
                <a:ea typeface="BZFFYM+MinionPro-Regular"/>
              </a:rPr>
              <a:t>BufferedReader</a:t>
            </a:r>
            <a:r>
              <a:rPr lang="en-IN" sz="1600" b="1" dirty="0">
                <a:latin typeface="BZFFYM+MinionPro-Regular"/>
                <a:ea typeface="BZFFYM+MinionPro-Regular"/>
              </a:rPr>
              <a:t> is = new </a:t>
            </a:r>
            <a:r>
              <a:rPr lang="en-IN" sz="1600" b="1" dirty="0" err="1">
                <a:latin typeface="BZFFYM+MinionPro-Regular"/>
                <a:ea typeface="BZFFYM+MinionPro-Regular"/>
              </a:rPr>
              <a:t>BufferedReader</a:t>
            </a:r>
            <a:r>
              <a:rPr lang="en-IN" sz="1600" b="1" dirty="0">
                <a:latin typeface="BZFFYM+MinionPro-Regular"/>
                <a:ea typeface="BZFFYM+MinionPro-Regular"/>
              </a:rPr>
              <a:t>( new </a:t>
            </a:r>
            <a:r>
              <a:rPr lang="en-IN" sz="1600" b="1" dirty="0" err="1">
                <a:latin typeface="BZFFYM+MinionPro-Regular"/>
                <a:ea typeface="BZFFYM+MinionPro-Regular"/>
              </a:rPr>
              <a:t>InputStreamReader</a:t>
            </a:r>
            <a:r>
              <a:rPr lang="en-IN" sz="1600" b="1" dirty="0">
                <a:latin typeface="BZFFYM+MinionPro-Regular"/>
                <a:ea typeface="BZFFYM+MinionPro-Regular"/>
              </a:rPr>
              <a:t>(</a:t>
            </a:r>
            <a:r>
              <a:rPr lang="en-IN" sz="1600" b="1" dirty="0" err="1">
                <a:latin typeface="BZFFYM+MinionPro-Regular"/>
                <a:ea typeface="BZFFYM+MinionPro-Regular"/>
              </a:rPr>
              <a:t>sock.getInputStream</a:t>
            </a:r>
            <a:r>
              <a:rPr lang="en-IN" sz="1600" b="1" dirty="0">
                <a:latin typeface="BZFFYM+MinionPro-Regular"/>
                <a:ea typeface="BZFFYM+MinionPro-Regular"/>
              </a:rPr>
              <a:t>( )));</a:t>
            </a:r>
            <a:endParaRPr sz="1600" b="1" dirty="0">
              <a:latin typeface="BZFFYM+MinionPro-Regular"/>
              <a:ea typeface="BZFFYM+MinionPro-Regular"/>
            </a:endParaRPr>
          </a:p>
          <a:p>
            <a:pPr algn="just"/>
            <a:r>
              <a:rPr lang="en-IN" sz="1600" b="1" dirty="0" err="1">
                <a:latin typeface="BZFFYM+MinionPro-Regular"/>
                <a:ea typeface="BZFFYM+MinionPro-Regular"/>
              </a:rPr>
              <a:t>PrintWriter</a:t>
            </a:r>
            <a:r>
              <a:rPr lang="en-IN" sz="1600" b="1" dirty="0">
                <a:latin typeface="BZFFYM+MinionPro-Regular"/>
                <a:ea typeface="BZFFYM+MinionPro-Regular"/>
              </a:rPr>
              <a:t> </a:t>
            </a:r>
            <a:r>
              <a:rPr lang="en-IN" sz="1600" b="1" dirty="0" err="1">
                <a:latin typeface="BZFFYM+MinionPro-Regular"/>
                <a:ea typeface="BZFFYM+MinionPro-Regular"/>
              </a:rPr>
              <a:t>os</a:t>
            </a:r>
            <a:r>
              <a:rPr lang="en-IN" sz="1600" b="1" dirty="0">
                <a:latin typeface="BZFFYM+MinionPro-Regular"/>
                <a:ea typeface="BZFFYM+MinionPro-Regular"/>
              </a:rPr>
              <a:t> = new </a:t>
            </a:r>
            <a:r>
              <a:rPr lang="en-IN" sz="1600" b="1" dirty="0" err="1">
                <a:latin typeface="BZFFYM+MinionPro-Regular"/>
                <a:ea typeface="BZFFYM+MinionPro-Regular"/>
              </a:rPr>
              <a:t>PrintWriter</a:t>
            </a:r>
            <a:r>
              <a:rPr lang="en-IN" sz="1600" b="1" dirty="0">
                <a:latin typeface="BZFFYM+MinionPro-Regular"/>
                <a:ea typeface="BZFFYM+MinionPro-Regular"/>
              </a:rPr>
              <a:t>(</a:t>
            </a:r>
            <a:r>
              <a:rPr lang="en-IN" sz="1600" b="1" dirty="0" err="1">
                <a:latin typeface="BZFFYM+MinionPro-Regular"/>
                <a:ea typeface="BZFFYM+MinionPro-Regular"/>
              </a:rPr>
              <a:t>sock.getOutputStream</a:t>
            </a:r>
            <a:r>
              <a:rPr lang="en-IN" sz="1600" b="1" dirty="0">
                <a:latin typeface="BZFFYM+MinionPro-Regular"/>
                <a:ea typeface="BZFFYM+MinionPro-Regular"/>
              </a:rPr>
              <a:t>( ), true);</a:t>
            </a:r>
          </a:p>
          <a:p>
            <a:pPr algn="just"/>
            <a:endParaRPr lang="en-IN" sz="1600" b="1" dirty="0">
              <a:latin typeface="BZFFYM+MinionPro-Regular"/>
              <a:ea typeface="BZFFYM+MinionPro-Regular"/>
            </a:endParaRPr>
          </a:p>
          <a:p>
            <a:pPr algn="just"/>
            <a:r>
              <a:rPr lang="en-US" sz="1600" dirty="0"/>
              <a:t>The </a:t>
            </a:r>
            <a:r>
              <a:rPr lang="en-US" sz="1600" b="1" dirty="0" err="1"/>
              <a:t>getInputStream</a:t>
            </a:r>
            <a:r>
              <a:rPr lang="en-US" sz="1600" b="1" dirty="0"/>
              <a:t>() </a:t>
            </a:r>
            <a:r>
              <a:rPr lang="en-US" sz="1600" dirty="0"/>
              <a:t>method of </a:t>
            </a:r>
            <a:r>
              <a:rPr lang="en-US" sz="1600" b="1" dirty="0"/>
              <a:t>Java</a:t>
            </a:r>
            <a:r>
              <a:rPr lang="en-US" sz="1600" dirty="0"/>
              <a:t> Socket class returns an input stream for the given socket. </a:t>
            </a:r>
          </a:p>
          <a:p>
            <a:pPr algn="just"/>
            <a:r>
              <a:rPr lang="en-US" sz="1600" dirty="0"/>
              <a:t>The </a:t>
            </a:r>
            <a:r>
              <a:rPr lang="en-US" sz="1600" b="1" dirty="0" err="1"/>
              <a:t>getOutputStream</a:t>
            </a:r>
            <a:r>
              <a:rPr lang="en-US" sz="1600" dirty="0"/>
              <a:t>() </a:t>
            </a:r>
            <a:r>
              <a:rPr lang="en-US" sz="1600" b="1" dirty="0"/>
              <a:t>method</a:t>
            </a:r>
            <a:r>
              <a:rPr lang="en-US" sz="1600" dirty="0"/>
              <a:t> of </a:t>
            </a:r>
            <a:r>
              <a:rPr lang="en-US" sz="1600" b="1" dirty="0"/>
              <a:t>Java</a:t>
            </a:r>
            <a:r>
              <a:rPr lang="en-US" sz="1600" dirty="0"/>
              <a:t> Socket class returns an output stream for the given socket. </a:t>
            </a:r>
          </a:p>
          <a:p>
            <a:pPr algn="just"/>
            <a:endParaRPr lang="en-US" sz="1600" dirty="0"/>
          </a:p>
          <a:p>
            <a:pPr algn="just"/>
            <a:r>
              <a:rPr lang="en-IN" sz="1600" b="1" dirty="0" err="1">
                <a:latin typeface="BZFFYM+MinionPro-Regular"/>
                <a:ea typeface="BZFFYM+MinionPro-Regular"/>
              </a:rPr>
              <a:t>PrintWriter</a:t>
            </a:r>
            <a:r>
              <a:rPr lang="en-US" sz="1600" dirty="0"/>
              <a:t> class Prints formatted representations of objects to a text-output stream. It implements all of the print methods found in </a:t>
            </a:r>
            <a:r>
              <a:rPr lang="en-US" sz="1600" dirty="0" err="1"/>
              <a:t>PrintStream</a:t>
            </a:r>
            <a:r>
              <a:rPr lang="en-US" sz="1600" dirty="0"/>
              <a:t>. </a:t>
            </a:r>
            <a:endParaRPr sz="1600" b="1" dirty="0">
              <a:latin typeface="BZFFYM+MinionPro-Regular"/>
              <a:ea typeface="BZFFYM+MinionPro-Regular"/>
            </a:endParaRPr>
          </a:p>
          <a:p>
            <a:pPr algn="just"/>
            <a:endParaRPr lang="en-IN" sz="1600" dirty="0">
              <a:latin typeface="BZFFYM+MinionPro-Regular"/>
              <a:ea typeface="BZFFYM+MinionPro-Regular"/>
            </a:endParaRPr>
          </a:p>
        </p:txBody>
      </p:sp>
    </p:spTree>
    <p:extLst>
      <p:ext uri="{BB962C8B-B14F-4D97-AF65-F5344CB8AC3E}">
        <p14:creationId xmlns:p14="http://schemas.microsoft.com/office/powerpoint/2010/main" val="3518495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Shape 1"/>
          <p:cNvSpPr txBox="1"/>
          <p:nvPr/>
        </p:nvSpPr>
        <p:spPr>
          <a:xfrm>
            <a:off x="528637" y="595520"/>
            <a:ext cx="11229975" cy="5876717"/>
          </a:xfrm>
          <a:prstGeom prst="rect">
            <a:avLst/>
          </a:prstGeom>
        </p:spPr>
        <p:txBody>
          <a:bodyPr lIns="81646" tIns="40823" rIns="81646" bIns="40823"/>
          <a:lstStyle/>
          <a:p>
            <a:pPr algn="just"/>
            <a:r>
              <a:rPr lang="en-US" sz="1600" dirty="0">
                <a:latin typeface="BZFFYM+MinionPro-Regular"/>
                <a:ea typeface="BZFFYM+MinionPro-Regular"/>
              </a:rPr>
              <a:t>Following example reads a line of text from the “daytime” service, which is offered by </a:t>
            </a:r>
            <a:r>
              <a:rPr lang="en-US" sz="1600" dirty="0" err="1">
                <a:latin typeface="BZFFYM+MinionPro-Regular"/>
                <a:ea typeface="BZFFYM+MinionPro-Regular"/>
              </a:rPr>
              <a:t>fullfledged</a:t>
            </a:r>
            <a:r>
              <a:rPr lang="en-US" sz="1600" dirty="0">
                <a:latin typeface="BZFFYM+MinionPro-Regular"/>
                <a:ea typeface="BZFFYM+MinionPro-Regular"/>
              </a:rPr>
              <a:t> TCP/IP suites (such as those included with most </a:t>
            </a:r>
            <a:r>
              <a:rPr lang="en-US" sz="1600" dirty="0" err="1">
                <a:latin typeface="BZFFYM+MinionPro-Regular"/>
                <a:ea typeface="BZFFYM+MinionPro-Regular"/>
              </a:rPr>
              <a:t>Unixes</a:t>
            </a:r>
            <a:r>
              <a:rPr lang="en-US" sz="1600" dirty="0">
                <a:latin typeface="BZFFYM+MinionPro-Regular"/>
                <a:ea typeface="BZFFYM+MinionPro-Regular"/>
              </a:rPr>
              <a:t>). You don’t have to send anything to the Daytime server; you simply connect and read one line. The server writes one line containing the date and time and then closes the connection.</a:t>
            </a:r>
          </a:p>
          <a:p>
            <a:endParaRPr lang="en-IN" sz="1724" b="1" dirty="0">
              <a:solidFill>
                <a:srgbClr val="000000"/>
              </a:solidFill>
              <a:latin typeface="BZFFYM+MyriadPro-SemiboldCond"/>
              <a:ea typeface="BZFFYM+MyriadPro-SemiboldCond"/>
            </a:endParaRPr>
          </a:p>
          <a:p>
            <a:r>
              <a:rPr lang="en-IN" sz="1724" b="1" dirty="0">
                <a:solidFill>
                  <a:srgbClr val="000000"/>
                </a:solidFill>
                <a:latin typeface="BZFFYM+MyriadPro-SemiboldCond"/>
                <a:ea typeface="BZFFYM+MyriadPro-SemiboldCond"/>
              </a:rPr>
              <a:t>DaytimeText.java</a:t>
            </a:r>
            <a:endParaRPr sz="1724" b="1" dirty="0">
              <a:solidFill>
                <a:srgbClr val="000000"/>
              </a:solidFill>
              <a:latin typeface="BZFFYM+MyriadPro-SemiboldCond"/>
              <a:ea typeface="BZFFYM+MyriadPro-SemiboldCond"/>
            </a:endParaRPr>
          </a:p>
          <a:p>
            <a:endParaRPr lang="en-IN" sz="1600" dirty="0">
              <a:solidFill>
                <a:srgbClr val="000089"/>
              </a:solidFill>
              <a:latin typeface="BZFFYM+UbuntuMono-Regular"/>
              <a:ea typeface="BZFFYM+UbuntuMono-Regular"/>
            </a:endParaRPr>
          </a:p>
          <a:p>
            <a:r>
              <a:rPr lang="en-IN" sz="1600" dirty="0">
                <a:solidFill>
                  <a:srgbClr val="000089"/>
                </a:solidFill>
                <a:latin typeface="BZFFYM+UbuntuMono-Regular"/>
                <a:ea typeface="BZFFYM+UbuntuMono-Regular"/>
              </a:rPr>
              <a:t>public class </a:t>
            </a:r>
            <a:r>
              <a:rPr lang="en-IN" sz="1600" dirty="0" err="1">
                <a:solidFill>
                  <a:srgbClr val="000089"/>
                </a:solidFill>
                <a:latin typeface="BZFFYM+UbuntuMono-Regular"/>
                <a:ea typeface="BZFFYM+UbuntuMono-Regular"/>
              </a:rPr>
              <a:t>DaytimeText</a:t>
            </a:r>
            <a:r>
              <a:rPr lang="en-IN" sz="1600" dirty="0">
                <a:solidFill>
                  <a:srgbClr val="000089"/>
                </a:solidFill>
                <a:latin typeface="BZFFYM+UbuntuMono-Regular"/>
                <a:ea typeface="BZFFYM+UbuntuMono-Regular"/>
              </a:rPr>
              <a:t> {</a:t>
            </a:r>
            <a:endParaRPr sz="1600" dirty="0">
              <a:solidFill>
                <a:srgbClr val="000089"/>
              </a:solidFill>
              <a:latin typeface="BZFFYM+UbuntuMono-Regular"/>
              <a:ea typeface="BZFFYM+UbuntuMono-Regular"/>
            </a:endParaRPr>
          </a:p>
          <a:p>
            <a:r>
              <a:rPr lang="en-IN" sz="1600" dirty="0">
                <a:solidFill>
                  <a:srgbClr val="000089"/>
                </a:solidFill>
                <a:latin typeface="BZFFYM+UbuntuMono-Regular"/>
                <a:ea typeface="BZFFYM+UbuntuMono-Regular"/>
              </a:rPr>
              <a:t>	public static final short TIME_PORT = 13; //</a:t>
            </a:r>
            <a:r>
              <a:rPr lang="en-US" sz="1600" b="1" dirty="0"/>
              <a:t> port</a:t>
            </a:r>
            <a:r>
              <a:rPr lang="en-US" sz="1600" dirty="0"/>
              <a:t> 13 is </a:t>
            </a:r>
            <a:r>
              <a:rPr lang="en-US" sz="1600" b="1" dirty="0"/>
              <a:t>for</a:t>
            </a:r>
            <a:r>
              <a:rPr lang="en-US" sz="1600" dirty="0"/>
              <a:t> Daytime protocol</a:t>
            </a:r>
            <a:endParaRPr sz="1600" dirty="0">
              <a:solidFill>
                <a:srgbClr val="000089"/>
              </a:solidFill>
              <a:latin typeface="BZFFYM+UbuntuMono-Regular"/>
              <a:ea typeface="BZFFYM+UbuntuMono-Regular"/>
            </a:endParaRPr>
          </a:p>
          <a:p>
            <a:r>
              <a:rPr lang="en-IN" sz="1600" dirty="0">
                <a:solidFill>
                  <a:srgbClr val="000089"/>
                </a:solidFill>
                <a:latin typeface="BZFFYM+UbuntuMono-Regular"/>
                <a:ea typeface="BZFFYM+UbuntuMono-Regular"/>
              </a:rPr>
              <a:t>	public static void main(String[] </a:t>
            </a:r>
            <a:r>
              <a:rPr lang="en-IN" sz="1600" dirty="0" err="1">
                <a:solidFill>
                  <a:srgbClr val="000089"/>
                </a:solidFill>
                <a:latin typeface="BZFFYM+UbuntuMono-Regular"/>
                <a:ea typeface="BZFFYM+UbuntuMono-Regular"/>
              </a:rPr>
              <a:t>argv</a:t>
            </a:r>
            <a:r>
              <a:rPr lang="en-IN" sz="1600" dirty="0">
                <a:solidFill>
                  <a:srgbClr val="000089"/>
                </a:solidFill>
                <a:latin typeface="BZFFYM+UbuntuMono-Regular"/>
                <a:ea typeface="BZFFYM+UbuntuMono-Regular"/>
              </a:rPr>
              <a:t>) {</a:t>
            </a:r>
            <a:endParaRPr sz="1600" dirty="0">
              <a:solidFill>
                <a:srgbClr val="000089"/>
              </a:solidFill>
              <a:latin typeface="BZFFYM+UbuntuMono-Regular"/>
              <a:ea typeface="BZFFYM+UbuntuMono-Regular"/>
            </a:endParaRPr>
          </a:p>
          <a:p>
            <a:r>
              <a:rPr lang="en-IN" sz="1600" dirty="0">
                <a:solidFill>
                  <a:srgbClr val="000089"/>
                </a:solidFill>
                <a:latin typeface="BZFFYM+UbuntuMono-Regular"/>
                <a:ea typeface="BZFFYM+UbuntuMono-Regular"/>
              </a:rPr>
              <a:t>		String </a:t>
            </a:r>
            <a:r>
              <a:rPr lang="en-IN" sz="1600" dirty="0" err="1">
                <a:solidFill>
                  <a:srgbClr val="000089"/>
                </a:solidFill>
                <a:latin typeface="BZFFYM+UbuntuMono-Regular"/>
                <a:ea typeface="BZFFYM+UbuntuMono-Regular"/>
              </a:rPr>
              <a:t>hostName</a:t>
            </a:r>
            <a:r>
              <a:rPr lang="en-IN" sz="1600" dirty="0">
                <a:solidFill>
                  <a:srgbClr val="000089"/>
                </a:solidFill>
                <a:latin typeface="BZFFYM+UbuntuMono-Regular"/>
                <a:ea typeface="BZFFYM+UbuntuMono-Regular"/>
              </a:rPr>
              <a:t>;</a:t>
            </a:r>
            <a:endParaRPr sz="1600" dirty="0">
              <a:solidFill>
                <a:srgbClr val="000089"/>
              </a:solidFill>
              <a:latin typeface="BZFFYM+UbuntuMono-Regular"/>
              <a:ea typeface="BZFFYM+UbuntuMono-Regular"/>
            </a:endParaRPr>
          </a:p>
          <a:p>
            <a:r>
              <a:rPr lang="en-IN" sz="1600" dirty="0">
                <a:solidFill>
                  <a:srgbClr val="000089"/>
                </a:solidFill>
                <a:latin typeface="BZFFYM+UbuntuMono-Regular"/>
                <a:ea typeface="BZFFYM+UbuntuMono-Regular"/>
              </a:rPr>
              <a:t>		if (</a:t>
            </a:r>
            <a:r>
              <a:rPr lang="en-IN" sz="1600" dirty="0" err="1">
                <a:solidFill>
                  <a:srgbClr val="000089"/>
                </a:solidFill>
                <a:latin typeface="BZFFYM+UbuntuMono-Regular"/>
                <a:ea typeface="BZFFYM+UbuntuMono-Regular"/>
              </a:rPr>
              <a:t>argv.length</a:t>
            </a:r>
            <a:r>
              <a:rPr lang="en-IN" sz="1600" dirty="0">
                <a:solidFill>
                  <a:srgbClr val="000089"/>
                </a:solidFill>
                <a:latin typeface="BZFFYM+UbuntuMono-Regular"/>
                <a:ea typeface="BZFFYM+UbuntuMono-Regular"/>
              </a:rPr>
              <a:t> == 0)</a:t>
            </a:r>
            <a:endParaRPr sz="1600" dirty="0">
              <a:solidFill>
                <a:srgbClr val="000089"/>
              </a:solidFill>
              <a:latin typeface="BZFFYM+UbuntuMono-Regular"/>
              <a:ea typeface="BZFFYM+UbuntuMono-Regular"/>
            </a:endParaRPr>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hostName</a:t>
            </a:r>
            <a:r>
              <a:rPr lang="en-IN" sz="1600" dirty="0">
                <a:solidFill>
                  <a:srgbClr val="000089"/>
                </a:solidFill>
                <a:latin typeface="BZFFYM+UbuntuMono-Regular"/>
                <a:ea typeface="BZFFYM+UbuntuMono-Regular"/>
              </a:rPr>
              <a:t> = "</a:t>
            </a:r>
            <a:r>
              <a:rPr lang="en-IN" sz="1600" dirty="0" err="1">
                <a:solidFill>
                  <a:srgbClr val="000089"/>
                </a:solidFill>
                <a:latin typeface="BZFFYM+UbuntuMono-Regular"/>
                <a:ea typeface="BZFFYM+UbuntuMono-Regular"/>
              </a:rPr>
              <a:t>localhost</a:t>
            </a:r>
            <a:r>
              <a:rPr lang="en-IN" sz="1600" dirty="0">
                <a:solidFill>
                  <a:srgbClr val="000089"/>
                </a:solidFill>
                <a:latin typeface="BZFFYM+UbuntuMono-Regular"/>
                <a:ea typeface="BZFFYM+UbuntuMono-Regular"/>
              </a:rPr>
              <a:t>";</a:t>
            </a:r>
            <a:endParaRPr sz="1600" dirty="0">
              <a:solidFill>
                <a:srgbClr val="000089"/>
              </a:solidFill>
              <a:latin typeface="BZFFYM+UbuntuMono-Regular"/>
              <a:ea typeface="BZFFYM+UbuntuMono-Regular"/>
            </a:endParaRPr>
          </a:p>
          <a:p>
            <a:r>
              <a:rPr lang="en-IN" sz="1600" dirty="0">
                <a:solidFill>
                  <a:srgbClr val="000089"/>
                </a:solidFill>
                <a:latin typeface="BZFFYM+UbuntuMono-Regular"/>
                <a:ea typeface="BZFFYM+UbuntuMono-Regular"/>
              </a:rPr>
              <a:t>		else</a:t>
            </a:r>
            <a:endParaRPr sz="1600" dirty="0">
              <a:solidFill>
                <a:srgbClr val="000089"/>
              </a:solidFill>
              <a:latin typeface="BZFFYM+UbuntuMono-Regular"/>
              <a:ea typeface="BZFFYM+UbuntuMono-Regular"/>
            </a:endParaRPr>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hostName</a:t>
            </a:r>
            <a:r>
              <a:rPr lang="en-IN" sz="1600" dirty="0">
                <a:solidFill>
                  <a:srgbClr val="000089"/>
                </a:solidFill>
                <a:latin typeface="BZFFYM+UbuntuMono-Regular"/>
                <a:ea typeface="BZFFYM+UbuntuMono-Regular"/>
              </a:rPr>
              <a:t> = </a:t>
            </a:r>
            <a:r>
              <a:rPr lang="en-IN" sz="1600" dirty="0" err="1">
                <a:solidFill>
                  <a:srgbClr val="000089"/>
                </a:solidFill>
                <a:latin typeface="BZFFYM+UbuntuMono-Regular"/>
                <a:ea typeface="BZFFYM+UbuntuMono-Regular"/>
              </a:rPr>
              <a:t>argv</a:t>
            </a:r>
            <a:r>
              <a:rPr lang="en-IN" sz="1600" dirty="0">
                <a:solidFill>
                  <a:srgbClr val="000089"/>
                </a:solidFill>
                <a:latin typeface="BZFFYM+UbuntuMono-Regular"/>
                <a:ea typeface="BZFFYM+UbuntuMono-Regular"/>
              </a:rPr>
              <a:t>[0];</a:t>
            </a:r>
            <a:r>
              <a:rPr lang="en-US" sz="1600" b="1" dirty="0"/>
              <a:t> </a:t>
            </a:r>
            <a:endParaRPr sz="1600" dirty="0">
              <a:solidFill>
                <a:srgbClr val="000089"/>
              </a:solidFill>
              <a:latin typeface="BZFFYM+UbuntuMono-Regular"/>
              <a:ea typeface="BZFFYM+UbuntuMono-Regular"/>
            </a:endParaRPr>
          </a:p>
          <a:p>
            <a:r>
              <a:rPr lang="en-IN" sz="1600" dirty="0">
                <a:solidFill>
                  <a:srgbClr val="000089"/>
                </a:solidFill>
                <a:latin typeface="BZFFYM+UbuntuMono-Regular"/>
                <a:ea typeface="BZFFYM+UbuntuMono-Regular"/>
              </a:rPr>
              <a:t>		try {</a:t>
            </a:r>
            <a:endParaRPr sz="1600" dirty="0">
              <a:solidFill>
                <a:srgbClr val="000089"/>
              </a:solidFill>
              <a:latin typeface="BZFFYM+UbuntuMono-Regular"/>
              <a:ea typeface="BZFFYM+UbuntuMono-Regular"/>
            </a:endParaRPr>
          </a:p>
          <a:p>
            <a:r>
              <a:rPr lang="en-IN" sz="1600" dirty="0">
                <a:solidFill>
                  <a:srgbClr val="000089"/>
                </a:solidFill>
                <a:latin typeface="BZFFYM+UbuntuMono-Regular"/>
                <a:ea typeface="BZFFYM+UbuntuMono-Regular"/>
              </a:rPr>
              <a:t>			Socket sock = new Socket(</a:t>
            </a:r>
            <a:r>
              <a:rPr lang="en-IN" sz="1600" dirty="0" err="1">
                <a:solidFill>
                  <a:srgbClr val="000089"/>
                </a:solidFill>
                <a:latin typeface="BZFFYM+UbuntuMono-Regular"/>
                <a:ea typeface="BZFFYM+UbuntuMono-Regular"/>
              </a:rPr>
              <a:t>hostName</a:t>
            </a:r>
            <a:r>
              <a:rPr lang="en-IN" sz="1600" dirty="0">
                <a:solidFill>
                  <a:srgbClr val="000089"/>
                </a:solidFill>
                <a:latin typeface="BZFFYM+UbuntuMono-Regular"/>
                <a:ea typeface="BZFFYM+UbuntuMono-Regular"/>
              </a:rPr>
              <a:t>, TIME_PORT);</a:t>
            </a:r>
            <a:endParaRPr sz="1600" dirty="0">
              <a:solidFill>
                <a:srgbClr val="000089"/>
              </a:solidFill>
              <a:latin typeface="BZFFYM+UbuntuMono-Regular"/>
              <a:ea typeface="BZFFYM+UbuntuMono-Regular"/>
            </a:endParaRPr>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BufferedReader</a:t>
            </a:r>
            <a:r>
              <a:rPr lang="en-IN" sz="1600" dirty="0">
                <a:solidFill>
                  <a:srgbClr val="000089"/>
                </a:solidFill>
                <a:latin typeface="BZFFYM+UbuntuMono-Regular"/>
                <a:ea typeface="BZFFYM+UbuntuMono-Regular"/>
              </a:rPr>
              <a:t> is = new </a:t>
            </a:r>
            <a:r>
              <a:rPr lang="en-IN" sz="1600" dirty="0" err="1">
                <a:solidFill>
                  <a:srgbClr val="000089"/>
                </a:solidFill>
                <a:latin typeface="BZFFYM+UbuntuMono-Regular"/>
                <a:ea typeface="BZFFYM+UbuntuMono-Regular"/>
              </a:rPr>
              <a:t>BufferedReader</a:t>
            </a:r>
            <a:r>
              <a:rPr lang="en-IN" sz="1600" dirty="0">
                <a:solidFill>
                  <a:srgbClr val="000089"/>
                </a:solidFill>
                <a:latin typeface="BZFFYM+UbuntuMono-Regular"/>
                <a:ea typeface="BZFFYM+UbuntuMono-Regular"/>
              </a:rPr>
              <a:t>(new </a:t>
            </a:r>
            <a:r>
              <a:rPr lang="en-IN" sz="1600" dirty="0" err="1">
                <a:solidFill>
                  <a:srgbClr val="000089"/>
                </a:solidFill>
                <a:latin typeface="BZFFYM+UbuntuMono-Regular"/>
                <a:ea typeface="BZFFYM+UbuntuMono-Regular"/>
              </a:rPr>
              <a:t>InputStreamReader</a:t>
            </a:r>
            <a:r>
              <a:rPr lang="en-IN" sz="1600" dirty="0">
                <a:solidFill>
                  <a:srgbClr val="000089"/>
                </a:solidFill>
                <a:latin typeface="BZFFYM+UbuntuMono-Regular"/>
                <a:ea typeface="BZFFYM+UbuntuMono-Regular"/>
              </a:rPr>
              <a:t>(</a:t>
            </a:r>
            <a:r>
              <a:rPr lang="en-IN" sz="1600" dirty="0" err="1">
                <a:solidFill>
                  <a:srgbClr val="000089"/>
                </a:solidFill>
                <a:latin typeface="BZFFYM+UbuntuMono-Regular"/>
                <a:ea typeface="BZFFYM+UbuntuMono-Regular"/>
              </a:rPr>
              <a:t>sock.getInputStream</a:t>
            </a:r>
            <a:r>
              <a:rPr lang="en-IN" sz="1600" dirty="0">
                <a:solidFill>
                  <a:srgbClr val="000089"/>
                </a:solidFill>
                <a:latin typeface="BZFFYM+UbuntuMono-Regular"/>
                <a:ea typeface="BZFFYM+UbuntuMono-Regular"/>
              </a:rPr>
              <a:t>()));</a:t>
            </a:r>
            <a:endParaRPr sz="1600" dirty="0">
              <a:solidFill>
                <a:srgbClr val="000089"/>
              </a:solidFill>
              <a:latin typeface="BZFFYM+UbuntuMono-Regular"/>
              <a:ea typeface="BZFFYM+UbuntuMono-Regular"/>
            </a:endParaRPr>
          </a:p>
          <a:p>
            <a:r>
              <a:rPr lang="en-IN" sz="1600" dirty="0">
                <a:solidFill>
                  <a:srgbClr val="000089"/>
                </a:solidFill>
                <a:latin typeface="BZFFYM+UbuntuMono-Regular"/>
                <a:ea typeface="BZFFYM+UbuntuMono-Regular"/>
              </a:rPr>
              <a:t>			String </a:t>
            </a:r>
            <a:r>
              <a:rPr lang="en-IN" sz="1600" dirty="0" err="1">
                <a:solidFill>
                  <a:srgbClr val="000089"/>
                </a:solidFill>
                <a:latin typeface="BZFFYM+UbuntuMono-Regular"/>
                <a:ea typeface="BZFFYM+UbuntuMono-Regular"/>
              </a:rPr>
              <a:t>remoteTime</a:t>
            </a:r>
            <a:r>
              <a:rPr lang="en-IN" sz="1600" dirty="0">
                <a:solidFill>
                  <a:srgbClr val="000089"/>
                </a:solidFill>
                <a:latin typeface="BZFFYM+UbuntuMono-Regular"/>
                <a:ea typeface="BZFFYM+UbuntuMono-Regular"/>
              </a:rPr>
              <a:t> = </a:t>
            </a:r>
            <a:r>
              <a:rPr lang="en-IN" sz="1600" dirty="0" err="1">
                <a:solidFill>
                  <a:srgbClr val="000089"/>
                </a:solidFill>
                <a:latin typeface="BZFFYM+UbuntuMono-Regular"/>
                <a:ea typeface="BZFFYM+UbuntuMono-Regular"/>
              </a:rPr>
              <a:t>is.readLine</a:t>
            </a:r>
            <a:r>
              <a:rPr lang="en-IN" sz="1600" dirty="0">
                <a:solidFill>
                  <a:srgbClr val="000089"/>
                </a:solidFill>
                <a:latin typeface="BZFFYM+UbuntuMono-Regular"/>
                <a:ea typeface="BZFFYM+UbuntuMono-Regular"/>
              </a:rPr>
              <a:t>();</a:t>
            </a:r>
            <a:endParaRPr sz="1600" dirty="0">
              <a:solidFill>
                <a:srgbClr val="000089"/>
              </a:solidFill>
              <a:latin typeface="BZFFYM+UbuntuMono-Regular"/>
              <a:ea typeface="BZFFYM+UbuntuMono-Regular"/>
            </a:endParaRPr>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System.out.println</a:t>
            </a:r>
            <a:r>
              <a:rPr lang="en-IN" sz="1600" dirty="0">
                <a:solidFill>
                  <a:srgbClr val="000089"/>
                </a:solidFill>
                <a:latin typeface="BZFFYM+UbuntuMono-Regular"/>
                <a:ea typeface="BZFFYM+UbuntuMono-Regular"/>
              </a:rPr>
              <a:t>("Time on " + </a:t>
            </a:r>
            <a:r>
              <a:rPr lang="en-IN" sz="1600" dirty="0" err="1">
                <a:solidFill>
                  <a:srgbClr val="000089"/>
                </a:solidFill>
                <a:latin typeface="BZFFYM+UbuntuMono-Regular"/>
                <a:ea typeface="BZFFYM+UbuntuMono-Regular"/>
              </a:rPr>
              <a:t>hostName</a:t>
            </a:r>
            <a:r>
              <a:rPr lang="en-IN" sz="1600" dirty="0">
                <a:solidFill>
                  <a:srgbClr val="000089"/>
                </a:solidFill>
                <a:latin typeface="BZFFYM+UbuntuMono-Regular"/>
                <a:ea typeface="BZFFYM+UbuntuMono-Regular"/>
              </a:rPr>
              <a:t> + " is " + </a:t>
            </a:r>
            <a:r>
              <a:rPr lang="en-IN" sz="1600" dirty="0" err="1">
                <a:solidFill>
                  <a:srgbClr val="000089"/>
                </a:solidFill>
                <a:latin typeface="BZFFYM+UbuntuMono-Regular"/>
                <a:ea typeface="BZFFYM+UbuntuMono-Regular"/>
              </a:rPr>
              <a:t>remoteTime</a:t>
            </a:r>
            <a:r>
              <a:rPr lang="en-IN" sz="1600" dirty="0">
                <a:solidFill>
                  <a:srgbClr val="000089"/>
                </a:solidFill>
                <a:latin typeface="BZFFYM+UbuntuMono-Regular"/>
                <a:ea typeface="BZFFYM+UbuntuMono-Regular"/>
              </a:rPr>
              <a:t>);</a:t>
            </a:r>
            <a:endParaRPr sz="1600" dirty="0">
              <a:solidFill>
                <a:srgbClr val="000089"/>
              </a:solidFill>
              <a:latin typeface="BZFFYM+UbuntuMono-Regular"/>
              <a:ea typeface="BZFFYM+UbuntuMono-Regular"/>
            </a:endParaRPr>
          </a:p>
          <a:p>
            <a:r>
              <a:rPr lang="en-IN" sz="1600" dirty="0">
                <a:solidFill>
                  <a:srgbClr val="000089"/>
                </a:solidFill>
                <a:latin typeface="BZFFYM+UbuntuMono-Regular"/>
                <a:ea typeface="BZFFYM+UbuntuMono-Regular"/>
              </a:rPr>
              <a:t>		} catch (</a:t>
            </a:r>
            <a:r>
              <a:rPr lang="en-IN" sz="1600" dirty="0" err="1">
                <a:solidFill>
                  <a:srgbClr val="000089"/>
                </a:solidFill>
                <a:latin typeface="BZFFYM+UbuntuMono-Regular"/>
                <a:ea typeface="BZFFYM+UbuntuMono-Regular"/>
              </a:rPr>
              <a:t>IOException</a:t>
            </a:r>
            <a:r>
              <a:rPr lang="en-IN" sz="1600" dirty="0">
                <a:solidFill>
                  <a:srgbClr val="000089"/>
                </a:solidFill>
                <a:latin typeface="BZFFYM+UbuntuMono-Regular"/>
                <a:ea typeface="BZFFYM+UbuntuMono-Regular"/>
              </a:rPr>
              <a:t> e) {</a:t>
            </a:r>
            <a:endParaRPr sz="1600" dirty="0">
              <a:solidFill>
                <a:srgbClr val="000089"/>
              </a:solidFill>
              <a:latin typeface="BZFFYM+UbuntuMono-Regular"/>
              <a:ea typeface="BZFFYM+UbuntuMono-Regular"/>
            </a:endParaRPr>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System.err.println</a:t>
            </a:r>
            <a:r>
              <a:rPr lang="en-IN" sz="1600" dirty="0">
                <a:solidFill>
                  <a:srgbClr val="000089"/>
                </a:solidFill>
                <a:latin typeface="BZFFYM+UbuntuMono-Regular"/>
                <a:ea typeface="BZFFYM+UbuntuMono-Regular"/>
              </a:rPr>
              <a:t>(e);</a:t>
            </a:r>
            <a:endParaRPr sz="1600" dirty="0">
              <a:solidFill>
                <a:srgbClr val="000089"/>
              </a:solidFill>
              <a:latin typeface="BZFFYM+UbuntuMono-Regular"/>
              <a:ea typeface="BZFFYM+UbuntuMono-Regular"/>
            </a:endParaRPr>
          </a:p>
          <a:p>
            <a:r>
              <a:rPr lang="en-IN" sz="1600" dirty="0">
                <a:solidFill>
                  <a:srgbClr val="000089"/>
                </a:solidFill>
                <a:latin typeface="BZFFYM+UbuntuMono-Regular"/>
                <a:ea typeface="BZFFYM+UbuntuMono-Regular"/>
              </a:rPr>
              <a:t>		}</a:t>
            </a:r>
            <a:endParaRPr sz="1600" dirty="0">
              <a:solidFill>
                <a:srgbClr val="000089"/>
              </a:solidFill>
              <a:latin typeface="BZFFYM+UbuntuMono-Regular"/>
              <a:ea typeface="BZFFYM+UbuntuMono-Regular"/>
            </a:endParaRPr>
          </a:p>
          <a:p>
            <a:r>
              <a:rPr lang="en-IN" sz="1600" dirty="0">
                <a:solidFill>
                  <a:srgbClr val="000089"/>
                </a:solidFill>
                <a:latin typeface="BZFFYM+UbuntuMono-Regular"/>
                <a:ea typeface="BZFFYM+UbuntuMono-Regular"/>
              </a:rPr>
              <a:t>	}</a:t>
            </a:r>
            <a:endParaRPr sz="1600" dirty="0">
              <a:solidFill>
                <a:srgbClr val="000089"/>
              </a:solidFill>
              <a:latin typeface="BZFFYM+UbuntuMono-Regular"/>
              <a:ea typeface="BZFFYM+UbuntuMono-Regular"/>
            </a:endParaRPr>
          </a:p>
          <a:p>
            <a:r>
              <a:rPr lang="en-IN" sz="1600" dirty="0">
                <a:solidFill>
                  <a:srgbClr val="000089"/>
                </a:solidFill>
                <a:latin typeface="BZFFYM+UbuntuMono-Regular"/>
                <a:ea typeface="BZFFYM+UbuntuMono-Regular"/>
              </a:rPr>
              <a:t>}</a:t>
            </a:r>
            <a:endParaRPr sz="1600" dirty="0">
              <a:solidFill>
                <a:srgbClr val="000089"/>
              </a:solidFill>
              <a:latin typeface="BZFFYM+UbuntuMono-Regular"/>
              <a:ea typeface="BZFFYM+UbuntuMono-Regular"/>
            </a:endParaRPr>
          </a:p>
        </p:txBody>
      </p:sp>
    </p:spTree>
    <p:extLst>
      <p:ext uri="{BB962C8B-B14F-4D97-AF65-F5344CB8AC3E}">
        <p14:creationId xmlns:p14="http://schemas.microsoft.com/office/powerpoint/2010/main" val="333270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Shape 1"/>
          <p:cNvSpPr txBox="1"/>
          <p:nvPr/>
        </p:nvSpPr>
        <p:spPr>
          <a:xfrm>
            <a:off x="700088" y="800120"/>
            <a:ext cx="10701337" cy="1503926"/>
          </a:xfrm>
          <a:prstGeom prst="rect">
            <a:avLst/>
          </a:prstGeom>
        </p:spPr>
        <p:txBody>
          <a:bodyPr lIns="81646" tIns="40823" rIns="81646" bIns="40823"/>
          <a:lstStyle/>
          <a:p>
            <a:pPr algn="just"/>
            <a:r>
              <a:rPr lang="en-IN" sz="1600" dirty="0">
                <a:latin typeface="BZFFYM+MinionPro-Regular"/>
                <a:ea typeface="BZFFYM+MinionPro-Regular"/>
              </a:rPr>
              <a:t>The second example, shows both reading and writing on the same socket. The Echo server simply echoes back whatever lines of text you send it. It helps in network testing and also in testing clients of this type. The converse() method holds a short conversation with the Echo server on the named host; if no host is named, it tries to contact </a:t>
            </a:r>
            <a:r>
              <a:rPr lang="en-IN" sz="1600" dirty="0" err="1">
                <a:latin typeface="BZFFYM+MinionPro-Regular"/>
                <a:ea typeface="BZFFYM+MinionPro-Regular"/>
              </a:rPr>
              <a:t>localhost</a:t>
            </a:r>
            <a:r>
              <a:rPr lang="en-IN" sz="1600" dirty="0">
                <a:latin typeface="BZFFYM+MinionPro-Regular"/>
                <a:ea typeface="BZFFYM+MinionPro-Regular"/>
              </a:rPr>
              <a:t>.</a:t>
            </a:r>
            <a:endParaRPr sz="1600" dirty="0">
              <a:latin typeface="BZFFYM+MinionPro-Regular"/>
              <a:ea typeface="BZFFYM+MinionPro-Regular"/>
            </a:endParaRPr>
          </a:p>
        </p:txBody>
      </p:sp>
    </p:spTree>
    <p:extLst>
      <p:ext uri="{BB962C8B-B14F-4D97-AF65-F5344CB8AC3E}">
        <p14:creationId xmlns:p14="http://schemas.microsoft.com/office/powerpoint/2010/main" val="2636234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Shape 1"/>
          <p:cNvSpPr txBox="1"/>
          <p:nvPr/>
        </p:nvSpPr>
        <p:spPr>
          <a:xfrm>
            <a:off x="571500" y="158893"/>
            <a:ext cx="11080173" cy="5910155"/>
          </a:xfrm>
          <a:prstGeom prst="rect">
            <a:avLst/>
          </a:prstGeom>
        </p:spPr>
        <p:txBody>
          <a:bodyPr lIns="81646" tIns="40823" rIns="81646" bIns="40823"/>
          <a:lstStyle/>
          <a:p>
            <a:r>
              <a:rPr lang="en-IN" sz="1814" b="1" dirty="0">
                <a:latin typeface="BZFFYM+MinionPro-Italic"/>
              </a:rPr>
              <a:t>EchoClientOneLine.java</a:t>
            </a:r>
            <a:endParaRPr sz="1633" b="1" dirty="0"/>
          </a:p>
          <a:p>
            <a:r>
              <a:rPr lang="en-IN" sz="1600" dirty="0">
                <a:solidFill>
                  <a:srgbClr val="00669A"/>
                </a:solidFill>
                <a:latin typeface="BZFFYM+UbuntuMono-Bold"/>
                <a:ea typeface="BZFFYM+UbuntuMono-Bold"/>
              </a:rPr>
              <a:t>public class </a:t>
            </a:r>
            <a:r>
              <a:rPr lang="en-IN" sz="1600" dirty="0" err="1">
                <a:solidFill>
                  <a:srgbClr val="00AB89"/>
                </a:solidFill>
                <a:latin typeface="BZFFYM+UbuntuMono-Bold"/>
                <a:ea typeface="BZFFYM+UbuntuMono-Bold"/>
              </a:rPr>
              <a:t>EchoClientOneLine</a:t>
            </a:r>
            <a:r>
              <a:rPr lang="en-IN" sz="1600" dirty="0">
                <a:solidFill>
                  <a:srgbClr val="00AB89"/>
                </a:solidFill>
                <a:latin typeface="BZFFYM+UbuntuMono-Bold"/>
                <a:ea typeface="BZFFYM+UbuntuMono-Bold"/>
              </a:rPr>
              <a:t> </a:t>
            </a:r>
            <a:r>
              <a:rPr lang="en-IN" sz="1600" dirty="0">
                <a:solidFill>
                  <a:srgbClr val="555555"/>
                </a:solidFill>
                <a:latin typeface="BZFFYM+UbuntuMono-Regular"/>
                <a:ea typeface="BZFFYM+UbuntuMono-Regular"/>
              </a:rPr>
              <a:t>{</a:t>
            </a:r>
            <a:endParaRPr sz="2000" dirty="0"/>
          </a:p>
          <a:p>
            <a:r>
              <a:rPr lang="en-IN" sz="1600" dirty="0">
                <a:latin typeface="BZFFYM+UbuntuMono-Italic"/>
              </a:rPr>
              <a:t>/** What we send across the net */</a:t>
            </a:r>
            <a:endParaRPr sz="2000" dirty="0"/>
          </a:p>
          <a:p>
            <a:r>
              <a:rPr lang="en-IN" sz="1600" dirty="0">
                <a:solidFill>
                  <a:srgbClr val="000089"/>
                </a:solidFill>
                <a:latin typeface="BZFFYM+UbuntuMono-Regular"/>
                <a:ea typeface="BZFFYM+UbuntuMono-Regular"/>
              </a:rPr>
              <a:t>	String </a:t>
            </a:r>
            <a:r>
              <a:rPr lang="en-IN" sz="1600" dirty="0" err="1">
                <a:solidFill>
                  <a:srgbClr val="000089"/>
                </a:solidFill>
                <a:latin typeface="BZFFYM+UbuntuMono-Regular"/>
                <a:ea typeface="BZFFYM+UbuntuMono-Regular"/>
              </a:rPr>
              <a:t>mesg</a:t>
            </a:r>
            <a:r>
              <a:rPr lang="en-IN" sz="1600" dirty="0">
                <a:solidFill>
                  <a:srgbClr val="000089"/>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a:solidFill>
                  <a:srgbClr val="CD3300"/>
                </a:solidFill>
                <a:latin typeface="BZFFYM+UbuntuMono-Regular"/>
                <a:ea typeface="BZFFYM+UbuntuMono-Regular"/>
              </a:rPr>
              <a:t>"Hello across the net"</a:t>
            </a:r>
            <a:r>
              <a:rPr lang="en-IN" sz="1600" dirty="0">
                <a:solidFill>
                  <a:srgbClr val="555555"/>
                </a:solidFill>
                <a:latin typeface="BZFFYM+UbuntuMono-Regular"/>
                <a:ea typeface="BZFFYM+UbuntuMono-Regular"/>
              </a:rPr>
              <a:t>;</a:t>
            </a:r>
            <a:endParaRPr sz="2000" dirty="0"/>
          </a:p>
          <a:p>
            <a:r>
              <a:rPr lang="en-IN" sz="1600" dirty="0">
                <a:solidFill>
                  <a:srgbClr val="00669A"/>
                </a:solidFill>
                <a:latin typeface="BZFFYM+UbuntuMono-Bold"/>
                <a:ea typeface="BZFFYM+UbuntuMono-Bold"/>
              </a:rPr>
              <a:t>	public static </a:t>
            </a:r>
            <a:r>
              <a:rPr lang="en-IN" sz="1600" dirty="0">
                <a:solidFill>
                  <a:srgbClr val="007789"/>
                </a:solidFill>
                <a:latin typeface="BZFFYM+UbuntuMono-Bold"/>
                <a:ea typeface="BZFFYM+UbuntuMono-Bold"/>
              </a:rPr>
              <a:t>void </a:t>
            </a:r>
            <a:r>
              <a:rPr lang="en-IN" sz="1600" dirty="0">
                <a:solidFill>
                  <a:srgbClr val="CD00FF"/>
                </a:solidFill>
                <a:latin typeface="BZFFYM+UbuntuMono-Regular"/>
                <a:ea typeface="BZFFYM+UbuntuMono-Regular"/>
              </a:rPr>
              <a:t>main</a:t>
            </a:r>
            <a:r>
              <a:rPr lang="en-IN" sz="1600" dirty="0">
                <a:solidFill>
                  <a:srgbClr val="555555"/>
                </a:solidFill>
                <a:latin typeface="BZFFYM+UbuntuMono-Regular"/>
                <a:ea typeface="BZFFYM+UbuntuMono-Regular"/>
              </a:rPr>
              <a:t>(</a:t>
            </a:r>
            <a:r>
              <a:rPr lang="en-IN" sz="1600" dirty="0">
                <a:solidFill>
                  <a:srgbClr val="000089"/>
                </a:solidFill>
                <a:latin typeface="BZFFYM+UbuntuMono-Regular"/>
                <a:ea typeface="BZFFYM+UbuntuMono-Regular"/>
              </a:rPr>
              <a:t>String</a:t>
            </a:r>
            <a:r>
              <a:rPr lang="en-IN" sz="1600" dirty="0">
                <a:solidFill>
                  <a:srgbClr val="555555"/>
                </a:solidFill>
                <a:latin typeface="BZFFYM+UbuntuMono-Regular"/>
                <a:ea typeface="BZFFYM+UbuntuMono-Regular"/>
              </a:rPr>
              <a:t>[] </a:t>
            </a:r>
            <a:r>
              <a:rPr lang="en-IN" sz="1600" dirty="0" err="1">
                <a:solidFill>
                  <a:srgbClr val="000089"/>
                </a:solidFill>
                <a:latin typeface="BZFFYM+UbuntuMono-Regular"/>
                <a:ea typeface="BZFFYM+UbuntuMono-Regular"/>
              </a:rPr>
              <a:t>argv</a:t>
            </a:r>
            <a:r>
              <a:rPr lang="en-IN" sz="1600" dirty="0">
                <a:solidFill>
                  <a:srgbClr val="555555"/>
                </a:solidFill>
                <a:latin typeface="BZFFYM+UbuntuMono-Regular"/>
                <a:ea typeface="BZFFYM+UbuntuMono-Regular"/>
              </a:rPr>
              <a:t>) {</a:t>
            </a:r>
            <a:endParaRPr sz="2000" dirty="0"/>
          </a:p>
          <a:p>
            <a:r>
              <a:rPr lang="en-IN" sz="1600" dirty="0">
                <a:solidFill>
                  <a:srgbClr val="00669A"/>
                </a:solidFill>
                <a:latin typeface="BZFFYM+UbuntuMono-Bold"/>
                <a:ea typeface="BZFFYM+UbuntuMono-Bold"/>
              </a:rPr>
              <a:t>		if </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argv</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length</a:t>
            </a:r>
            <a:r>
              <a:rPr lang="en-IN" sz="1600" dirty="0">
                <a:solidFill>
                  <a:srgbClr val="33009A"/>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a:solidFill>
                  <a:srgbClr val="FF6600"/>
                </a:solidFill>
                <a:latin typeface="BZFFYM+UbuntuMono-Regular"/>
                <a:ea typeface="BZFFYM+UbuntuMono-Regular"/>
              </a:rPr>
              <a:t>0</a:t>
            </a:r>
            <a:r>
              <a:rPr lang="en-IN" sz="1600" dirty="0">
                <a:solidFill>
                  <a:srgbClr val="555555"/>
                </a:solidFill>
                <a:latin typeface="BZFFYM+UbuntuMono-Regular"/>
                <a:ea typeface="BZFFYM+UbuntuMono-Regular"/>
              </a:rPr>
              <a:t>)</a:t>
            </a:r>
            <a:endParaRPr sz="2000" dirty="0"/>
          </a:p>
          <a:p>
            <a:r>
              <a:rPr lang="en-IN" sz="1600" dirty="0">
                <a:solidFill>
                  <a:srgbClr val="00669A"/>
                </a:solidFill>
                <a:latin typeface="BZFFYM+UbuntuMono-Bold"/>
                <a:ea typeface="BZFFYM+UbuntuMono-Bold"/>
              </a:rPr>
              <a:t>			new </a:t>
            </a:r>
            <a:r>
              <a:rPr lang="en-IN" sz="1600" dirty="0" err="1">
                <a:solidFill>
                  <a:srgbClr val="CD00FF"/>
                </a:solidFill>
                <a:latin typeface="BZFFYM+UbuntuMono-Regular"/>
                <a:ea typeface="BZFFYM+UbuntuMono-Regular"/>
              </a:rPr>
              <a:t>EchoClientOneLine</a:t>
            </a:r>
            <a:r>
              <a:rPr lang="en-IN" sz="1600" dirty="0">
                <a:solidFill>
                  <a:srgbClr val="555555"/>
                </a:solidFill>
                <a:latin typeface="BZFFYM+UbuntuMono-Regular"/>
                <a:ea typeface="BZFFYM+UbuntuMono-Regular"/>
              </a:rPr>
              <a:t>().</a:t>
            </a:r>
            <a:r>
              <a:rPr lang="en-IN" sz="1600" dirty="0">
                <a:solidFill>
                  <a:srgbClr val="33009A"/>
                </a:solidFill>
                <a:latin typeface="BZFFYM+UbuntuMono-Regular"/>
                <a:ea typeface="BZFFYM+UbuntuMono-Regular"/>
              </a:rPr>
              <a:t>converse</a:t>
            </a:r>
            <a:r>
              <a:rPr lang="en-IN" sz="1600" dirty="0">
                <a:solidFill>
                  <a:srgbClr val="555555"/>
                </a:solidFill>
                <a:latin typeface="BZFFYM+UbuntuMono-Regular"/>
                <a:ea typeface="BZFFYM+UbuntuMono-Regular"/>
              </a:rPr>
              <a:t>(</a:t>
            </a:r>
            <a:r>
              <a:rPr lang="en-IN" sz="1600" dirty="0">
                <a:solidFill>
                  <a:srgbClr val="CD3300"/>
                </a:solidFill>
                <a:latin typeface="BZFFYM+UbuntuMono-Regular"/>
                <a:ea typeface="BZFFYM+UbuntuMono-Regular"/>
              </a:rPr>
              <a:t>"</a:t>
            </a:r>
            <a:r>
              <a:rPr lang="en-IN" sz="1600" dirty="0" err="1">
                <a:solidFill>
                  <a:srgbClr val="CD3300"/>
                </a:solidFill>
                <a:latin typeface="BZFFYM+UbuntuMono-Regular"/>
                <a:ea typeface="BZFFYM+UbuntuMono-Regular"/>
              </a:rPr>
              <a:t>localhost</a:t>
            </a:r>
            <a:r>
              <a:rPr lang="en-IN" sz="1600" dirty="0">
                <a:solidFill>
                  <a:srgbClr val="CD3300"/>
                </a:solidFill>
                <a:latin typeface="BZFFYM+UbuntuMono-Regular"/>
                <a:ea typeface="BZFFYM+UbuntuMono-Regular"/>
              </a:rPr>
              <a:t>"</a:t>
            </a:r>
            <a:r>
              <a:rPr lang="en-IN" sz="1600" dirty="0">
                <a:solidFill>
                  <a:srgbClr val="555555"/>
                </a:solidFill>
                <a:latin typeface="BZFFYM+UbuntuMono-Regular"/>
                <a:ea typeface="BZFFYM+UbuntuMono-Regular"/>
              </a:rPr>
              <a:t>);</a:t>
            </a:r>
            <a:endParaRPr sz="2000" dirty="0"/>
          </a:p>
          <a:p>
            <a:r>
              <a:rPr lang="en-IN" sz="1600" dirty="0">
                <a:latin typeface="BZFFYM+UbuntuMono-Bold"/>
              </a:rPr>
              <a:t>		else</a:t>
            </a:r>
            <a:endParaRPr sz="2000" dirty="0"/>
          </a:p>
          <a:p>
            <a:r>
              <a:rPr lang="en-IN" sz="1600" dirty="0">
                <a:solidFill>
                  <a:srgbClr val="00669A"/>
                </a:solidFill>
                <a:latin typeface="BZFFYM+UbuntuMono-Bold"/>
                <a:ea typeface="BZFFYM+UbuntuMono-Bold"/>
              </a:rPr>
              <a:t>			new </a:t>
            </a:r>
            <a:r>
              <a:rPr lang="en-IN" sz="1600" dirty="0" err="1">
                <a:solidFill>
                  <a:srgbClr val="CD00FF"/>
                </a:solidFill>
                <a:latin typeface="BZFFYM+UbuntuMono-Regular"/>
                <a:ea typeface="BZFFYM+UbuntuMono-Regular"/>
              </a:rPr>
              <a:t>EchoClientOneLine</a:t>
            </a:r>
            <a:r>
              <a:rPr lang="en-IN" sz="1600" dirty="0">
                <a:solidFill>
                  <a:srgbClr val="555555"/>
                </a:solidFill>
                <a:latin typeface="BZFFYM+UbuntuMono-Regular"/>
                <a:ea typeface="BZFFYM+UbuntuMono-Regular"/>
              </a:rPr>
              <a:t>().</a:t>
            </a:r>
            <a:r>
              <a:rPr lang="en-IN" sz="1600" dirty="0">
                <a:solidFill>
                  <a:srgbClr val="33009A"/>
                </a:solidFill>
                <a:latin typeface="BZFFYM+UbuntuMono-Regular"/>
                <a:ea typeface="BZFFYM+UbuntuMono-Regular"/>
              </a:rPr>
              <a:t>converse</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argv</a:t>
            </a:r>
            <a:r>
              <a:rPr lang="en-IN" sz="1600" dirty="0">
                <a:solidFill>
                  <a:srgbClr val="555555"/>
                </a:solidFill>
                <a:latin typeface="BZFFYM+UbuntuMono-Regular"/>
                <a:ea typeface="BZFFYM+UbuntuMono-Regular"/>
              </a:rPr>
              <a:t>[</a:t>
            </a:r>
            <a:r>
              <a:rPr lang="en-IN" sz="1600" dirty="0">
                <a:solidFill>
                  <a:srgbClr val="FF6600"/>
                </a:solidFill>
                <a:latin typeface="BZFFYM+UbuntuMono-Regular"/>
                <a:ea typeface="BZFFYM+UbuntuMono-Regular"/>
              </a:rPr>
              <a:t>0</a:t>
            </a:r>
            <a:r>
              <a:rPr lang="en-IN" sz="1600" dirty="0">
                <a:solidFill>
                  <a:srgbClr val="555555"/>
                </a:solidFill>
                <a:latin typeface="BZFFYM+UbuntuMono-Regular"/>
                <a:ea typeface="BZFFYM+UbuntuMono-Regular"/>
              </a:rPr>
              <a:t>]);</a:t>
            </a:r>
            <a:endParaRPr sz="2000" dirty="0"/>
          </a:p>
          <a:p>
            <a:r>
              <a:rPr lang="en-IN" sz="1600" dirty="0">
                <a:latin typeface="BZFFYM+UbuntuMono-Regular"/>
              </a:rPr>
              <a:t>	}</a:t>
            </a:r>
            <a:endParaRPr sz="2000" dirty="0"/>
          </a:p>
          <a:p>
            <a:r>
              <a:rPr lang="en-IN" sz="1600" dirty="0">
                <a:latin typeface="BZFFYM+UbuntuMono-Italic"/>
              </a:rPr>
              <a:t>	/** Hold one conversation across the net */</a:t>
            </a:r>
            <a:endParaRPr sz="2000" dirty="0"/>
          </a:p>
          <a:p>
            <a:r>
              <a:rPr lang="en-IN" sz="1600" dirty="0">
                <a:solidFill>
                  <a:srgbClr val="00669A"/>
                </a:solidFill>
                <a:latin typeface="BZFFYM+UbuntuMono-Bold"/>
                <a:ea typeface="BZFFYM+UbuntuMono-Bold"/>
              </a:rPr>
              <a:t>	protected </a:t>
            </a:r>
            <a:r>
              <a:rPr lang="en-IN" sz="1600" dirty="0">
                <a:solidFill>
                  <a:srgbClr val="007789"/>
                </a:solidFill>
                <a:latin typeface="BZFFYM+UbuntuMono-Bold"/>
                <a:ea typeface="BZFFYM+UbuntuMono-Bold"/>
              </a:rPr>
              <a:t>void </a:t>
            </a:r>
            <a:r>
              <a:rPr lang="en-IN" sz="1600" dirty="0">
                <a:solidFill>
                  <a:srgbClr val="CD00FF"/>
                </a:solidFill>
                <a:latin typeface="BZFFYM+UbuntuMono-Regular"/>
                <a:ea typeface="BZFFYM+UbuntuMono-Regular"/>
              </a:rPr>
              <a:t>converse</a:t>
            </a:r>
            <a:r>
              <a:rPr lang="en-IN" sz="1600" dirty="0">
                <a:solidFill>
                  <a:srgbClr val="555555"/>
                </a:solidFill>
                <a:latin typeface="BZFFYM+UbuntuMono-Regular"/>
                <a:ea typeface="BZFFYM+UbuntuMono-Regular"/>
              </a:rPr>
              <a:t>(</a:t>
            </a:r>
            <a:r>
              <a:rPr lang="en-IN" sz="1600" dirty="0">
                <a:solidFill>
                  <a:srgbClr val="000089"/>
                </a:solidFill>
                <a:latin typeface="BZFFYM+UbuntuMono-Regular"/>
                <a:ea typeface="BZFFYM+UbuntuMono-Regular"/>
              </a:rPr>
              <a:t>String </a:t>
            </a:r>
            <a:r>
              <a:rPr lang="en-IN" sz="1600" dirty="0" err="1">
                <a:solidFill>
                  <a:srgbClr val="000089"/>
                </a:solidFill>
                <a:latin typeface="BZFFYM+UbuntuMono-Regular"/>
                <a:ea typeface="BZFFYM+UbuntuMono-Regular"/>
              </a:rPr>
              <a:t>hostName</a:t>
            </a:r>
            <a:r>
              <a:rPr lang="en-IN" sz="1600" dirty="0">
                <a:solidFill>
                  <a:srgbClr val="555555"/>
                </a:solidFill>
                <a:latin typeface="BZFFYM+UbuntuMono-Regular"/>
                <a:ea typeface="BZFFYM+UbuntuMono-Regular"/>
              </a:rPr>
              <a:t>) {</a:t>
            </a:r>
            <a:endParaRPr sz="2000" dirty="0"/>
          </a:p>
          <a:p>
            <a:r>
              <a:rPr lang="en-IN" sz="1600" dirty="0">
                <a:solidFill>
                  <a:srgbClr val="00669A"/>
                </a:solidFill>
                <a:latin typeface="BZFFYM+UbuntuMono-Bold"/>
                <a:ea typeface="BZFFYM+UbuntuMono-Bold"/>
              </a:rPr>
              <a:t>	try </a:t>
            </a:r>
            <a:r>
              <a:rPr lang="en-IN" sz="1600" dirty="0">
                <a:solidFill>
                  <a:srgbClr val="555555"/>
                </a:solidFill>
                <a:latin typeface="BZFFYM+UbuntuMono-Regular"/>
                <a:ea typeface="BZFFYM+UbuntuMono-Regular"/>
              </a:rPr>
              <a:t>{</a:t>
            </a:r>
            <a:endParaRPr sz="2000" dirty="0"/>
          </a:p>
          <a:p>
            <a:r>
              <a:rPr lang="en-IN" sz="1600" dirty="0">
                <a:solidFill>
                  <a:srgbClr val="000089"/>
                </a:solidFill>
                <a:latin typeface="BZFFYM+UbuntuMono-Regular"/>
                <a:ea typeface="BZFFYM+UbuntuMono-Regular"/>
              </a:rPr>
              <a:t>		Socket sock </a:t>
            </a:r>
            <a:r>
              <a:rPr lang="en-IN" sz="1600" dirty="0">
                <a:solidFill>
                  <a:srgbClr val="555555"/>
                </a:solidFill>
                <a:latin typeface="BZFFYM+UbuntuMono-Regular"/>
                <a:ea typeface="BZFFYM+UbuntuMono-Regular"/>
              </a:rPr>
              <a:t>= </a:t>
            </a:r>
            <a:r>
              <a:rPr lang="en-IN" sz="1600" dirty="0">
                <a:solidFill>
                  <a:srgbClr val="00669A"/>
                </a:solidFill>
                <a:latin typeface="BZFFYM+UbuntuMono-Bold"/>
                <a:ea typeface="BZFFYM+UbuntuMono-Bold"/>
              </a:rPr>
              <a:t>new </a:t>
            </a:r>
            <a:r>
              <a:rPr lang="en-IN" sz="1600" dirty="0">
                <a:solidFill>
                  <a:srgbClr val="000089"/>
                </a:solidFill>
                <a:latin typeface="BZFFYM+UbuntuMono-Regular"/>
                <a:ea typeface="BZFFYM+UbuntuMono-Regular"/>
              </a:rPr>
              <a:t>Socket</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hostName</a:t>
            </a:r>
            <a:r>
              <a:rPr lang="en-IN" sz="1600" dirty="0">
                <a:solidFill>
                  <a:srgbClr val="555555"/>
                </a:solidFill>
                <a:latin typeface="BZFFYM+UbuntuMono-Regular"/>
                <a:ea typeface="BZFFYM+UbuntuMono-Regular"/>
              </a:rPr>
              <a:t>, </a:t>
            </a:r>
            <a:r>
              <a:rPr lang="en-IN" sz="1600" dirty="0">
                <a:solidFill>
                  <a:srgbClr val="FF6600"/>
                </a:solidFill>
                <a:latin typeface="BZFFYM+UbuntuMono-Regular"/>
                <a:ea typeface="BZFFYM+UbuntuMono-Regular"/>
              </a:rPr>
              <a:t>7</a:t>
            </a:r>
            <a:r>
              <a:rPr lang="en-IN" sz="1600" dirty="0">
                <a:solidFill>
                  <a:srgbClr val="555555"/>
                </a:solidFill>
                <a:latin typeface="BZFFYM+UbuntuMono-Regular"/>
                <a:ea typeface="BZFFYM+UbuntuMono-Regular"/>
              </a:rPr>
              <a:t>); </a:t>
            </a:r>
            <a:r>
              <a:rPr lang="en-IN" sz="1600" dirty="0">
                <a:solidFill>
                  <a:srgbClr val="35586C"/>
                </a:solidFill>
                <a:latin typeface="BZFFYM+UbuntuMono-Italic"/>
                <a:ea typeface="BZFFYM+UbuntuMono-Italic"/>
              </a:rPr>
              <a:t>// echo server.</a:t>
            </a:r>
            <a:endParaRPr sz="2000" dirty="0"/>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BufferedReader</a:t>
            </a:r>
            <a:r>
              <a:rPr lang="en-IN" sz="1600" dirty="0">
                <a:solidFill>
                  <a:srgbClr val="000089"/>
                </a:solidFill>
                <a:latin typeface="BZFFYM+UbuntuMono-Regular"/>
                <a:ea typeface="BZFFYM+UbuntuMono-Regular"/>
              </a:rPr>
              <a:t> is </a:t>
            </a:r>
            <a:r>
              <a:rPr lang="en-IN" sz="1600" dirty="0">
                <a:solidFill>
                  <a:srgbClr val="555555"/>
                </a:solidFill>
                <a:latin typeface="BZFFYM+UbuntuMono-Regular"/>
                <a:ea typeface="BZFFYM+UbuntuMono-Regular"/>
              </a:rPr>
              <a:t>= </a:t>
            </a:r>
            <a:r>
              <a:rPr lang="en-IN" sz="1600" dirty="0">
                <a:solidFill>
                  <a:srgbClr val="00669A"/>
                </a:solidFill>
                <a:latin typeface="BZFFYM+UbuntuMono-Bold"/>
                <a:ea typeface="BZFFYM+UbuntuMono-Bold"/>
              </a:rPr>
              <a:t>new </a:t>
            </a:r>
            <a:r>
              <a:rPr lang="en-IN" sz="1600" dirty="0" err="1">
                <a:solidFill>
                  <a:srgbClr val="000089"/>
                </a:solidFill>
                <a:latin typeface="BZFFYM+UbuntuMono-Regular"/>
                <a:ea typeface="BZFFYM+UbuntuMono-Regular"/>
              </a:rPr>
              <a:t>BufferedReader</a:t>
            </a:r>
            <a:r>
              <a:rPr lang="en-IN" sz="1600" dirty="0">
                <a:solidFill>
                  <a:srgbClr val="555555"/>
                </a:solidFill>
                <a:latin typeface="BZFFYM+UbuntuMono-Regular"/>
                <a:ea typeface="BZFFYM+UbuntuMono-Regular"/>
              </a:rPr>
              <a:t>(</a:t>
            </a:r>
            <a:r>
              <a:rPr lang="en-IN" sz="1600" dirty="0">
                <a:solidFill>
                  <a:srgbClr val="00669A"/>
                </a:solidFill>
                <a:latin typeface="BZFFYM+UbuntuMono-Bold"/>
                <a:ea typeface="BZFFYM+UbuntuMono-Bold"/>
              </a:rPr>
              <a:t>new</a:t>
            </a:r>
            <a:r>
              <a:rPr lang="en-IN" sz="2000" dirty="0"/>
              <a:t> </a:t>
            </a:r>
            <a:r>
              <a:rPr lang="en-IN" sz="1600" dirty="0" err="1">
                <a:solidFill>
                  <a:srgbClr val="000089"/>
                </a:solidFill>
                <a:latin typeface="BZFFYM+UbuntuMono-Regular"/>
                <a:ea typeface="BZFFYM+UbuntuMono-Regular"/>
              </a:rPr>
              <a:t>InputStreamReader</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sock</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getInputStream</a:t>
            </a:r>
            <a:r>
              <a:rPr lang="en-IN" sz="1600" dirty="0">
                <a:solidFill>
                  <a:srgbClr val="555555"/>
                </a:solidFill>
                <a:latin typeface="BZFFYM+UbuntuMono-Regular"/>
                <a:ea typeface="BZFFYM+UbuntuMono-Regular"/>
              </a:rPr>
              <a:t>()));</a:t>
            </a:r>
            <a:endParaRPr sz="2000" dirty="0"/>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PrintWriter</a:t>
            </a:r>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os</a:t>
            </a:r>
            <a:r>
              <a:rPr lang="en-IN" sz="1600" dirty="0">
                <a:solidFill>
                  <a:srgbClr val="000089"/>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a:solidFill>
                  <a:srgbClr val="00669A"/>
                </a:solidFill>
                <a:latin typeface="BZFFYM+UbuntuMono-Bold"/>
                <a:ea typeface="BZFFYM+UbuntuMono-Bold"/>
              </a:rPr>
              <a:t>new </a:t>
            </a:r>
            <a:r>
              <a:rPr lang="en-IN" sz="1600" dirty="0" err="1">
                <a:solidFill>
                  <a:srgbClr val="000089"/>
                </a:solidFill>
                <a:latin typeface="BZFFYM+UbuntuMono-Regular"/>
                <a:ea typeface="BZFFYM+UbuntuMono-Regular"/>
              </a:rPr>
              <a:t>PrintWriter</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sock</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getOutputStream</a:t>
            </a:r>
            <a:r>
              <a:rPr lang="en-IN" sz="1600" dirty="0">
                <a:solidFill>
                  <a:srgbClr val="555555"/>
                </a:solidFill>
                <a:latin typeface="BZFFYM+UbuntuMono-Regular"/>
                <a:ea typeface="BZFFYM+UbuntuMono-Regular"/>
              </a:rPr>
              <a:t>(), </a:t>
            </a:r>
            <a:r>
              <a:rPr lang="en-IN" sz="1600" dirty="0">
                <a:solidFill>
                  <a:srgbClr val="00669A"/>
                </a:solidFill>
                <a:latin typeface="BZFFYM+UbuntuMono-Bold"/>
                <a:ea typeface="BZFFYM+UbuntuMono-Bold"/>
              </a:rPr>
              <a:t>true</a:t>
            </a:r>
            <a:r>
              <a:rPr lang="en-IN" sz="1600" dirty="0">
                <a:solidFill>
                  <a:srgbClr val="555555"/>
                </a:solidFill>
                <a:latin typeface="BZFFYM+UbuntuMono-Regular"/>
                <a:ea typeface="BZFFYM+UbuntuMono-Regular"/>
              </a:rPr>
              <a:t>);</a:t>
            </a:r>
            <a:endParaRPr sz="2000" dirty="0"/>
          </a:p>
          <a:p>
            <a:r>
              <a:rPr lang="en-IN" sz="1600" dirty="0">
                <a:latin typeface="BZFFYM+UbuntuMono-Italic"/>
              </a:rPr>
              <a:t>		// Do the CRLF </a:t>
            </a:r>
            <a:r>
              <a:rPr lang="en-IN" sz="1600" dirty="0" err="1">
                <a:latin typeface="BZFFYM+UbuntuMono-Italic"/>
              </a:rPr>
              <a:t>ourself</a:t>
            </a:r>
            <a:r>
              <a:rPr lang="en-IN" sz="1600" dirty="0">
                <a:latin typeface="BZFFYM+UbuntuMono-Italic"/>
              </a:rPr>
              <a:t> since </a:t>
            </a:r>
            <a:r>
              <a:rPr lang="en-IN" sz="1600" dirty="0" err="1">
                <a:latin typeface="BZFFYM+UbuntuMono-Italic"/>
              </a:rPr>
              <a:t>println</a:t>
            </a:r>
            <a:r>
              <a:rPr lang="en-IN" sz="1600" dirty="0">
                <a:latin typeface="BZFFYM+UbuntuMono-Italic"/>
              </a:rPr>
              <a:t> appends only a \r on</a:t>
            </a:r>
            <a:r>
              <a:rPr lang="en-IN" sz="2000" dirty="0"/>
              <a:t> </a:t>
            </a:r>
            <a:r>
              <a:rPr lang="en-IN" sz="1600" dirty="0">
                <a:latin typeface="BZFFYM+UbuntuMono-Italic"/>
              </a:rPr>
              <a:t>platforms where that is the native line ending.</a:t>
            </a:r>
            <a:endParaRPr sz="2000" dirty="0"/>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os</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print</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mesg</a:t>
            </a:r>
            <a:r>
              <a:rPr lang="en-IN" sz="1600" dirty="0">
                <a:solidFill>
                  <a:srgbClr val="000089"/>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a:solidFill>
                  <a:srgbClr val="CD3300"/>
                </a:solidFill>
                <a:latin typeface="BZFFYM+UbuntuMono-Regular"/>
                <a:ea typeface="BZFFYM+UbuntuMono-Regular"/>
              </a:rPr>
              <a:t>"\r\n"</a:t>
            </a:r>
            <a:r>
              <a:rPr lang="en-IN" sz="1600" dirty="0">
                <a:solidFill>
                  <a:srgbClr val="555555"/>
                </a:solidFill>
                <a:latin typeface="BZFFYM+UbuntuMono-Regular"/>
                <a:ea typeface="BZFFYM+UbuntuMono-Regular"/>
              </a:rPr>
              <a:t>); //</a:t>
            </a:r>
            <a:r>
              <a:rPr lang="en-US" sz="1600" dirty="0"/>
              <a:t> Carriage Return and Line Feed, or </a:t>
            </a:r>
            <a:r>
              <a:rPr lang="en-US" sz="1600" b="1" dirty="0"/>
              <a:t>CRLF</a:t>
            </a:r>
            <a:r>
              <a:rPr lang="en-US" sz="1600" dirty="0"/>
              <a:t>.</a:t>
            </a:r>
            <a:endParaRPr lang="en-IN" sz="1600" dirty="0">
              <a:solidFill>
                <a:srgbClr val="555555"/>
              </a:solidFill>
              <a:latin typeface="BZFFYM+UbuntuMono-Regular"/>
              <a:ea typeface="BZFFYM+UbuntuMono-Regular"/>
            </a:endParaRPr>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os</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flush</a:t>
            </a:r>
            <a:r>
              <a:rPr lang="en-IN" sz="1600" dirty="0">
                <a:solidFill>
                  <a:srgbClr val="555555"/>
                </a:solidFill>
                <a:latin typeface="BZFFYM+UbuntuMono-Regular"/>
                <a:ea typeface="BZFFYM+UbuntuMono-Regular"/>
              </a:rPr>
              <a:t>();</a:t>
            </a:r>
            <a:endParaRPr sz="2000" dirty="0"/>
          </a:p>
          <a:p>
            <a:r>
              <a:rPr lang="en-IN" sz="1600" dirty="0">
                <a:solidFill>
                  <a:srgbClr val="000089"/>
                </a:solidFill>
                <a:latin typeface="BZFFYM+UbuntuMono-Regular"/>
                <a:ea typeface="BZFFYM+UbuntuMono-Regular"/>
              </a:rPr>
              <a:t>		String reply </a:t>
            </a:r>
            <a:r>
              <a:rPr lang="en-IN" sz="1600" dirty="0">
                <a:solidFill>
                  <a:srgbClr val="555555"/>
                </a:solidFill>
                <a:latin typeface="BZFFYM+UbuntuMono-Regular"/>
                <a:ea typeface="BZFFYM+UbuntuMono-Regular"/>
              </a:rPr>
              <a:t>= </a:t>
            </a:r>
            <a:r>
              <a:rPr lang="en-IN" sz="1600" dirty="0" err="1">
                <a:solidFill>
                  <a:srgbClr val="000089"/>
                </a:solidFill>
                <a:latin typeface="BZFFYM+UbuntuMono-Regular"/>
                <a:ea typeface="BZFFYM+UbuntuMono-Regular"/>
              </a:rPr>
              <a:t>is</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readLine</a:t>
            </a:r>
            <a:r>
              <a:rPr lang="en-IN" sz="1600" dirty="0">
                <a:solidFill>
                  <a:srgbClr val="555555"/>
                </a:solidFill>
                <a:latin typeface="BZFFYM+UbuntuMono-Regular"/>
                <a:ea typeface="BZFFYM+UbuntuMono-Regular"/>
              </a:rPr>
              <a:t>();</a:t>
            </a:r>
            <a:endParaRPr sz="2000" dirty="0"/>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System</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out</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println</a:t>
            </a:r>
            <a:r>
              <a:rPr lang="en-IN" sz="1600" dirty="0">
                <a:solidFill>
                  <a:srgbClr val="555555"/>
                </a:solidFill>
                <a:latin typeface="BZFFYM+UbuntuMono-Regular"/>
                <a:ea typeface="BZFFYM+UbuntuMono-Regular"/>
              </a:rPr>
              <a:t>(</a:t>
            </a:r>
            <a:r>
              <a:rPr lang="en-IN" sz="1600" dirty="0">
                <a:solidFill>
                  <a:srgbClr val="CD3300"/>
                </a:solidFill>
                <a:latin typeface="BZFFYM+UbuntuMono-Regular"/>
                <a:ea typeface="BZFFYM+UbuntuMono-Regular"/>
              </a:rPr>
              <a:t>"Sent \"" </a:t>
            </a:r>
            <a:r>
              <a:rPr lang="en-IN" sz="1600" dirty="0">
                <a:solidFill>
                  <a:srgbClr val="555555"/>
                </a:solidFill>
                <a:latin typeface="BZFFYM+UbuntuMono-Regular"/>
                <a:ea typeface="BZFFYM+UbuntuMono-Regular"/>
              </a:rPr>
              <a:t>+ </a:t>
            </a:r>
            <a:r>
              <a:rPr lang="en-IN" sz="1600" dirty="0" err="1">
                <a:solidFill>
                  <a:srgbClr val="000089"/>
                </a:solidFill>
                <a:latin typeface="BZFFYM+UbuntuMono-Regular"/>
                <a:ea typeface="BZFFYM+UbuntuMono-Regular"/>
              </a:rPr>
              <a:t>mesg</a:t>
            </a:r>
            <a:r>
              <a:rPr lang="en-IN" sz="1600" dirty="0">
                <a:solidFill>
                  <a:srgbClr val="000089"/>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a:solidFill>
                  <a:srgbClr val="CD3300"/>
                </a:solidFill>
                <a:latin typeface="BZFFYM+UbuntuMono-Regular"/>
                <a:ea typeface="BZFFYM+UbuntuMono-Regular"/>
              </a:rPr>
              <a:t>"\""</a:t>
            </a:r>
            <a:r>
              <a:rPr lang="en-IN" sz="1600" dirty="0">
                <a:solidFill>
                  <a:srgbClr val="555555"/>
                </a:solidFill>
                <a:latin typeface="BZFFYM+UbuntuMono-Regular"/>
                <a:ea typeface="BZFFYM+UbuntuMono-Regular"/>
              </a:rPr>
              <a:t>);</a:t>
            </a:r>
            <a:endParaRPr sz="2000" dirty="0"/>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System</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out</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println</a:t>
            </a:r>
            <a:r>
              <a:rPr lang="en-IN" sz="1600" dirty="0">
                <a:solidFill>
                  <a:srgbClr val="555555"/>
                </a:solidFill>
                <a:latin typeface="BZFFYM+UbuntuMono-Regular"/>
                <a:ea typeface="BZFFYM+UbuntuMono-Regular"/>
              </a:rPr>
              <a:t>(</a:t>
            </a:r>
            <a:r>
              <a:rPr lang="en-IN" sz="1600" dirty="0">
                <a:solidFill>
                  <a:srgbClr val="CD3300"/>
                </a:solidFill>
                <a:latin typeface="BZFFYM+UbuntuMono-Regular"/>
                <a:ea typeface="BZFFYM+UbuntuMono-Regular"/>
              </a:rPr>
              <a:t>"Got \"" </a:t>
            </a:r>
            <a:r>
              <a:rPr lang="en-IN" sz="1600" dirty="0">
                <a:solidFill>
                  <a:srgbClr val="555555"/>
                </a:solidFill>
                <a:latin typeface="BZFFYM+UbuntuMono-Regular"/>
                <a:ea typeface="BZFFYM+UbuntuMono-Regular"/>
              </a:rPr>
              <a:t>+ </a:t>
            </a:r>
            <a:r>
              <a:rPr lang="en-IN" sz="1600" dirty="0">
                <a:solidFill>
                  <a:srgbClr val="000089"/>
                </a:solidFill>
                <a:latin typeface="BZFFYM+UbuntuMono-Regular"/>
                <a:ea typeface="BZFFYM+UbuntuMono-Regular"/>
              </a:rPr>
              <a:t>reply </a:t>
            </a:r>
            <a:r>
              <a:rPr lang="en-IN" sz="1600" dirty="0">
                <a:solidFill>
                  <a:srgbClr val="555555"/>
                </a:solidFill>
                <a:latin typeface="BZFFYM+UbuntuMono-Regular"/>
                <a:ea typeface="BZFFYM+UbuntuMono-Regular"/>
              </a:rPr>
              <a:t>+ </a:t>
            </a:r>
            <a:r>
              <a:rPr lang="en-IN" sz="1600" dirty="0">
                <a:solidFill>
                  <a:srgbClr val="CD3300"/>
                </a:solidFill>
                <a:latin typeface="BZFFYM+UbuntuMono-Regular"/>
                <a:ea typeface="BZFFYM+UbuntuMono-Regular"/>
              </a:rPr>
              <a:t>"\""</a:t>
            </a:r>
            <a:r>
              <a:rPr lang="en-IN" sz="1600" dirty="0">
                <a:solidFill>
                  <a:srgbClr val="555555"/>
                </a:solidFill>
                <a:latin typeface="BZFFYM+UbuntuMono-Regular"/>
                <a:ea typeface="BZFFYM+UbuntuMono-Regular"/>
              </a:rPr>
              <a:t>);</a:t>
            </a:r>
            <a:endParaRPr sz="2000" dirty="0"/>
          </a:p>
          <a:p>
            <a:r>
              <a:rPr lang="en-IN" sz="1600" dirty="0">
                <a:solidFill>
                  <a:srgbClr val="555555"/>
                </a:solidFill>
                <a:latin typeface="BZFFYM+UbuntuMono-Regular"/>
                <a:ea typeface="BZFFYM+UbuntuMono-Regular"/>
              </a:rPr>
              <a:t>	} </a:t>
            </a:r>
            <a:r>
              <a:rPr lang="en-IN" sz="1600" dirty="0">
                <a:solidFill>
                  <a:srgbClr val="00669A"/>
                </a:solidFill>
                <a:latin typeface="BZFFYM+UbuntuMono-Bold"/>
                <a:ea typeface="BZFFYM+UbuntuMono-Bold"/>
              </a:rPr>
              <a:t>catch </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IOException</a:t>
            </a:r>
            <a:r>
              <a:rPr lang="en-IN" sz="1600" dirty="0">
                <a:solidFill>
                  <a:srgbClr val="000089"/>
                </a:solidFill>
                <a:latin typeface="BZFFYM+UbuntuMono-Regular"/>
                <a:ea typeface="BZFFYM+UbuntuMono-Regular"/>
              </a:rPr>
              <a:t> e</a:t>
            </a:r>
            <a:r>
              <a:rPr lang="en-IN" sz="1600" dirty="0">
                <a:solidFill>
                  <a:srgbClr val="555555"/>
                </a:solidFill>
                <a:latin typeface="BZFFYM+UbuntuMono-Regular"/>
                <a:ea typeface="BZFFYM+UbuntuMono-Regular"/>
              </a:rPr>
              <a:t>) {</a:t>
            </a:r>
            <a:endParaRPr sz="2000" dirty="0"/>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System</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err</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println</a:t>
            </a:r>
            <a:r>
              <a:rPr lang="en-IN" sz="1600" dirty="0">
                <a:solidFill>
                  <a:srgbClr val="555555"/>
                </a:solidFill>
                <a:latin typeface="BZFFYM+UbuntuMono-Regular"/>
                <a:ea typeface="BZFFYM+UbuntuMono-Regular"/>
              </a:rPr>
              <a:t>(</a:t>
            </a:r>
            <a:r>
              <a:rPr lang="en-IN" sz="1600" dirty="0">
                <a:solidFill>
                  <a:srgbClr val="000089"/>
                </a:solidFill>
                <a:latin typeface="BZFFYM+UbuntuMono-Regular"/>
                <a:ea typeface="BZFFYM+UbuntuMono-Regular"/>
              </a:rPr>
              <a:t>e</a:t>
            </a:r>
            <a:r>
              <a:rPr lang="en-IN" sz="1600" dirty="0">
                <a:solidFill>
                  <a:srgbClr val="555555"/>
                </a:solidFill>
                <a:latin typeface="BZFFYM+UbuntuMono-Regular"/>
                <a:ea typeface="BZFFYM+UbuntuMono-Regular"/>
              </a:rPr>
              <a:t>);</a:t>
            </a:r>
            <a:endParaRPr sz="2000" dirty="0"/>
          </a:p>
          <a:p>
            <a:r>
              <a:rPr lang="en-IN" sz="1600" dirty="0">
                <a:latin typeface="BZFFYM+UbuntuMono-Regular"/>
              </a:rPr>
              <a:t>	}</a:t>
            </a:r>
          </a:p>
          <a:p>
            <a:r>
              <a:rPr lang="en-IN" sz="2000" dirty="0"/>
              <a:t> </a:t>
            </a:r>
            <a:r>
              <a:rPr lang="en-IN" sz="1600" dirty="0">
                <a:latin typeface="BZFFYM+UbuntuMono-Regular"/>
              </a:rPr>
              <a:t>}</a:t>
            </a:r>
            <a:endParaRPr sz="2000" dirty="0"/>
          </a:p>
        </p:txBody>
      </p:sp>
    </p:spTree>
    <p:extLst>
      <p:ext uri="{BB962C8B-B14F-4D97-AF65-F5344CB8AC3E}">
        <p14:creationId xmlns:p14="http://schemas.microsoft.com/office/powerpoint/2010/main" val="21634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743" y="321927"/>
            <a:ext cx="11191732" cy="3415230"/>
          </a:xfrm>
          <a:prstGeom prst="rect">
            <a:avLst/>
          </a:prstGeom>
        </p:spPr>
        <p:txBody>
          <a:bodyPr wrap="square">
            <a:spAutoFit/>
          </a:bodyPr>
          <a:lstStyle/>
          <a:p>
            <a:pPr algn="just"/>
            <a:r>
              <a:rPr lang="en-US" sz="1724" b="1" dirty="0">
                <a:solidFill>
                  <a:srgbClr val="000000"/>
                </a:solidFill>
                <a:latin typeface="BZFFYM+MyriadPro-SemiboldCond"/>
                <a:ea typeface="BZFFYM+MyriadPro-SemiboldCond"/>
              </a:rPr>
              <a:t>Reading and Writing Serialized Data </a:t>
            </a:r>
          </a:p>
          <a:p>
            <a:pPr algn="just"/>
            <a:endParaRPr lang="en-US" sz="1724" b="1" dirty="0">
              <a:solidFill>
                <a:srgbClr val="000000"/>
              </a:solidFill>
              <a:latin typeface="BZFFYM+MyriadPro-SemiboldCond"/>
              <a:ea typeface="BZFFYM+MyriadPro-SemiboldCond"/>
            </a:endParaRPr>
          </a:p>
          <a:p>
            <a:pPr algn="just"/>
            <a:r>
              <a:rPr lang="en-US" sz="1724" b="1" dirty="0">
                <a:solidFill>
                  <a:srgbClr val="000000"/>
                </a:solidFill>
                <a:latin typeface="BZFFYM+MyriadPro-SemiboldCond"/>
                <a:ea typeface="BZFFYM+MyriadPro-SemiboldCond"/>
              </a:rPr>
              <a:t>Problem</a:t>
            </a:r>
          </a:p>
          <a:p>
            <a:r>
              <a:rPr lang="en-US" sz="1633" dirty="0">
                <a:latin typeface="MinionPro-Regular"/>
              </a:rPr>
              <a:t>Having connected, you wish to transfer serialized object data.</a:t>
            </a:r>
          </a:p>
          <a:p>
            <a:endParaRPr lang="en-US" sz="1633" dirty="0">
              <a:latin typeface="MinionPro-Regular"/>
            </a:endParaRPr>
          </a:p>
          <a:p>
            <a:r>
              <a:rPr lang="en-US" sz="1724" b="1" dirty="0">
                <a:solidFill>
                  <a:srgbClr val="000000"/>
                </a:solidFill>
                <a:latin typeface="BZFFYM+MyriadPro-SemiboldCond"/>
                <a:ea typeface="BZFFYM+MyriadPro-SemiboldCond"/>
              </a:rPr>
              <a:t>Solution</a:t>
            </a:r>
          </a:p>
          <a:p>
            <a:r>
              <a:rPr lang="en-US" sz="1633" dirty="0">
                <a:latin typeface="MinionPro-Regular"/>
              </a:rPr>
              <a:t>Construct an </a:t>
            </a:r>
            <a:r>
              <a:rPr lang="en-US" sz="1633" dirty="0" err="1">
                <a:latin typeface="UbuntuMono-Regular"/>
              </a:rPr>
              <a:t>ObjectInputStream</a:t>
            </a:r>
            <a:r>
              <a:rPr lang="en-US" sz="1633" dirty="0">
                <a:latin typeface="UbuntuMono-Regular"/>
              </a:rPr>
              <a:t> </a:t>
            </a:r>
            <a:r>
              <a:rPr lang="en-US" sz="1633" dirty="0">
                <a:latin typeface="MinionPro-Regular"/>
              </a:rPr>
              <a:t>or </a:t>
            </a:r>
            <a:r>
              <a:rPr lang="en-US" sz="1633" dirty="0" err="1">
                <a:latin typeface="UbuntuMono-Regular"/>
              </a:rPr>
              <a:t>ObjectOutputStream</a:t>
            </a:r>
            <a:r>
              <a:rPr lang="en-US" sz="1633" dirty="0">
                <a:latin typeface="UbuntuMono-Regular"/>
              </a:rPr>
              <a:t> </a:t>
            </a:r>
            <a:r>
              <a:rPr lang="en-US" sz="1633" dirty="0">
                <a:latin typeface="MinionPro-Regular"/>
              </a:rPr>
              <a:t>from the </a:t>
            </a:r>
            <a:r>
              <a:rPr lang="en-US" sz="1633" dirty="0" err="1">
                <a:latin typeface="MinionPro-Regular"/>
              </a:rPr>
              <a:t>socket’s</a:t>
            </a:r>
            <a:r>
              <a:rPr lang="en-US" sz="1633" dirty="0" err="1">
                <a:latin typeface="UbuntuMono-Regular"/>
              </a:rPr>
              <a:t>getInputStream</a:t>
            </a:r>
            <a:r>
              <a:rPr lang="en-US" sz="1633" dirty="0">
                <a:latin typeface="UbuntuMono-Regular"/>
              </a:rPr>
              <a:t>() </a:t>
            </a:r>
            <a:r>
              <a:rPr lang="en-US" sz="1633" dirty="0">
                <a:latin typeface="MinionPro-Regular"/>
              </a:rPr>
              <a:t>or </a:t>
            </a:r>
            <a:r>
              <a:rPr lang="en-US" sz="1633" dirty="0" err="1">
                <a:latin typeface="UbuntuMono-Regular"/>
              </a:rPr>
              <a:t>getOutputStream</a:t>
            </a:r>
            <a:r>
              <a:rPr lang="en-US" sz="1633" dirty="0">
                <a:latin typeface="UbuntuMono-Regular"/>
              </a:rPr>
              <a:t>()</a:t>
            </a:r>
            <a:r>
              <a:rPr lang="en-US" sz="1633" dirty="0">
                <a:latin typeface="MinionPro-Regular"/>
              </a:rPr>
              <a:t>.</a:t>
            </a:r>
          </a:p>
          <a:p>
            <a:endParaRPr lang="en-US" sz="1633" dirty="0">
              <a:latin typeface="MinionPro-Regular"/>
            </a:endParaRPr>
          </a:p>
          <a:p>
            <a:r>
              <a:rPr lang="en-US" sz="1633" dirty="0">
                <a:latin typeface="UbuntuMono-Regular"/>
              </a:rPr>
              <a:t>Object serialization is the ability to convert in memory objects to an external form that can be sent serially (a byte at a time). This program (and its server) operate one service that isn’t normally provided by TCP/ IP, because it is Java-specific.</a:t>
            </a:r>
          </a:p>
          <a:p>
            <a:endParaRPr lang="en-US" sz="1633" dirty="0">
              <a:latin typeface="UbuntuMono-Regular"/>
            </a:endParaRPr>
          </a:p>
          <a:p>
            <a:r>
              <a:rPr lang="en-US" sz="1633" dirty="0">
                <a:latin typeface="UbuntuMono-Regular"/>
              </a:rPr>
              <a:t>You can find the server for this program in </a:t>
            </a:r>
            <a:r>
              <a:rPr lang="en-US" sz="1633" dirty="0" err="1">
                <a:latin typeface="UbuntuMono-Regular"/>
              </a:rPr>
              <a:t>Serside</a:t>
            </a:r>
            <a:r>
              <a:rPr lang="en-US" sz="1633" dirty="0">
                <a:latin typeface="UbuntuMono-Regular"/>
              </a:rPr>
              <a:t> Side chapter. This shows the client code.</a:t>
            </a:r>
          </a:p>
        </p:txBody>
      </p:sp>
      <p:sp>
        <p:nvSpPr>
          <p:cNvPr id="5" name="Rectangle 4"/>
          <p:cNvSpPr/>
          <p:nvPr/>
        </p:nvSpPr>
        <p:spPr>
          <a:xfrm>
            <a:off x="609743" y="3858737"/>
            <a:ext cx="10307639" cy="2688941"/>
          </a:xfrm>
          <a:prstGeom prst="rect">
            <a:avLst/>
          </a:prstGeom>
        </p:spPr>
        <p:txBody>
          <a:bodyPr wrap="square">
            <a:spAutoFit/>
          </a:bodyPr>
          <a:lstStyle/>
          <a:p>
            <a:r>
              <a:rPr lang="en-US" sz="2177" i="1" dirty="0">
                <a:solidFill>
                  <a:srgbClr val="000000"/>
                </a:solidFill>
                <a:latin typeface="MinionPro-Italic"/>
              </a:rPr>
              <a:t>DaytimeObject.java</a:t>
            </a:r>
          </a:p>
          <a:p>
            <a:r>
              <a:rPr lang="en-US" sz="1633" b="1" dirty="0">
                <a:solidFill>
                  <a:srgbClr val="00669A"/>
                </a:solidFill>
                <a:latin typeface="UbuntuMono-Bold"/>
              </a:rPr>
              <a:t>public class </a:t>
            </a:r>
            <a:r>
              <a:rPr lang="en-US" sz="1633" b="1" dirty="0" err="1">
                <a:solidFill>
                  <a:srgbClr val="00AB89"/>
                </a:solidFill>
                <a:latin typeface="UbuntuMono-Bold"/>
              </a:rPr>
              <a:t>DaytimeObject</a:t>
            </a:r>
            <a:r>
              <a:rPr lang="en-US" sz="1633" b="1" dirty="0">
                <a:solidFill>
                  <a:srgbClr val="00AB89"/>
                </a:solidFill>
                <a:latin typeface="UbuntuMono-Bold"/>
              </a:rPr>
              <a:t> </a:t>
            </a:r>
            <a:r>
              <a:rPr lang="en-US" sz="1633" dirty="0">
                <a:solidFill>
                  <a:srgbClr val="555555"/>
                </a:solidFill>
                <a:latin typeface="UbuntuMono-Regular"/>
              </a:rPr>
              <a:t>{</a:t>
            </a:r>
          </a:p>
          <a:p>
            <a:r>
              <a:rPr lang="en-US" sz="1633" i="1" dirty="0">
                <a:solidFill>
                  <a:srgbClr val="35586C"/>
                </a:solidFill>
                <a:latin typeface="UbuntuMono-Italic"/>
              </a:rPr>
              <a:t>/** The TCP port for the object time service. */</a:t>
            </a:r>
          </a:p>
          <a:p>
            <a:r>
              <a:rPr lang="en-US" sz="1633" b="1" dirty="0">
                <a:solidFill>
                  <a:srgbClr val="00669A"/>
                </a:solidFill>
                <a:latin typeface="UbuntuMono-Bold"/>
              </a:rPr>
              <a:t>public static final </a:t>
            </a:r>
            <a:r>
              <a:rPr lang="en-US" sz="1633" b="1" dirty="0">
                <a:solidFill>
                  <a:srgbClr val="007789"/>
                </a:solidFill>
                <a:latin typeface="UbuntuMono-Bold"/>
              </a:rPr>
              <a:t>short </a:t>
            </a:r>
            <a:r>
              <a:rPr lang="en-US" sz="1633" dirty="0">
                <a:solidFill>
                  <a:srgbClr val="000089"/>
                </a:solidFill>
                <a:latin typeface="UbuntuMono-Regular"/>
              </a:rPr>
              <a:t>TIME_PORT </a:t>
            </a:r>
            <a:r>
              <a:rPr lang="en-US" sz="1633" dirty="0">
                <a:solidFill>
                  <a:srgbClr val="555555"/>
                </a:solidFill>
                <a:latin typeface="UbuntuMono-Regular"/>
              </a:rPr>
              <a:t>= </a:t>
            </a:r>
            <a:r>
              <a:rPr lang="en-US" sz="1633" dirty="0">
                <a:solidFill>
                  <a:srgbClr val="FF6600"/>
                </a:solidFill>
                <a:latin typeface="UbuntuMono-Regular"/>
              </a:rPr>
              <a:t>1951</a:t>
            </a:r>
            <a:r>
              <a:rPr lang="en-US" sz="1633" dirty="0">
                <a:solidFill>
                  <a:srgbClr val="555555"/>
                </a:solidFill>
                <a:latin typeface="UbuntuMono-Regular"/>
              </a:rPr>
              <a:t>;</a:t>
            </a:r>
          </a:p>
          <a:p>
            <a:r>
              <a:rPr lang="en-US" sz="1633" b="1" dirty="0">
                <a:solidFill>
                  <a:srgbClr val="00669A"/>
                </a:solidFill>
                <a:latin typeface="UbuntuMono-Bold"/>
              </a:rPr>
              <a:t>public static </a:t>
            </a:r>
            <a:r>
              <a:rPr lang="en-US" sz="1633" b="1" dirty="0">
                <a:solidFill>
                  <a:srgbClr val="007789"/>
                </a:solidFill>
                <a:latin typeface="UbuntuMono-Bold"/>
              </a:rPr>
              <a:t>void </a:t>
            </a:r>
            <a:r>
              <a:rPr lang="en-US" sz="1633" dirty="0">
                <a:solidFill>
                  <a:srgbClr val="CD00FF"/>
                </a:solidFill>
                <a:latin typeface="UbuntuMono-Regular"/>
              </a:rPr>
              <a:t>main</a:t>
            </a:r>
            <a:r>
              <a:rPr lang="en-US" sz="1633" dirty="0">
                <a:solidFill>
                  <a:srgbClr val="555555"/>
                </a:solidFill>
                <a:latin typeface="UbuntuMono-Regular"/>
              </a:rPr>
              <a:t>(</a:t>
            </a:r>
            <a:r>
              <a:rPr lang="en-US" sz="1633" dirty="0">
                <a:solidFill>
                  <a:srgbClr val="000089"/>
                </a:solidFill>
                <a:latin typeface="UbuntuMono-Regular"/>
              </a:rPr>
              <a:t>String</a:t>
            </a:r>
            <a:r>
              <a:rPr lang="en-US" sz="1633" dirty="0">
                <a:solidFill>
                  <a:srgbClr val="555555"/>
                </a:solidFill>
                <a:latin typeface="UbuntuMono-Regular"/>
              </a:rPr>
              <a:t>[] </a:t>
            </a:r>
            <a:r>
              <a:rPr lang="en-US" sz="1633" dirty="0" err="1">
                <a:solidFill>
                  <a:srgbClr val="000089"/>
                </a:solidFill>
                <a:latin typeface="UbuntuMono-Regular"/>
              </a:rPr>
              <a:t>argv</a:t>
            </a:r>
            <a:r>
              <a:rPr lang="en-US" sz="1633" dirty="0">
                <a:solidFill>
                  <a:srgbClr val="555555"/>
                </a:solidFill>
                <a:latin typeface="UbuntuMono-Regular"/>
              </a:rPr>
              <a:t>) {</a:t>
            </a:r>
          </a:p>
          <a:p>
            <a:r>
              <a:rPr lang="en-US" sz="1633" dirty="0">
                <a:solidFill>
                  <a:srgbClr val="000089"/>
                </a:solidFill>
                <a:latin typeface="UbuntuMono-Regular"/>
              </a:rPr>
              <a:t>String </a:t>
            </a:r>
            <a:r>
              <a:rPr lang="en-US" sz="1633" dirty="0" err="1">
                <a:solidFill>
                  <a:srgbClr val="000089"/>
                </a:solidFill>
                <a:latin typeface="UbuntuMono-Regular"/>
              </a:rPr>
              <a:t>hostName</a:t>
            </a:r>
            <a:r>
              <a:rPr lang="en-US" sz="1633" dirty="0">
                <a:solidFill>
                  <a:srgbClr val="555555"/>
                </a:solidFill>
                <a:latin typeface="UbuntuMono-Regular"/>
              </a:rPr>
              <a:t>;</a:t>
            </a:r>
          </a:p>
          <a:p>
            <a:r>
              <a:rPr lang="en-US" sz="1633" b="1" dirty="0">
                <a:solidFill>
                  <a:srgbClr val="00669A"/>
                </a:solidFill>
                <a:latin typeface="UbuntuMono-Bold"/>
              </a:rPr>
              <a:t>if </a:t>
            </a:r>
            <a:r>
              <a:rPr lang="en-US" sz="1633" dirty="0">
                <a:solidFill>
                  <a:srgbClr val="555555"/>
                </a:solidFill>
                <a:latin typeface="UbuntuMono-Regular"/>
              </a:rPr>
              <a:t>(</a:t>
            </a:r>
            <a:r>
              <a:rPr lang="en-US" sz="1633" dirty="0" err="1">
                <a:solidFill>
                  <a:srgbClr val="000089"/>
                </a:solidFill>
                <a:latin typeface="UbuntuMono-Regular"/>
              </a:rPr>
              <a:t>argv</a:t>
            </a:r>
            <a:r>
              <a:rPr lang="en-US" sz="1633" dirty="0" err="1">
                <a:solidFill>
                  <a:srgbClr val="555555"/>
                </a:solidFill>
                <a:latin typeface="UbuntuMono-Regular"/>
              </a:rPr>
              <a:t>.</a:t>
            </a:r>
            <a:r>
              <a:rPr lang="en-US" sz="1633" dirty="0" err="1">
                <a:solidFill>
                  <a:srgbClr val="33009A"/>
                </a:solidFill>
                <a:latin typeface="UbuntuMono-Regular"/>
              </a:rPr>
              <a:t>length</a:t>
            </a:r>
            <a:r>
              <a:rPr lang="en-US" sz="1633" dirty="0">
                <a:solidFill>
                  <a:srgbClr val="33009A"/>
                </a:solidFill>
                <a:latin typeface="UbuntuMono-Regular"/>
              </a:rPr>
              <a:t> </a:t>
            </a:r>
            <a:r>
              <a:rPr lang="en-US" sz="1633" dirty="0">
                <a:solidFill>
                  <a:srgbClr val="555555"/>
                </a:solidFill>
                <a:latin typeface="UbuntuMono-Regular"/>
              </a:rPr>
              <a:t>== </a:t>
            </a:r>
            <a:r>
              <a:rPr lang="en-US" sz="1633" dirty="0">
                <a:solidFill>
                  <a:srgbClr val="FF6600"/>
                </a:solidFill>
                <a:latin typeface="UbuntuMono-Regular"/>
              </a:rPr>
              <a:t>0</a:t>
            </a:r>
            <a:r>
              <a:rPr lang="en-US" sz="1633" dirty="0">
                <a:solidFill>
                  <a:srgbClr val="555555"/>
                </a:solidFill>
                <a:latin typeface="UbuntuMono-Regular"/>
              </a:rPr>
              <a:t>)</a:t>
            </a:r>
          </a:p>
          <a:p>
            <a:r>
              <a:rPr lang="en-US" sz="1633" dirty="0" err="1">
                <a:solidFill>
                  <a:srgbClr val="000089"/>
                </a:solidFill>
                <a:latin typeface="UbuntuMono-Regular"/>
              </a:rPr>
              <a:t>hostName</a:t>
            </a:r>
            <a:r>
              <a:rPr lang="en-US" sz="1633" dirty="0">
                <a:solidFill>
                  <a:srgbClr val="000089"/>
                </a:solidFill>
                <a:latin typeface="UbuntuMono-Regular"/>
              </a:rPr>
              <a:t> </a:t>
            </a:r>
            <a:r>
              <a:rPr lang="en-US" sz="1633" dirty="0">
                <a:solidFill>
                  <a:srgbClr val="555555"/>
                </a:solidFill>
                <a:latin typeface="UbuntuMono-Regular"/>
              </a:rPr>
              <a:t>= </a:t>
            </a:r>
            <a:r>
              <a:rPr lang="en-US" sz="1633" dirty="0">
                <a:solidFill>
                  <a:srgbClr val="CD3300"/>
                </a:solidFill>
                <a:latin typeface="UbuntuMono-Regular"/>
              </a:rPr>
              <a:t>"</a:t>
            </a:r>
            <a:r>
              <a:rPr lang="en-US" sz="1633" dirty="0" err="1">
                <a:solidFill>
                  <a:srgbClr val="CD3300"/>
                </a:solidFill>
                <a:latin typeface="UbuntuMono-Regular"/>
              </a:rPr>
              <a:t>localhost</a:t>
            </a:r>
            <a:r>
              <a:rPr lang="en-US" sz="1633" dirty="0">
                <a:solidFill>
                  <a:srgbClr val="CD3300"/>
                </a:solidFill>
                <a:latin typeface="UbuntuMono-Regular"/>
              </a:rPr>
              <a:t>"</a:t>
            </a:r>
            <a:r>
              <a:rPr lang="en-US" sz="1633" dirty="0">
                <a:solidFill>
                  <a:srgbClr val="555555"/>
                </a:solidFill>
                <a:latin typeface="UbuntuMono-Regular"/>
              </a:rPr>
              <a:t>;</a:t>
            </a:r>
          </a:p>
          <a:p>
            <a:r>
              <a:rPr lang="en-US" sz="1633" b="1" dirty="0">
                <a:solidFill>
                  <a:srgbClr val="00669A"/>
                </a:solidFill>
                <a:latin typeface="UbuntuMono-Bold"/>
              </a:rPr>
              <a:t>else</a:t>
            </a:r>
          </a:p>
          <a:p>
            <a:r>
              <a:rPr lang="en-US" sz="1633" dirty="0" err="1">
                <a:solidFill>
                  <a:srgbClr val="000089"/>
                </a:solidFill>
                <a:latin typeface="UbuntuMono-Regular"/>
              </a:rPr>
              <a:t>hostName</a:t>
            </a:r>
            <a:r>
              <a:rPr lang="en-US" sz="1633" dirty="0">
                <a:solidFill>
                  <a:srgbClr val="000089"/>
                </a:solidFill>
                <a:latin typeface="UbuntuMono-Regular"/>
              </a:rPr>
              <a:t> </a:t>
            </a:r>
            <a:r>
              <a:rPr lang="en-US" sz="1633" dirty="0">
                <a:solidFill>
                  <a:srgbClr val="555555"/>
                </a:solidFill>
                <a:latin typeface="UbuntuMono-Regular"/>
              </a:rPr>
              <a:t>= </a:t>
            </a:r>
            <a:r>
              <a:rPr lang="en-US" sz="1633" dirty="0" err="1">
                <a:solidFill>
                  <a:srgbClr val="000089"/>
                </a:solidFill>
                <a:latin typeface="UbuntuMono-Regular"/>
              </a:rPr>
              <a:t>argv</a:t>
            </a:r>
            <a:r>
              <a:rPr lang="en-US" sz="1633" dirty="0">
                <a:solidFill>
                  <a:srgbClr val="555555"/>
                </a:solidFill>
                <a:latin typeface="UbuntuMono-Regular"/>
              </a:rPr>
              <a:t>[</a:t>
            </a:r>
            <a:r>
              <a:rPr lang="en-US" sz="1633" dirty="0">
                <a:solidFill>
                  <a:srgbClr val="FF6600"/>
                </a:solidFill>
                <a:latin typeface="UbuntuMono-Regular"/>
              </a:rPr>
              <a:t>0</a:t>
            </a:r>
            <a:r>
              <a:rPr lang="en-US" sz="1633" dirty="0">
                <a:solidFill>
                  <a:srgbClr val="555555"/>
                </a:solidFill>
                <a:latin typeface="UbuntuMono-Regular"/>
              </a:rPr>
              <a:t>];</a:t>
            </a:r>
            <a:endParaRPr lang="en-US" sz="1633" dirty="0"/>
          </a:p>
        </p:txBody>
      </p:sp>
    </p:spTree>
    <p:extLst>
      <p:ext uri="{BB962C8B-B14F-4D97-AF65-F5344CB8AC3E}">
        <p14:creationId xmlns:p14="http://schemas.microsoft.com/office/powerpoint/2010/main" val="768452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2409" y="438793"/>
            <a:ext cx="9660465" cy="3861635"/>
          </a:xfrm>
          <a:prstGeom prst="rect">
            <a:avLst/>
          </a:prstGeom>
        </p:spPr>
        <p:txBody>
          <a:bodyPr wrap="square">
            <a:spAutoFit/>
          </a:bodyPr>
          <a:lstStyle/>
          <a:p>
            <a:r>
              <a:rPr lang="en-US" sz="1633" b="1" dirty="0">
                <a:solidFill>
                  <a:srgbClr val="00669A"/>
                </a:solidFill>
                <a:latin typeface="UbuntuMono-Bold"/>
              </a:rPr>
              <a:t>try </a:t>
            </a:r>
            <a:r>
              <a:rPr lang="en-US" sz="1633" dirty="0">
                <a:solidFill>
                  <a:srgbClr val="555555"/>
                </a:solidFill>
                <a:latin typeface="UbuntuMono-Regular"/>
              </a:rPr>
              <a:t>{</a:t>
            </a:r>
          </a:p>
          <a:p>
            <a:r>
              <a:rPr lang="en-US" sz="1633" dirty="0">
                <a:solidFill>
                  <a:srgbClr val="000089"/>
                </a:solidFill>
                <a:latin typeface="UbuntuMono-Regular"/>
              </a:rPr>
              <a:t>Socket sock </a:t>
            </a:r>
            <a:r>
              <a:rPr lang="en-US" sz="1633" dirty="0">
                <a:solidFill>
                  <a:srgbClr val="555555"/>
                </a:solidFill>
                <a:latin typeface="UbuntuMono-Regular"/>
              </a:rPr>
              <a:t>= </a:t>
            </a:r>
            <a:r>
              <a:rPr lang="en-US" sz="1633" b="1" dirty="0">
                <a:solidFill>
                  <a:srgbClr val="00669A"/>
                </a:solidFill>
                <a:latin typeface="UbuntuMono-Bold"/>
              </a:rPr>
              <a:t>new </a:t>
            </a:r>
            <a:r>
              <a:rPr lang="en-US" sz="1633" dirty="0">
                <a:solidFill>
                  <a:srgbClr val="000089"/>
                </a:solidFill>
                <a:latin typeface="UbuntuMono-Regular"/>
              </a:rPr>
              <a:t>Socket</a:t>
            </a:r>
            <a:r>
              <a:rPr lang="en-US" sz="1633" dirty="0">
                <a:solidFill>
                  <a:srgbClr val="555555"/>
                </a:solidFill>
                <a:latin typeface="UbuntuMono-Regular"/>
              </a:rPr>
              <a:t>(</a:t>
            </a:r>
            <a:r>
              <a:rPr lang="en-US" sz="1633" dirty="0" err="1">
                <a:solidFill>
                  <a:srgbClr val="000089"/>
                </a:solidFill>
                <a:latin typeface="UbuntuMono-Regular"/>
              </a:rPr>
              <a:t>hostName</a:t>
            </a:r>
            <a:r>
              <a:rPr lang="en-US" sz="1633" dirty="0">
                <a:solidFill>
                  <a:srgbClr val="555555"/>
                </a:solidFill>
                <a:latin typeface="UbuntuMono-Regular"/>
              </a:rPr>
              <a:t>, </a:t>
            </a:r>
            <a:r>
              <a:rPr lang="en-US" sz="1633" dirty="0">
                <a:solidFill>
                  <a:srgbClr val="000089"/>
                </a:solidFill>
                <a:latin typeface="UbuntuMono-Regular"/>
              </a:rPr>
              <a:t>TIME_PORT</a:t>
            </a:r>
            <a:r>
              <a:rPr lang="en-US" sz="1633" dirty="0">
                <a:solidFill>
                  <a:srgbClr val="555555"/>
                </a:solidFill>
                <a:latin typeface="UbuntuMono-Regular"/>
              </a:rPr>
              <a:t>);</a:t>
            </a:r>
          </a:p>
          <a:p>
            <a:r>
              <a:rPr lang="en-US" sz="1633" dirty="0" err="1">
                <a:solidFill>
                  <a:srgbClr val="000089"/>
                </a:solidFill>
                <a:latin typeface="UbuntuMono-Regular"/>
              </a:rPr>
              <a:t>ObjectInputStream</a:t>
            </a:r>
            <a:r>
              <a:rPr lang="en-US" sz="1633" dirty="0">
                <a:solidFill>
                  <a:srgbClr val="000089"/>
                </a:solidFill>
                <a:latin typeface="UbuntuMono-Regular"/>
              </a:rPr>
              <a:t> is </a:t>
            </a:r>
            <a:r>
              <a:rPr lang="en-US" sz="1633" dirty="0">
                <a:solidFill>
                  <a:srgbClr val="555555"/>
                </a:solidFill>
                <a:latin typeface="UbuntuMono-Regular"/>
              </a:rPr>
              <a:t>= </a:t>
            </a:r>
            <a:r>
              <a:rPr lang="en-US" sz="1633" b="1" dirty="0">
                <a:solidFill>
                  <a:srgbClr val="00669A"/>
                </a:solidFill>
                <a:latin typeface="UbuntuMono-Bold"/>
              </a:rPr>
              <a:t>new </a:t>
            </a:r>
            <a:r>
              <a:rPr lang="en-US" sz="1633" dirty="0" err="1">
                <a:solidFill>
                  <a:srgbClr val="000089"/>
                </a:solidFill>
                <a:latin typeface="UbuntuMono-Regular"/>
              </a:rPr>
              <a:t>ObjectInputStream</a:t>
            </a:r>
            <a:r>
              <a:rPr lang="en-US" sz="1633" dirty="0">
                <a:solidFill>
                  <a:srgbClr val="555555"/>
                </a:solidFill>
                <a:latin typeface="UbuntuMono-Regular"/>
              </a:rPr>
              <a:t>(</a:t>
            </a:r>
            <a:r>
              <a:rPr lang="en-US" sz="1633" b="1" dirty="0">
                <a:solidFill>
                  <a:srgbClr val="00669A"/>
                </a:solidFill>
                <a:latin typeface="UbuntuMono-Bold"/>
              </a:rPr>
              <a:t>new </a:t>
            </a:r>
            <a:r>
              <a:rPr lang="en-US" sz="1633" dirty="0" err="1">
                <a:solidFill>
                  <a:srgbClr val="000089"/>
                </a:solidFill>
                <a:latin typeface="UbuntuMono-Regular"/>
              </a:rPr>
              <a:t>BufferedInputStream</a:t>
            </a:r>
            <a:r>
              <a:rPr lang="en-US" sz="1633" dirty="0">
                <a:solidFill>
                  <a:srgbClr val="555555"/>
                </a:solidFill>
                <a:latin typeface="UbuntuMono-Regular"/>
              </a:rPr>
              <a:t>(</a:t>
            </a:r>
            <a:r>
              <a:rPr lang="en-US" sz="1633" dirty="0" err="1">
                <a:solidFill>
                  <a:srgbClr val="000089"/>
                </a:solidFill>
                <a:latin typeface="UbuntuMono-Regular"/>
              </a:rPr>
              <a:t>sock</a:t>
            </a:r>
            <a:r>
              <a:rPr lang="en-US" sz="1633" dirty="0" err="1">
                <a:solidFill>
                  <a:srgbClr val="555555"/>
                </a:solidFill>
                <a:latin typeface="UbuntuMono-Regular"/>
              </a:rPr>
              <a:t>.</a:t>
            </a:r>
            <a:r>
              <a:rPr lang="en-US" sz="1633" dirty="0" err="1">
                <a:solidFill>
                  <a:srgbClr val="33009A"/>
                </a:solidFill>
                <a:latin typeface="UbuntuMono-Regular"/>
              </a:rPr>
              <a:t>getInputStream</a:t>
            </a:r>
            <a:r>
              <a:rPr lang="en-US" sz="1633" dirty="0">
                <a:solidFill>
                  <a:srgbClr val="555555"/>
                </a:solidFill>
                <a:latin typeface="UbuntuMono-Regular"/>
              </a:rPr>
              <a:t>()));</a:t>
            </a:r>
          </a:p>
          <a:p>
            <a:r>
              <a:rPr lang="en-US" sz="1633" i="1" dirty="0">
                <a:solidFill>
                  <a:srgbClr val="35586C"/>
                </a:solidFill>
                <a:latin typeface="UbuntuMono-Italic"/>
              </a:rPr>
              <a:t>// Read and validate the Object</a:t>
            </a:r>
          </a:p>
          <a:p>
            <a:r>
              <a:rPr lang="en-US" sz="1633" dirty="0">
                <a:solidFill>
                  <a:srgbClr val="000089"/>
                </a:solidFill>
                <a:latin typeface="UbuntuMono-Regular"/>
              </a:rPr>
              <a:t>Object o </a:t>
            </a:r>
            <a:r>
              <a:rPr lang="en-US" sz="1633" dirty="0">
                <a:solidFill>
                  <a:srgbClr val="555555"/>
                </a:solidFill>
                <a:latin typeface="UbuntuMono-Regular"/>
              </a:rPr>
              <a:t>= </a:t>
            </a:r>
            <a:r>
              <a:rPr lang="en-US" sz="1633" dirty="0" err="1">
                <a:solidFill>
                  <a:srgbClr val="000089"/>
                </a:solidFill>
                <a:latin typeface="UbuntuMono-Regular"/>
              </a:rPr>
              <a:t>is</a:t>
            </a:r>
            <a:r>
              <a:rPr lang="en-US" sz="1633" dirty="0" err="1">
                <a:solidFill>
                  <a:srgbClr val="555555"/>
                </a:solidFill>
                <a:latin typeface="UbuntuMono-Regular"/>
              </a:rPr>
              <a:t>.</a:t>
            </a:r>
            <a:r>
              <a:rPr lang="en-US" sz="1633" dirty="0" err="1">
                <a:solidFill>
                  <a:srgbClr val="33009A"/>
                </a:solidFill>
                <a:latin typeface="UbuntuMono-Regular"/>
              </a:rPr>
              <a:t>readObject</a:t>
            </a:r>
            <a:r>
              <a:rPr lang="en-US" sz="1633" dirty="0">
                <a:solidFill>
                  <a:srgbClr val="555555"/>
                </a:solidFill>
                <a:latin typeface="UbuntuMono-Regular"/>
              </a:rPr>
              <a:t>();</a:t>
            </a:r>
          </a:p>
          <a:p>
            <a:r>
              <a:rPr lang="en-US" sz="1633" b="1" dirty="0">
                <a:solidFill>
                  <a:srgbClr val="00669A"/>
                </a:solidFill>
                <a:latin typeface="UbuntuMono-Bold"/>
              </a:rPr>
              <a:t>if </a:t>
            </a:r>
            <a:r>
              <a:rPr lang="en-US" sz="1633" dirty="0">
                <a:solidFill>
                  <a:srgbClr val="555555"/>
                </a:solidFill>
                <a:latin typeface="UbuntuMono-Regular"/>
              </a:rPr>
              <a:t>(</a:t>
            </a:r>
            <a:r>
              <a:rPr lang="en-US" sz="1633" dirty="0">
                <a:solidFill>
                  <a:srgbClr val="000089"/>
                </a:solidFill>
                <a:latin typeface="UbuntuMono-Regular"/>
              </a:rPr>
              <a:t>o </a:t>
            </a:r>
            <a:r>
              <a:rPr lang="en-US" sz="1633" dirty="0">
                <a:solidFill>
                  <a:srgbClr val="555555"/>
                </a:solidFill>
                <a:latin typeface="UbuntuMono-Regular"/>
              </a:rPr>
              <a:t>== </a:t>
            </a:r>
            <a:r>
              <a:rPr lang="en-US" sz="1633" b="1" dirty="0">
                <a:solidFill>
                  <a:srgbClr val="00669A"/>
                </a:solidFill>
                <a:latin typeface="UbuntuMono-Bold"/>
              </a:rPr>
              <a:t>null</a:t>
            </a:r>
            <a:r>
              <a:rPr lang="en-US" sz="1633" dirty="0">
                <a:solidFill>
                  <a:srgbClr val="555555"/>
                </a:solidFill>
                <a:latin typeface="UbuntuMono-Regular"/>
              </a:rPr>
              <a:t>) {</a:t>
            </a:r>
          </a:p>
          <a:p>
            <a:r>
              <a:rPr lang="en-US" sz="1633" dirty="0" err="1">
                <a:solidFill>
                  <a:srgbClr val="000089"/>
                </a:solidFill>
                <a:latin typeface="UbuntuMono-Regular"/>
              </a:rPr>
              <a:t>System</a:t>
            </a:r>
            <a:r>
              <a:rPr lang="en-US" sz="1633" dirty="0" err="1">
                <a:solidFill>
                  <a:srgbClr val="555555"/>
                </a:solidFill>
                <a:latin typeface="UbuntuMono-Regular"/>
              </a:rPr>
              <a:t>.</a:t>
            </a:r>
            <a:r>
              <a:rPr lang="en-US" sz="1633" dirty="0" err="1">
                <a:solidFill>
                  <a:srgbClr val="33009A"/>
                </a:solidFill>
                <a:latin typeface="UbuntuMono-Regular"/>
              </a:rPr>
              <a:t>err</a:t>
            </a:r>
            <a:r>
              <a:rPr lang="en-US" sz="1633" dirty="0" err="1">
                <a:solidFill>
                  <a:srgbClr val="555555"/>
                </a:solidFill>
                <a:latin typeface="UbuntuMono-Regular"/>
              </a:rPr>
              <a:t>.</a:t>
            </a:r>
            <a:r>
              <a:rPr lang="en-US" sz="1633" dirty="0" err="1">
                <a:solidFill>
                  <a:srgbClr val="33009A"/>
                </a:solidFill>
                <a:latin typeface="UbuntuMono-Regular"/>
              </a:rPr>
              <a:t>println</a:t>
            </a:r>
            <a:r>
              <a:rPr lang="en-US" sz="1633" dirty="0">
                <a:solidFill>
                  <a:srgbClr val="555555"/>
                </a:solidFill>
                <a:latin typeface="UbuntuMono-Regular"/>
              </a:rPr>
              <a:t>(</a:t>
            </a:r>
            <a:r>
              <a:rPr lang="en-US" sz="1633" dirty="0">
                <a:solidFill>
                  <a:srgbClr val="CD3300"/>
                </a:solidFill>
                <a:latin typeface="UbuntuMono-Regular"/>
              </a:rPr>
              <a:t>"Read null from server!"</a:t>
            </a:r>
            <a:r>
              <a:rPr lang="en-US" sz="1633" dirty="0">
                <a:solidFill>
                  <a:srgbClr val="555555"/>
                </a:solidFill>
                <a:latin typeface="UbuntuMono-Regular"/>
              </a:rPr>
              <a:t>);</a:t>
            </a:r>
          </a:p>
          <a:p>
            <a:r>
              <a:rPr lang="en-US" sz="1633" dirty="0">
                <a:solidFill>
                  <a:srgbClr val="555555"/>
                </a:solidFill>
                <a:latin typeface="UbuntuMono-Regular"/>
              </a:rPr>
              <a:t>} </a:t>
            </a:r>
            <a:r>
              <a:rPr lang="en-US" sz="1633" b="1" dirty="0">
                <a:solidFill>
                  <a:srgbClr val="00669A"/>
                </a:solidFill>
                <a:latin typeface="UbuntuMono-Bold"/>
              </a:rPr>
              <a:t>else if </a:t>
            </a:r>
            <a:r>
              <a:rPr lang="en-US" sz="1633" dirty="0">
                <a:solidFill>
                  <a:srgbClr val="555555"/>
                </a:solidFill>
                <a:latin typeface="UbuntuMono-Regular"/>
              </a:rPr>
              <a:t>((</a:t>
            </a:r>
            <a:r>
              <a:rPr lang="en-US" sz="1633" dirty="0">
                <a:solidFill>
                  <a:srgbClr val="000089"/>
                </a:solidFill>
                <a:latin typeface="UbuntuMono-Regular"/>
              </a:rPr>
              <a:t>o </a:t>
            </a:r>
            <a:r>
              <a:rPr lang="en-US" sz="1633" b="1" dirty="0" err="1">
                <a:solidFill>
                  <a:srgbClr val="00669A"/>
                </a:solidFill>
                <a:latin typeface="UbuntuMono-Bold"/>
              </a:rPr>
              <a:t>instanceof</a:t>
            </a:r>
            <a:r>
              <a:rPr lang="en-US" sz="1633" b="1" dirty="0">
                <a:solidFill>
                  <a:srgbClr val="00669A"/>
                </a:solidFill>
                <a:latin typeface="UbuntuMono-Bold"/>
              </a:rPr>
              <a:t> </a:t>
            </a:r>
            <a:r>
              <a:rPr lang="en-US" sz="1633" dirty="0">
                <a:solidFill>
                  <a:srgbClr val="000089"/>
                </a:solidFill>
                <a:latin typeface="UbuntuMono-Regular"/>
              </a:rPr>
              <a:t>Date</a:t>
            </a:r>
            <a:r>
              <a:rPr lang="en-US" sz="1633" dirty="0">
                <a:solidFill>
                  <a:srgbClr val="555555"/>
                </a:solidFill>
                <a:latin typeface="UbuntuMono-Regular"/>
              </a:rPr>
              <a:t>)) {</a:t>
            </a:r>
          </a:p>
          <a:p>
            <a:r>
              <a:rPr lang="en-US" sz="1633" i="1" dirty="0">
                <a:solidFill>
                  <a:srgbClr val="35586C"/>
                </a:solidFill>
                <a:latin typeface="UbuntuMono-Italic"/>
              </a:rPr>
              <a:t>// Valid, so cast to Date, and print</a:t>
            </a:r>
          </a:p>
          <a:p>
            <a:r>
              <a:rPr lang="en-US" sz="1633" dirty="0">
                <a:solidFill>
                  <a:srgbClr val="000089"/>
                </a:solidFill>
                <a:latin typeface="UbuntuMono-Regular"/>
              </a:rPr>
              <a:t>Date d </a:t>
            </a:r>
            <a:r>
              <a:rPr lang="en-US" sz="1633" dirty="0">
                <a:solidFill>
                  <a:srgbClr val="555555"/>
                </a:solidFill>
                <a:latin typeface="UbuntuMono-Regular"/>
              </a:rPr>
              <a:t>= (</a:t>
            </a:r>
            <a:r>
              <a:rPr lang="en-US" sz="1633" dirty="0">
                <a:solidFill>
                  <a:srgbClr val="000089"/>
                </a:solidFill>
                <a:latin typeface="UbuntuMono-Regular"/>
              </a:rPr>
              <a:t>Date</a:t>
            </a:r>
            <a:r>
              <a:rPr lang="en-US" sz="1633" dirty="0">
                <a:solidFill>
                  <a:srgbClr val="555555"/>
                </a:solidFill>
                <a:latin typeface="UbuntuMono-Regular"/>
              </a:rPr>
              <a:t>) </a:t>
            </a:r>
            <a:r>
              <a:rPr lang="en-US" sz="1633" dirty="0">
                <a:solidFill>
                  <a:srgbClr val="000089"/>
                </a:solidFill>
                <a:latin typeface="UbuntuMono-Regular"/>
              </a:rPr>
              <a:t>o</a:t>
            </a:r>
            <a:r>
              <a:rPr lang="en-US" sz="1633" dirty="0">
                <a:solidFill>
                  <a:srgbClr val="555555"/>
                </a:solidFill>
                <a:latin typeface="UbuntuMono-Regular"/>
              </a:rPr>
              <a:t>;</a:t>
            </a:r>
          </a:p>
          <a:p>
            <a:r>
              <a:rPr lang="en-US" sz="1633" dirty="0" err="1">
                <a:solidFill>
                  <a:srgbClr val="000089"/>
                </a:solidFill>
                <a:latin typeface="UbuntuMono-Regular"/>
              </a:rPr>
              <a:t>System</a:t>
            </a:r>
            <a:r>
              <a:rPr lang="en-US" sz="1633" dirty="0" err="1">
                <a:solidFill>
                  <a:srgbClr val="555555"/>
                </a:solidFill>
                <a:latin typeface="UbuntuMono-Regular"/>
              </a:rPr>
              <a:t>.</a:t>
            </a:r>
            <a:r>
              <a:rPr lang="en-US" sz="1633" dirty="0" err="1">
                <a:solidFill>
                  <a:srgbClr val="33009A"/>
                </a:solidFill>
                <a:latin typeface="UbuntuMono-Regular"/>
              </a:rPr>
              <a:t>out</a:t>
            </a:r>
            <a:r>
              <a:rPr lang="en-US" sz="1633" dirty="0" err="1">
                <a:solidFill>
                  <a:srgbClr val="555555"/>
                </a:solidFill>
                <a:latin typeface="UbuntuMono-Regular"/>
              </a:rPr>
              <a:t>.</a:t>
            </a:r>
            <a:r>
              <a:rPr lang="en-US" sz="1633" dirty="0" err="1">
                <a:solidFill>
                  <a:srgbClr val="33009A"/>
                </a:solidFill>
                <a:latin typeface="UbuntuMono-Regular"/>
              </a:rPr>
              <a:t>println</a:t>
            </a:r>
            <a:r>
              <a:rPr lang="en-US" sz="1633" dirty="0">
                <a:solidFill>
                  <a:srgbClr val="555555"/>
                </a:solidFill>
                <a:latin typeface="UbuntuMono-Regular"/>
              </a:rPr>
              <a:t>(</a:t>
            </a:r>
            <a:r>
              <a:rPr lang="en-US" sz="1633" dirty="0">
                <a:solidFill>
                  <a:srgbClr val="CD3300"/>
                </a:solidFill>
                <a:latin typeface="UbuntuMono-Regular"/>
              </a:rPr>
              <a:t>"Server host is " </a:t>
            </a:r>
            <a:r>
              <a:rPr lang="en-US" sz="1633" dirty="0">
                <a:solidFill>
                  <a:srgbClr val="555555"/>
                </a:solidFill>
                <a:latin typeface="UbuntuMono-Regular"/>
              </a:rPr>
              <a:t>+ </a:t>
            </a:r>
            <a:r>
              <a:rPr lang="en-US" sz="1633" dirty="0" err="1">
                <a:solidFill>
                  <a:srgbClr val="000089"/>
                </a:solidFill>
                <a:latin typeface="UbuntuMono-Regular"/>
              </a:rPr>
              <a:t>hostName</a:t>
            </a:r>
            <a:r>
              <a:rPr lang="en-US" sz="1633" dirty="0">
                <a:solidFill>
                  <a:srgbClr val="555555"/>
                </a:solidFill>
                <a:latin typeface="UbuntuMono-Regular"/>
              </a:rPr>
              <a:t>);</a:t>
            </a:r>
          </a:p>
          <a:p>
            <a:r>
              <a:rPr lang="en-US" sz="1633" dirty="0" err="1">
                <a:solidFill>
                  <a:srgbClr val="000089"/>
                </a:solidFill>
                <a:latin typeface="UbuntuMono-Regular"/>
              </a:rPr>
              <a:t>System</a:t>
            </a:r>
            <a:r>
              <a:rPr lang="en-US" sz="1633" dirty="0" err="1">
                <a:solidFill>
                  <a:srgbClr val="555555"/>
                </a:solidFill>
                <a:latin typeface="UbuntuMono-Regular"/>
              </a:rPr>
              <a:t>.</a:t>
            </a:r>
            <a:r>
              <a:rPr lang="en-US" sz="1633" dirty="0" err="1">
                <a:solidFill>
                  <a:srgbClr val="33009A"/>
                </a:solidFill>
                <a:latin typeface="UbuntuMono-Regular"/>
              </a:rPr>
              <a:t>out</a:t>
            </a:r>
            <a:r>
              <a:rPr lang="en-US" sz="1633" dirty="0" err="1">
                <a:solidFill>
                  <a:srgbClr val="555555"/>
                </a:solidFill>
                <a:latin typeface="UbuntuMono-Regular"/>
              </a:rPr>
              <a:t>.</a:t>
            </a:r>
            <a:r>
              <a:rPr lang="en-US" sz="1633" dirty="0" err="1">
                <a:solidFill>
                  <a:srgbClr val="33009A"/>
                </a:solidFill>
                <a:latin typeface="UbuntuMono-Regular"/>
              </a:rPr>
              <a:t>println</a:t>
            </a:r>
            <a:r>
              <a:rPr lang="en-US" sz="1633" dirty="0">
                <a:solidFill>
                  <a:srgbClr val="555555"/>
                </a:solidFill>
                <a:latin typeface="UbuntuMono-Regular"/>
              </a:rPr>
              <a:t>(</a:t>
            </a:r>
            <a:r>
              <a:rPr lang="en-US" sz="1633" dirty="0">
                <a:solidFill>
                  <a:srgbClr val="CD3300"/>
                </a:solidFill>
                <a:latin typeface="UbuntuMono-Regular"/>
              </a:rPr>
              <a:t>"Time there is " </a:t>
            </a:r>
            <a:r>
              <a:rPr lang="en-US" sz="1633" dirty="0">
                <a:solidFill>
                  <a:srgbClr val="555555"/>
                </a:solidFill>
                <a:latin typeface="UbuntuMono-Regular"/>
              </a:rPr>
              <a:t>+ </a:t>
            </a:r>
            <a:r>
              <a:rPr lang="en-US" sz="1633" dirty="0" err="1">
                <a:solidFill>
                  <a:srgbClr val="000089"/>
                </a:solidFill>
                <a:latin typeface="UbuntuMono-Regular"/>
              </a:rPr>
              <a:t>d</a:t>
            </a:r>
            <a:r>
              <a:rPr lang="en-US" sz="1633" dirty="0" err="1">
                <a:solidFill>
                  <a:srgbClr val="555555"/>
                </a:solidFill>
                <a:latin typeface="UbuntuMono-Regular"/>
              </a:rPr>
              <a:t>.</a:t>
            </a:r>
            <a:r>
              <a:rPr lang="en-US" sz="1633" dirty="0" err="1">
                <a:solidFill>
                  <a:srgbClr val="33009A"/>
                </a:solidFill>
                <a:latin typeface="UbuntuMono-Regular"/>
              </a:rPr>
              <a:t>toString</a:t>
            </a:r>
            <a:r>
              <a:rPr lang="en-US" sz="1633" dirty="0">
                <a:solidFill>
                  <a:srgbClr val="555555"/>
                </a:solidFill>
                <a:latin typeface="UbuntuMono-Regular"/>
              </a:rPr>
              <a:t>());</a:t>
            </a:r>
          </a:p>
          <a:p>
            <a:r>
              <a:rPr lang="en-US" sz="1633" dirty="0">
                <a:solidFill>
                  <a:srgbClr val="555555"/>
                </a:solidFill>
                <a:latin typeface="UbuntuMono-Regular"/>
              </a:rPr>
              <a:t>} </a:t>
            </a:r>
            <a:r>
              <a:rPr lang="en-US" sz="1633" b="1" dirty="0">
                <a:solidFill>
                  <a:srgbClr val="00669A"/>
                </a:solidFill>
                <a:latin typeface="UbuntuMono-Bold"/>
              </a:rPr>
              <a:t>else </a:t>
            </a:r>
            <a:r>
              <a:rPr lang="en-US" sz="1633" dirty="0">
                <a:solidFill>
                  <a:srgbClr val="555555"/>
                </a:solidFill>
                <a:latin typeface="UbuntuMono-Regular"/>
              </a:rPr>
              <a:t>{</a:t>
            </a:r>
          </a:p>
          <a:p>
            <a:r>
              <a:rPr lang="en-US" sz="1633" b="1" dirty="0">
                <a:solidFill>
                  <a:srgbClr val="00669A"/>
                </a:solidFill>
                <a:latin typeface="UbuntuMono-Bold"/>
              </a:rPr>
              <a:t>throw new </a:t>
            </a:r>
            <a:r>
              <a:rPr lang="en-US" sz="1633" dirty="0" err="1">
                <a:solidFill>
                  <a:srgbClr val="CD00FF"/>
                </a:solidFill>
                <a:latin typeface="UbuntuMono-Regular"/>
              </a:rPr>
              <a:t>IllegalArgumentException</a:t>
            </a:r>
            <a:r>
              <a:rPr lang="en-US" sz="1633" dirty="0">
                <a:solidFill>
                  <a:srgbClr val="555555"/>
                </a:solidFill>
                <a:latin typeface="UbuntuMono-Regular"/>
              </a:rPr>
              <a:t>(</a:t>
            </a:r>
            <a:r>
              <a:rPr lang="en-US" sz="1633" dirty="0">
                <a:solidFill>
                  <a:srgbClr val="CD3300"/>
                </a:solidFill>
                <a:latin typeface="UbuntuMono-Regular"/>
              </a:rPr>
              <a:t>"Wanted Date, got " </a:t>
            </a:r>
            <a:r>
              <a:rPr lang="en-US" sz="1633" dirty="0">
                <a:solidFill>
                  <a:srgbClr val="555555"/>
                </a:solidFill>
                <a:latin typeface="UbuntuMono-Regular"/>
              </a:rPr>
              <a:t>+ </a:t>
            </a:r>
            <a:r>
              <a:rPr lang="en-US" sz="1633" dirty="0">
                <a:solidFill>
                  <a:srgbClr val="000089"/>
                </a:solidFill>
                <a:latin typeface="UbuntuMono-Regular"/>
              </a:rPr>
              <a:t>o</a:t>
            </a:r>
            <a:r>
              <a:rPr lang="en-US" sz="1633" dirty="0">
                <a:solidFill>
                  <a:srgbClr val="555555"/>
                </a:solidFill>
                <a:latin typeface="UbuntuMono-Regular"/>
              </a:rPr>
              <a:t>);</a:t>
            </a:r>
          </a:p>
          <a:p>
            <a:r>
              <a:rPr lang="en-US" sz="1633" dirty="0">
                <a:solidFill>
                  <a:srgbClr val="555555"/>
                </a:solidFill>
                <a:latin typeface="UbuntuMono-Regular"/>
              </a:rPr>
              <a:t>}</a:t>
            </a:r>
          </a:p>
        </p:txBody>
      </p:sp>
      <p:sp>
        <p:nvSpPr>
          <p:cNvPr id="6" name="Rectangle 5"/>
          <p:cNvSpPr/>
          <p:nvPr/>
        </p:nvSpPr>
        <p:spPr>
          <a:xfrm>
            <a:off x="1912409" y="4432906"/>
            <a:ext cx="7836083" cy="1851341"/>
          </a:xfrm>
          <a:prstGeom prst="rect">
            <a:avLst/>
          </a:prstGeom>
        </p:spPr>
        <p:txBody>
          <a:bodyPr wrap="square">
            <a:spAutoFit/>
          </a:bodyPr>
          <a:lstStyle/>
          <a:p>
            <a:r>
              <a:rPr lang="en-US" sz="1633" dirty="0">
                <a:solidFill>
                  <a:srgbClr val="555555"/>
                </a:solidFill>
                <a:latin typeface="UbuntuMono-Regular"/>
              </a:rPr>
              <a:t>} </a:t>
            </a:r>
            <a:r>
              <a:rPr lang="en-US" sz="1633" b="1" dirty="0">
                <a:solidFill>
                  <a:srgbClr val="00669A"/>
                </a:solidFill>
                <a:latin typeface="UbuntuMono-Bold"/>
              </a:rPr>
              <a:t>catch </a:t>
            </a:r>
            <a:r>
              <a:rPr lang="en-US" sz="1633" dirty="0">
                <a:solidFill>
                  <a:srgbClr val="555555"/>
                </a:solidFill>
                <a:latin typeface="UbuntuMono-Regular"/>
              </a:rPr>
              <a:t>(</a:t>
            </a:r>
            <a:r>
              <a:rPr lang="en-US" sz="1633" dirty="0" err="1">
                <a:solidFill>
                  <a:srgbClr val="000089"/>
                </a:solidFill>
                <a:latin typeface="UbuntuMono-Regular"/>
              </a:rPr>
              <a:t>ClassNotFoundException</a:t>
            </a:r>
            <a:r>
              <a:rPr lang="en-US" sz="1633" dirty="0">
                <a:solidFill>
                  <a:srgbClr val="000089"/>
                </a:solidFill>
                <a:latin typeface="UbuntuMono-Regular"/>
              </a:rPr>
              <a:t> e</a:t>
            </a:r>
            <a:r>
              <a:rPr lang="en-US" sz="1633" dirty="0">
                <a:solidFill>
                  <a:srgbClr val="555555"/>
                </a:solidFill>
                <a:latin typeface="UbuntuMono-Regular"/>
              </a:rPr>
              <a:t>) {</a:t>
            </a:r>
          </a:p>
          <a:p>
            <a:r>
              <a:rPr lang="en-US" sz="1633" dirty="0" err="1">
                <a:solidFill>
                  <a:srgbClr val="000089"/>
                </a:solidFill>
                <a:latin typeface="UbuntuMono-Regular"/>
              </a:rPr>
              <a:t>System</a:t>
            </a:r>
            <a:r>
              <a:rPr lang="en-US" sz="1633" dirty="0" err="1">
                <a:solidFill>
                  <a:srgbClr val="555555"/>
                </a:solidFill>
                <a:latin typeface="UbuntuMono-Regular"/>
              </a:rPr>
              <a:t>.</a:t>
            </a:r>
            <a:r>
              <a:rPr lang="en-US" sz="1633" dirty="0" err="1">
                <a:solidFill>
                  <a:srgbClr val="33009A"/>
                </a:solidFill>
                <a:latin typeface="UbuntuMono-Regular"/>
              </a:rPr>
              <a:t>err</a:t>
            </a:r>
            <a:r>
              <a:rPr lang="en-US" sz="1633" dirty="0" err="1">
                <a:solidFill>
                  <a:srgbClr val="555555"/>
                </a:solidFill>
                <a:latin typeface="UbuntuMono-Regular"/>
              </a:rPr>
              <a:t>.</a:t>
            </a:r>
            <a:r>
              <a:rPr lang="en-US" sz="1633" dirty="0" err="1">
                <a:solidFill>
                  <a:srgbClr val="33009A"/>
                </a:solidFill>
                <a:latin typeface="UbuntuMono-Regular"/>
              </a:rPr>
              <a:t>println</a:t>
            </a:r>
            <a:r>
              <a:rPr lang="en-US" sz="1633" dirty="0">
                <a:solidFill>
                  <a:srgbClr val="555555"/>
                </a:solidFill>
                <a:latin typeface="UbuntuMono-Regular"/>
              </a:rPr>
              <a:t>(</a:t>
            </a:r>
            <a:r>
              <a:rPr lang="en-US" sz="1633" dirty="0">
                <a:solidFill>
                  <a:srgbClr val="CD3300"/>
                </a:solidFill>
                <a:latin typeface="UbuntuMono-Regular"/>
              </a:rPr>
              <a:t>"Wanted date, got INVALID CLASS (" </a:t>
            </a:r>
            <a:r>
              <a:rPr lang="en-US" sz="1633" dirty="0">
                <a:solidFill>
                  <a:srgbClr val="555555"/>
                </a:solidFill>
                <a:latin typeface="UbuntuMono-Regular"/>
              </a:rPr>
              <a:t>+ </a:t>
            </a:r>
            <a:r>
              <a:rPr lang="en-US" sz="1633" dirty="0">
                <a:solidFill>
                  <a:srgbClr val="000089"/>
                </a:solidFill>
                <a:latin typeface="UbuntuMono-Regular"/>
              </a:rPr>
              <a:t>e </a:t>
            </a:r>
            <a:r>
              <a:rPr lang="en-US" sz="1633" dirty="0">
                <a:solidFill>
                  <a:srgbClr val="555555"/>
                </a:solidFill>
                <a:latin typeface="UbuntuMono-Regular"/>
              </a:rPr>
              <a:t>+ </a:t>
            </a:r>
            <a:r>
              <a:rPr lang="en-US" sz="1633" dirty="0">
                <a:solidFill>
                  <a:srgbClr val="CD3300"/>
                </a:solidFill>
                <a:latin typeface="UbuntuMono-Regular"/>
              </a:rPr>
              <a:t>")"</a:t>
            </a:r>
            <a:r>
              <a:rPr lang="en-US" sz="1633" dirty="0">
                <a:solidFill>
                  <a:srgbClr val="555555"/>
                </a:solidFill>
                <a:latin typeface="UbuntuMono-Regular"/>
              </a:rPr>
              <a:t>);</a:t>
            </a:r>
          </a:p>
          <a:p>
            <a:r>
              <a:rPr lang="en-US" sz="1633" dirty="0">
                <a:solidFill>
                  <a:srgbClr val="555555"/>
                </a:solidFill>
                <a:latin typeface="UbuntuMono-Regular"/>
              </a:rPr>
              <a:t>} </a:t>
            </a:r>
            <a:r>
              <a:rPr lang="en-US" sz="1633" b="1" dirty="0">
                <a:solidFill>
                  <a:srgbClr val="00669A"/>
                </a:solidFill>
                <a:latin typeface="UbuntuMono-Bold"/>
              </a:rPr>
              <a:t>catch </a:t>
            </a:r>
            <a:r>
              <a:rPr lang="en-US" sz="1633" dirty="0">
                <a:solidFill>
                  <a:srgbClr val="555555"/>
                </a:solidFill>
                <a:latin typeface="UbuntuMono-Regular"/>
              </a:rPr>
              <a:t>(</a:t>
            </a:r>
            <a:r>
              <a:rPr lang="en-US" sz="1633" dirty="0" err="1">
                <a:solidFill>
                  <a:srgbClr val="000089"/>
                </a:solidFill>
                <a:latin typeface="UbuntuMono-Regular"/>
              </a:rPr>
              <a:t>IOException</a:t>
            </a:r>
            <a:r>
              <a:rPr lang="en-US" sz="1633" dirty="0">
                <a:solidFill>
                  <a:srgbClr val="000089"/>
                </a:solidFill>
                <a:latin typeface="UbuntuMono-Regular"/>
              </a:rPr>
              <a:t> e</a:t>
            </a:r>
            <a:r>
              <a:rPr lang="en-US" sz="1633" dirty="0">
                <a:solidFill>
                  <a:srgbClr val="555555"/>
                </a:solidFill>
                <a:latin typeface="UbuntuMono-Regular"/>
              </a:rPr>
              <a:t>) {</a:t>
            </a:r>
          </a:p>
          <a:p>
            <a:r>
              <a:rPr lang="en-US" sz="1633" dirty="0" err="1">
                <a:solidFill>
                  <a:srgbClr val="000089"/>
                </a:solidFill>
                <a:latin typeface="UbuntuMono-Regular"/>
              </a:rPr>
              <a:t>System</a:t>
            </a:r>
            <a:r>
              <a:rPr lang="en-US" sz="1633" dirty="0" err="1">
                <a:solidFill>
                  <a:srgbClr val="555555"/>
                </a:solidFill>
                <a:latin typeface="UbuntuMono-Regular"/>
              </a:rPr>
              <a:t>.</a:t>
            </a:r>
            <a:r>
              <a:rPr lang="en-US" sz="1633" dirty="0" err="1">
                <a:solidFill>
                  <a:srgbClr val="33009A"/>
                </a:solidFill>
                <a:latin typeface="UbuntuMono-Regular"/>
              </a:rPr>
              <a:t>err</a:t>
            </a:r>
            <a:r>
              <a:rPr lang="en-US" sz="1633" dirty="0" err="1">
                <a:solidFill>
                  <a:srgbClr val="555555"/>
                </a:solidFill>
                <a:latin typeface="UbuntuMono-Regular"/>
              </a:rPr>
              <a:t>.</a:t>
            </a:r>
            <a:r>
              <a:rPr lang="en-US" sz="1633" dirty="0" err="1">
                <a:solidFill>
                  <a:srgbClr val="33009A"/>
                </a:solidFill>
                <a:latin typeface="UbuntuMono-Regular"/>
              </a:rPr>
              <a:t>println</a:t>
            </a:r>
            <a:r>
              <a:rPr lang="en-US" sz="1633" dirty="0">
                <a:solidFill>
                  <a:srgbClr val="555555"/>
                </a:solidFill>
                <a:latin typeface="UbuntuMono-Regular"/>
              </a:rPr>
              <a:t>(</a:t>
            </a:r>
            <a:r>
              <a:rPr lang="en-US" sz="1633" dirty="0">
                <a:solidFill>
                  <a:srgbClr val="000089"/>
                </a:solidFill>
                <a:latin typeface="UbuntuMono-Regular"/>
              </a:rPr>
              <a:t>e</a:t>
            </a:r>
            <a:r>
              <a:rPr lang="en-US" sz="1633" dirty="0">
                <a:solidFill>
                  <a:srgbClr val="555555"/>
                </a:solidFill>
                <a:latin typeface="UbuntuMono-Regular"/>
              </a:rPr>
              <a:t>);</a:t>
            </a:r>
          </a:p>
          <a:p>
            <a:r>
              <a:rPr lang="en-US" sz="1633" dirty="0">
                <a:solidFill>
                  <a:srgbClr val="555555"/>
                </a:solidFill>
                <a:latin typeface="UbuntuMono-Regular"/>
              </a:rPr>
              <a:t>}</a:t>
            </a:r>
          </a:p>
          <a:p>
            <a:r>
              <a:rPr lang="en-US" sz="1633" dirty="0">
                <a:solidFill>
                  <a:srgbClr val="555555"/>
                </a:solidFill>
                <a:latin typeface="UbuntuMono-Regular"/>
              </a:rPr>
              <a:t>}</a:t>
            </a:r>
          </a:p>
          <a:p>
            <a:r>
              <a:rPr lang="en-US" sz="1633" dirty="0">
                <a:solidFill>
                  <a:srgbClr val="555555"/>
                </a:solidFill>
                <a:latin typeface="UbuntuMono-Regular"/>
              </a:rPr>
              <a:t>}</a:t>
            </a:r>
            <a:endParaRPr lang="en-US" sz="1633" dirty="0"/>
          </a:p>
        </p:txBody>
      </p:sp>
      <p:sp>
        <p:nvSpPr>
          <p:cNvPr id="3" name="Rectangle 2"/>
          <p:cNvSpPr/>
          <p:nvPr/>
        </p:nvSpPr>
        <p:spPr>
          <a:xfrm>
            <a:off x="3819524" y="5637916"/>
            <a:ext cx="7567613" cy="1200329"/>
          </a:xfrm>
          <a:prstGeom prst="rect">
            <a:avLst/>
          </a:prstGeom>
        </p:spPr>
        <p:txBody>
          <a:bodyPr wrap="square">
            <a:spAutoFit/>
          </a:bodyPr>
          <a:lstStyle/>
          <a:p>
            <a:r>
              <a:rPr lang="en-US" b="1" dirty="0" err="1">
                <a:solidFill>
                  <a:srgbClr val="222222"/>
                </a:solidFill>
                <a:latin typeface="arial" panose="020B0604020202020204" pitchFamily="34" charset="0"/>
              </a:rPr>
              <a:t>readObject</a:t>
            </a:r>
            <a:r>
              <a:rPr lang="en-US" b="1" dirty="0">
                <a:solidFill>
                  <a:srgbClr val="222222"/>
                </a:solidFill>
                <a:latin typeface="arial" panose="020B0604020202020204" pitchFamily="34" charset="0"/>
              </a:rPr>
              <a:t>()</a:t>
            </a:r>
            <a:r>
              <a:rPr lang="en-US" dirty="0">
                <a:solidFill>
                  <a:srgbClr val="222222"/>
                </a:solidFill>
                <a:latin typeface="arial" panose="020B0604020202020204" pitchFamily="34" charset="0"/>
              </a:rPr>
              <a:t> reads an object from the serialized class. This method is used to call the </a:t>
            </a:r>
            <a:r>
              <a:rPr lang="en-US" dirty="0" err="1">
                <a:solidFill>
                  <a:srgbClr val="222222"/>
                </a:solidFill>
                <a:latin typeface="arial" panose="020B0604020202020204" pitchFamily="34" charset="0"/>
              </a:rPr>
              <a:t>defaultReadObject</a:t>
            </a:r>
            <a:r>
              <a:rPr lang="en-US" dirty="0">
                <a:solidFill>
                  <a:srgbClr val="222222"/>
                </a:solidFill>
                <a:latin typeface="arial" panose="020B0604020202020204" pitchFamily="34" charset="0"/>
              </a:rPr>
              <a:t>.</a:t>
            </a:r>
          </a:p>
          <a:p>
            <a:r>
              <a:rPr lang="en-US" dirty="0"/>
              <a:t>The java </a:t>
            </a:r>
            <a:r>
              <a:rPr lang="en-US" dirty="0" err="1"/>
              <a:t>instanceof</a:t>
            </a:r>
            <a:r>
              <a:rPr lang="en-US" dirty="0"/>
              <a:t> operator is used to test whether the </a:t>
            </a:r>
            <a:r>
              <a:rPr lang="en-US" b="1" dirty="0"/>
              <a:t>object</a:t>
            </a:r>
            <a:r>
              <a:rPr lang="en-US" dirty="0"/>
              <a:t> is an instance of the specified type (</a:t>
            </a:r>
            <a:r>
              <a:rPr lang="en-US" b="1" dirty="0"/>
              <a:t>class</a:t>
            </a:r>
            <a:r>
              <a:rPr lang="en-US" dirty="0"/>
              <a:t> or subclass or interface). </a:t>
            </a:r>
          </a:p>
        </p:txBody>
      </p:sp>
    </p:spTree>
    <p:extLst>
      <p:ext uri="{BB962C8B-B14F-4D97-AF65-F5344CB8AC3E}">
        <p14:creationId xmlns:p14="http://schemas.microsoft.com/office/powerpoint/2010/main" val="2836222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61987" y="1143522"/>
            <a:ext cx="10968038" cy="1477328"/>
          </a:xfrm>
          <a:prstGeom prst="rect">
            <a:avLst/>
          </a:prstGeom>
        </p:spPr>
        <p:txBody>
          <a:bodyPr wrap="square">
            <a:spAutoFit/>
          </a:bodyPr>
          <a:lstStyle/>
          <a:p>
            <a:r>
              <a:rPr lang="en-US" dirty="0"/>
              <a:t>Java </a:t>
            </a:r>
            <a:r>
              <a:rPr lang="en-US" b="1" dirty="0" err="1"/>
              <a:t>DatagramSocket</a:t>
            </a:r>
            <a:r>
              <a:rPr lang="en-US" dirty="0"/>
              <a:t> and </a:t>
            </a:r>
            <a:r>
              <a:rPr lang="en-US" b="1" dirty="0" err="1"/>
              <a:t>DatagramPacket</a:t>
            </a:r>
            <a:r>
              <a:rPr lang="en-US" dirty="0"/>
              <a:t> classes are used for connection-less socket programming.</a:t>
            </a:r>
          </a:p>
          <a:p>
            <a:endParaRPr lang="en-US" dirty="0"/>
          </a:p>
          <a:p>
            <a:r>
              <a:rPr lang="en-US" b="1" dirty="0"/>
              <a:t>1. Java </a:t>
            </a:r>
            <a:r>
              <a:rPr lang="en-US" b="1" dirty="0" err="1"/>
              <a:t>DatagramSocket</a:t>
            </a:r>
            <a:r>
              <a:rPr lang="en-US" b="1" dirty="0"/>
              <a:t> class:</a:t>
            </a:r>
          </a:p>
          <a:p>
            <a:pPr marL="285750" indent="-285750">
              <a:buFont typeface="Arial" panose="020B0604020202020204" pitchFamily="34" charset="0"/>
              <a:buChar char="•"/>
            </a:pPr>
            <a:r>
              <a:rPr lang="en-US" dirty="0"/>
              <a:t>Java </a:t>
            </a:r>
            <a:r>
              <a:rPr lang="en-US" dirty="0" err="1"/>
              <a:t>DatagramSocket</a:t>
            </a:r>
            <a:r>
              <a:rPr lang="en-US" dirty="0"/>
              <a:t> class represents a connection-less socket for sending and receiving datagram packets.</a:t>
            </a:r>
          </a:p>
          <a:p>
            <a:pPr marL="285750" indent="-285750">
              <a:buFont typeface="Arial" panose="020B0604020202020204" pitchFamily="34" charset="0"/>
              <a:buChar char="•"/>
            </a:pPr>
            <a:r>
              <a:rPr lang="en-US" dirty="0"/>
              <a:t>A datagram is basically an information but there is no guarantee of its content, arrival or arrival time.</a:t>
            </a:r>
          </a:p>
        </p:txBody>
      </p:sp>
      <p:sp>
        <p:nvSpPr>
          <p:cNvPr id="8" name="Rectangle 7"/>
          <p:cNvSpPr/>
          <p:nvPr/>
        </p:nvSpPr>
        <p:spPr>
          <a:xfrm>
            <a:off x="661987" y="2845178"/>
            <a:ext cx="10567988" cy="2862322"/>
          </a:xfrm>
          <a:prstGeom prst="rect">
            <a:avLst/>
          </a:prstGeom>
        </p:spPr>
        <p:txBody>
          <a:bodyPr wrap="square">
            <a:spAutoFit/>
          </a:bodyPr>
          <a:lstStyle/>
          <a:p>
            <a:r>
              <a:rPr lang="en-US" b="1" dirty="0"/>
              <a:t>Commonly used Constructors of </a:t>
            </a:r>
            <a:r>
              <a:rPr lang="en-US" b="1" dirty="0" err="1"/>
              <a:t>DatagramSocket</a:t>
            </a:r>
            <a:r>
              <a:rPr lang="en-US" b="1" dirty="0"/>
              <a:t> class</a:t>
            </a:r>
          </a:p>
          <a:p>
            <a:endParaRPr lang="en-US" b="1" dirty="0"/>
          </a:p>
          <a:p>
            <a:r>
              <a:rPr lang="en-US" b="1" dirty="0" err="1"/>
              <a:t>DatagramSocket</a:t>
            </a:r>
            <a:r>
              <a:rPr lang="en-US" b="1" dirty="0"/>
              <a:t>() </a:t>
            </a:r>
            <a:r>
              <a:rPr lang="en-US" dirty="0"/>
              <a:t>throws </a:t>
            </a:r>
            <a:r>
              <a:rPr lang="en-US" dirty="0" err="1"/>
              <a:t>SocketE</a:t>
            </a:r>
            <a:r>
              <a:rPr lang="en-US" dirty="0"/>
              <a:t> x </a:t>
            </a:r>
            <a:r>
              <a:rPr lang="en-US" dirty="0" err="1"/>
              <a:t>ception</a:t>
            </a:r>
            <a:r>
              <a:rPr lang="en-US" dirty="0"/>
              <a:t>: it creates a datagram socket and binds it with the available Port Number on the </a:t>
            </a:r>
            <a:r>
              <a:rPr lang="en-US" dirty="0" err="1"/>
              <a:t>localhost</a:t>
            </a:r>
            <a:r>
              <a:rPr lang="en-US" dirty="0"/>
              <a:t> machine.</a:t>
            </a:r>
          </a:p>
          <a:p>
            <a:endParaRPr lang="en-US" dirty="0"/>
          </a:p>
          <a:p>
            <a:r>
              <a:rPr lang="en-US" b="1" dirty="0" err="1"/>
              <a:t>DatagramSocket</a:t>
            </a:r>
            <a:r>
              <a:rPr lang="en-US" b="1" dirty="0"/>
              <a:t>(</a:t>
            </a:r>
            <a:r>
              <a:rPr lang="en-US" b="1" dirty="0" err="1"/>
              <a:t>int</a:t>
            </a:r>
            <a:r>
              <a:rPr lang="en-US" b="1" dirty="0"/>
              <a:t> port) throws </a:t>
            </a:r>
            <a:r>
              <a:rPr lang="en-US" b="1" dirty="0" err="1"/>
              <a:t>SocketE</a:t>
            </a:r>
            <a:r>
              <a:rPr lang="en-US" b="1" dirty="0"/>
              <a:t> x </a:t>
            </a:r>
            <a:r>
              <a:rPr lang="en-US" b="1" dirty="0" err="1"/>
              <a:t>ception</a:t>
            </a:r>
            <a:r>
              <a:rPr lang="en-US" b="1" dirty="0"/>
              <a:t>:</a:t>
            </a:r>
            <a:r>
              <a:rPr lang="en-US" dirty="0"/>
              <a:t> it creates a datagram socket and binds it with the given Port Number.</a:t>
            </a:r>
          </a:p>
          <a:p>
            <a:endParaRPr lang="en-US" dirty="0"/>
          </a:p>
          <a:p>
            <a:r>
              <a:rPr lang="en-US" b="1" dirty="0" err="1"/>
              <a:t>DatagramSocket</a:t>
            </a:r>
            <a:r>
              <a:rPr lang="en-US" b="1" dirty="0"/>
              <a:t>(</a:t>
            </a:r>
            <a:r>
              <a:rPr lang="en-US" b="1" dirty="0" err="1"/>
              <a:t>int</a:t>
            </a:r>
            <a:r>
              <a:rPr lang="en-US" b="1" dirty="0"/>
              <a:t> port, </a:t>
            </a:r>
            <a:r>
              <a:rPr lang="en-US" b="1" dirty="0" err="1"/>
              <a:t>InetAddress</a:t>
            </a:r>
            <a:r>
              <a:rPr lang="en-US" b="1" dirty="0"/>
              <a:t> address) throws </a:t>
            </a:r>
            <a:r>
              <a:rPr lang="en-US" b="1" dirty="0" err="1"/>
              <a:t>SocketE</a:t>
            </a:r>
            <a:r>
              <a:rPr lang="en-US" b="1" dirty="0"/>
              <a:t> x </a:t>
            </a:r>
            <a:r>
              <a:rPr lang="en-US" b="1" dirty="0" err="1"/>
              <a:t>ception</a:t>
            </a:r>
            <a:r>
              <a:rPr lang="en-US" b="1" dirty="0"/>
              <a:t>: </a:t>
            </a:r>
            <a:r>
              <a:rPr lang="en-US" dirty="0"/>
              <a:t>it creates a datagram socket and binds it with the specified port number and host address.</a:t>
            </a:r>
          </a:p>
        </p:txBody>
      </p:sp>
      <p:sp>
        <p:nvSpPr>
          <p:cNvPr id="2" name="Rectangle 1"/>
          <p:cNvSpPr/>
          <p:nvPr/>
        </p:nvSpPr>
        <p:spPr>
          <a:xfrm>
            <a:off x="661987" y="395974"/>
            <a:ext cx="5632696" cy="523220"/>
          </a:xfrm>
          <a:prstGeom prst="rect">
            <a:avLst/>
          </a:prstGeom>
        </p:spPr>
        <p:txBody>
          <a:bodyPr wrap="none">
            <a:spAutoFit/>
          </a:bodyPr>
          <a:lstStyle/>
          <a:p>
            <a:r>
              <a:rPr lang="en-US" sz="2800" b="1" dirty="0"/>
              <a:t>Connection-less socket programming</a:t>
            </a:r>
          </a:p>
        </p:txBody>
      </p:sp>
    </p:spTree>
    <p:extLst>
      <p:ext uri="{BB962C8B-B14F-4D97-AF65-F5344CB8AC3E}">
        <p14:creationId xmlns:p14="http://schemas.microsoft.com/office/powerpoint/2010/main" val="1545574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7712" y="444877"/>
            <a:ext cx="10582275" cy="2585323"/>
          </a:xfrm>
          <a:prstGeom prst="rect">
            <a:avLst/>
          </a:prstGeom>
        </p:spPr>
        <p:txBody>
          <a:bodyPr wrap="square">
            <a:spAutoFit/>
          </a:bodyPr>
          <a:lstStyle/>
          <a:p>
            <a:r>
              <a:rPr lang="en-US" b="1" dirty="0"/>
              <a:t>2. Java </a:t>
            </a:r>
            <a:r>
              <a:rPr lang="en-US" b="1" dirty="0" err="1"/>
              <a:t>DatagramPacket</a:t>
            </a:r>
            <a:r>
              <a:rPr lang="en-US" b="1" dirty="0"/>
              <a:t> class:</a:t>
            </a:r>
          </a:p>
          <a:p>
            <a:r>
              <a:rPr lang="en-US" dirty="0"/>
              <a:t>Java </a:t>
            </a:r>
            <a:r>
              <a:rPr lang="en-US" dirty="0" err="1"/>
              <a:t>DatagramPacket</a:t>
            </a:r>
            <a:r>
              <a:rPr lang="en-US" dirty="0"/>
              <a:t> is a message that can be sent or received. If you send multiple packet, it may arrive in any order. Additionally, packet delivery is not guaranteed.</a:t>
            </a:r>
          </a:p>
          <a:p>
            <a:endParaRPr lang="en-US" dirty="0"/>
          </a:p>
          <a:p>
            <a:r>
              <a:rPr lang="en-US" b="1" dirty="0"/>
              <a:t>Commonly used Constructors of </a:t>
            </a:r>
            <a:r>
              <a:rPr lang="en-US" b="1" dirty="0" err="1"/>
              <a:t>DatagramPacket</a:t>
            </a:r>
            <a:r>
              <a:rPr lang="en-US" b="1" dirty="0"/>
              <a:t> class:</a:t>
            </a:r>
          </a:p>
          <a:p>
            <a:r>
              <a:rPr lang="en-US" b="1" dirty="0" err="1"/>
              <a:t>DatagramPacket</a:t>
            </a:r>
            <a:r>
              <a:rPr lang="en-US" b="1" dirty="0"/>
              <a:t>(byte[] </a:t>
            </a:r>
            <a:r>
              <a:rPr lang="en-US" b="1" dirty="0" err="1"/>
              <a:t>barr</a:t>
            </a:r>
            <a:r>
              <a:rPr lang="en-US" b="1" dirty="0"/>
              <a:t>, </a:t>
            </a:r>
            <a:r>
              <a:rPr lang="en-US" b="1" dirty="0" err="1"/>
              <a:t>int</a:t>
            </a:r>
            <a:r>
              <a:rPr lang="en-US" b="1" dirty="0"/>
              <a:t> length): </a:t>
            </a:r>
            <a:r>
              <a:rPr lang="en-US" dirty="0"/>
              <a:t>it creates a datagram packet. This constructor is used to </a:t>
            </a:r>
            <a:r>
              <a:rPr lang="en-US" b="1" dirty="0"/>
              <a:t>receive</a:t>
            </a:r>
            <a:r>
              <a:rPr lang="en-US" dirty="0"/>
              <a:t> the packets.</a:t>
            </a:r>
          </a:p>
          <a:p>
            <a:r>
              <a:rPr lang="en-US" b="1" dirty="0" err="1"/>
              <a:t>DatagramPacket</a:t>
            </a:r>
            <a:r>
              <a:rPr lang="en-US" b="1" dirty="0"/>
              <a:t>(byte[] </a:t>
            </a:r>
            <a:r>
              <a:rPr lang="en-US" b="1" dirty="0" err="1"/>
              <a:t>barr</a:t>
            </a:r>
            <a:r>
              <a:rPr lang="en-US" b="1" dirty="0"/>
              <a:t>, </a:t>
            </a:r>
            <a:r>
              <a:rPr lang="en-US" b="1" dirty="0" err="1"/>
              <a:t>int</a:t>
            </a:r>
            <a:r>
              <a:rPr lang="en-US" b="1" dirty="0"/>
              <a:t> length, </a:t>
            </a:r>
            <a:r>
              <a:rPr lang="en-US" b="1" dirty="0" err="1"/>
              <a:t>InetAddress</a:t>
            </a:r>
            <a:r>
              <a:rPr lang="en-US" b="1" dirty="0"/>
              <a:t> address, </a:t>
            </a:r>
            <a:r>
              <a:rPr lang="en-US" b="1" dirty="0" err="1"/>
              <a:t>int</a:t>
            </a:r>
            <a:r>
              <a:rPr lang="en-US" b="1" dirty="0"/>
              <a:t> port):</a:t>
            </a:r>
            <a:r>
              <a:rPr lang="en-US" dirty="0"/>
              <a:t> it creates a datagram packet. This constructor is used to </a:t>
            </a:r>
            <a:r>
              <a:rPr lang="en-US" b="1" dirty="0"/>
              <a:t>send</a:t>
            </a:r>
            <a:r>
              <a:rPr lang="en-US" dirty="0"/>
              <a:t> the packets.</a:t>
            </a:r>
          </a:p>
        </p:txBody>
      </p:sp>
      <p:sp>
        <p:nvSpPr>
          <p:cNvPr id="5" name="Rectangle 4"/>
          <p:cNvSpPr/>
          <p:nvPr/>
        </p:nvSpPr>
        <p:spPr>
          <a:xfrm>
            <a:off x="747712" y="3187184"/>
            <a:ext cx="5640840" cy="369332"/>
          </a:xfrm>
          <a:prstGeom prst="rect">
            <a:avLst/>
          </a:prstGeom>
        </p:spPr>
        <p:txBody>
          <a:bodyPr wrap="none">
            <a:spAutoFit/>
          </a:bodyPr>
          <a:lstStyle/>
          <a:p>
            <a:r>
              <a:rPr lang="en-US" dirty="0"/>
              <a:t>//Example of Sending </a:t>
            </a:r>
            <a:r>
              <a:rPr lang="en-US" dirty="0" err="1"/>
              <a:t>DatagramPacket</a:t>
            </a:r>
            <a:r>
              <a:rPr lang="en-US" dirty="0"/>
              <a:t> by </a:t>
            </a:r>
            <a:r>
              <a:rPr lang="en-US" dirty="0" err="1"/>
              <a:t>DatagramSocket</a:t>
            </a:r>
            <a:endParaRPr lang="en-US" dirty="0"/>
          </a:p>
        </p:txBody>
      </p:sp>
      <p:sp>
        <p:nvSpPr>
          <p:cNvPr id="6" name="Rectangle 5"/>
          <p:cNvSpPr/>
          <p:nvPr/>
        </p:nvSpPr>
        <p:spPr>
          <a:xfrm>
            <a:off x="747712" y="3556516"/>
            <a:ext cx="8239126" cy="3416320"/>
          </a:xfrm>
          <a:prstGeom prst="rect">
            <a:avLst/>
          </a:prstGeom>
        </p:spPr>
        <p:txBody>
          <a:bodyPr wrap="square">
            <a:spAutoFit/>
          </a:bodyPr>
          <a:lstStyle/>
          <a:p>
            <a:r>
              <a:rPr lang="en-US" dirty="0"/>
              <a:t>import java.net.*;  </a:t>
            </a:r>
          </a:p>
          <a:p>
            <a:r>
              <a:rPr lang="en-US" dirty="0"/>
              <a:t>public class </a:t>
            </a:r>
            <a:r>
              <a:rPr lang="en-US" dirty="0" err="1"/>
              <a:t>DSender</a:t>
            </a:r>
            <a:r>
              <a:rPr lang="en-US" dirty="0"/>
              <a:t>{  </a:t>
            </a:r>
          </a:p>
          <a:p>
            <a:r>
              <a:rPr lang="en-US" dirty="0"/>
              <a:t>public static void main(String[] </a:t>
            </a:r>
            <a:r>
              <a:rPr lang="en-US" dirty="0" err="1"/>
              <a:t>args</a:t>
            </a:r>
            <a:r>
              <a:rPr lang="en-US" dirty="0"/>
              <a:t>) throws Exception {  </a:t>
            </a:r>
          </a:p>
          <a:p>
            <a:r>
              <a:rPr lang="en-US" dirty="0"/>
              <a:t>    </a:t>
            </a:r>
            <a:r>
              <a:rPr lang="en-US" dirty="0" err="1"/>
              <a:t>DatagramSocket</a:t>
            </a:r>
            <a:r>
              <a:rPr lang="en-US" dirty="0"/>
              <a:t> ds = new </a:t>
            </a:r>
            <a:r>
              <a:rPr lang="en-US" dirty="0" err="1"/>
              <a:t>DatagramSocket</a:t>
            </a:r>
            <a:r>
              <a:rPr lang="en-US" dirty="0"/>
              <a:t>();  </a:t>
            </a:r>
          </a:p>
          <a:p>
            <a:r>
              <a:rPr lang="en-US" dirty="0"/>
              <a:t>    String </a:t>
            </a:r>
            <a:r>
              <a:rPr lang="en-US" dirty="0" err="1"/>
              <a:t>str</a:t>
            </a:r>
            <a:r>
              <a:rPr lang="en-US" dirty="0"/>
              <a:t> = "Welcome java";  </a:t>
            </a:r>
          </a:p>
          <a:p>
            <a:r>
              <a:rPr lang="en-US" dirty="0"/>
              <a:t>    </a:t>
            </a:r>
            <a:r>
              <a:rPr lang="en-US" dirty="0" err="1"/>
              <a:t>InetAddress</a:t>
            </a:r>
            <a:r>
              <a:rPr lang="en-US" dirty="0"/>
              <a:t> </a:t>
            </a:r>
            <a:r>
              <a:rPr lang="en-US" dirty="0" err="1"/>
              <a:t>ip</a:t>
            </a:r>
            <a:r>
              <a:rPr lang="en-US" dirty="0"/>
              <a:t> = </a:t>
            </a:r>
            <a:r>
              <a:rPr lang="en-US" dirty="0" err="1"/>
              <a:t>InetAddress.getByName</a:t>
            </a:r>
            <a:r>
              <a:rPr lang="en-US" dirty="0"/>
              <a:t>("127.0.0.1");  </a:t>
            </a:r>
          </a:p>
          <a:p>
            <a:r>
              <a:rPr lang="en-US" dirty="0"/>
              <a:t>     </a:t>
            </a:r>
          </a:p>
          <a:p>
            <a:r>
              <a:rPr lang="en-US" dirty="0"/>
              <a:t>    </a:t>
            </a:r>
            <a:r>
              <a:rPr lang="en-US" dirty="0" err="1"/>
              <a:t>DatagramPacket</a:t>
            </a:r>
            <a:r>
              <a:rPr lang="en-US" dirty="0"/>
              <a:t> </a:t>
            </a:r>
            <a:r>
              <a:rPr lang="en-US" dirty="0" err="1"/>
              <a:t>dp</a:t>
            </a:r>
            <a:r>
              <a:rPr lang="en-US" dirty="0"/>
              <a:t> = new </a:t>
            </a:r>
            <a:r>
              <a:rPr lang="en-US" dirty="0" err="1"/>
              <a:t>DatagramPacket</a:t>
            </a:r>
            <a:r>
              <a:rPr lang="en-US" dirty="0"/>
              <a:t>(</a:t>
            </a:r>
            <a:r>
              <a:rPr lang="en-US" dirty="0" err="1"/>
              <a:t>str.getBytes</a:t>
            </a:r>
            <a:r>
              <a:rPr lang="en-US" dirty="0"/>
              <a:t>(), </a:t>
            </a:r>
            <a:r>
              <a:rPr lang="en-US" dirty="0" err="1"/>
              <a:t>str.length</a:t>
            </a:r>
            <a:r>
              <a:rPr lang="en-US" dirty="0"/>
              <a:t>(), </a:t>
            </a:r>
            <a:r>
              <a:rPr lang="en-US" dirty="0" err="1"/>
              <a:t>ip</a:t>
            </a:r>
            <a:r>
              <a:rPr lang="en-US" dirty="0"/>
              <a:t>, 3000);  </a:t>
            </a:r>
          </a:p>
          <a:p>
            <a:r>
              <a:rPr lang="en-US" dirty="0"/>
              <a:t>    </a:t>
            </a:r>
            <a:r>
              <a:rPr lang="en-US" dirty="0" err="1"/>
              <a:t>ds.send</a:t>
            </a:r>
            <a:r>
              <a:rPr lang="en-US" dirty="0"/>
              <a:t>(</a:t>
            </a:r>
            <a:r>
              <a:rPr lang="en-US" dirty="0" err="1"/>
              <a:t>dp</a:t>
            </a:r>
            <a:r>
              <a:rPr lang="en-US" dirty="0"/>
              <a:t>);  </a:t>
            </a:r>
          </a:p>
          <a:p>
            <a:r>
              <a:rPr lang="en-US" dirty="0"/>
              <a:t>    </a:t>
            </a:r>
            <a:r>
              <a:rPr lang="en-US" dirty="0" err="1"/>
              <a:t>ds.close</a:t>
            </a:r>
            <a:r>
              <a:rPr lang="en-US" dirty="0"/>
              <a:t>();  </a:t>
            </a:r>
          </a:p>
          <a:p>
            <a:r>
              <a:rPr lang="en-US" dirty="0"/>
              <a:t>  }  </a:t>
            </a:r>
          </a:p>
          <a:p>
            <a:r>
              <a:rPr lang="en-US" dirty="0"/>
              <a:t>} </a:t>
            </a:r>
          </a:p>
        </p:txBody>
      </p:sp>
      <p:sp>
        <p:nvSpPr>
          <p:cNvPr id="2" name="Rectangle 1"/>
          <p:cNvSpPr/>
          <p:nvPr/>
        </p:nvSpPr>
        <p:spPr>
          <a:xfrm>
            <a:off x="6657974" y="3514903"/>
            <a:ext cx="5157789" cy="584775"/>
          </a:xfrm>
          <a:prstGeom prst="rect">
            <a:avLst/>
          </a:prstGeom>
        </p:spPr>
        <p:txBody>
          <a:bodyPr wrap="square">
            <a:spAutoFit/>
          </a:bodyPr>
          <a:lstStyle/>
          <a:p>
            <a:r>
              <a:rPr lang="en-US" sz="1600" dirty="0">
                <a:solidFill>
                  <a:srgbClr val="222222"/>
                </a:solidFill>
                <a:latin typeface="arial" panose="020B0604020202020204" pitchFamily="34" charset="0"/>
              </a:rPr>
              <a:t>The </a:t>
            </a:r>
            <a:r>
              <a:rPr lang="en-US" sz="1600" b="1" dirty="0" err="1">
                <a:solidFill>
                  <a:srgbClr val="222222"/>
                </a:solidFill>
                <a:latin typeface="arial" panose="020B0604020202020204" pitchFamily="34" charset="0"/>
              </a:rPr>
              <a:t>getBytes</a:t>
            </a:r>
            <a:r>
              <a:rPr lang="en-US" sz="1600" dirty="0">
                <a:solidFill>
                  <a:srgbClr val="222222"/>
                </a:solidFill>
                <a:latin typeface="arial" panose="020B0604020202020204" pitchFamily="34" charset="0"/>
              </a:rPr>
              <a:t>() method encodes a given String into a sequence of bytes and returns an array of bytes. </a:t>
            </a:r>
            <a:endParaRPr lang="en-US" sz="1600" dirty="0"/>
          </a:p>
        </p:txBody>
      </p:sp>
    </p:spTree>
    <p:extLst>
      <p:ext uri="{BB962C8B-B14F-4D97-AF65-F5344CB8AC3E}">
        <p14:creationId xmlns:p14="http://schemas.microsoft.com/office/powerpoint/2010/main" val="2126826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5506" y="543997"/>
            <a:ext cx="5782673" cy="369332"/>
          </a:xfrm>
          <a:prstGeom prst="rect">
            <a:avLst/>
          </a:prstGeom>
        </p:spPr>
        <p:txBody>
          <a:bodyPr wrap="none">
            <a:spAutoFit/>
          </a:bodyPr>
          <a:lstStyle/>
          <a:p>
            <a:r>
              <a:rPr lang="en-US" dirty="0"/>
              <a:t>//Example of Receiving </a:t>
            </a:r>
            <a:r>
              <a:rPr lang="en-US" dirty="0" err="1"/>
              <a:t>DatagramPacket</a:t>
            </a:r>
            <a:r>
              <a:rPr lang="en-US" dirty="0"/>
              <a:t> by </a:t>
            </a:r>
            <a:r>
              <a:rPr lang="en-US" dirty="0" err="1"/>
              <a:t>DatagramSocket</a:t>
            </a:r>
            <a:endParaRPr lang="en-US" dirty="0"/>
          </a:p>
        </p:txBody>
      </p:sp>
      <p:sp>
        <p:nvSpPr>
          <p:cNvPr id="5" name="Rectangle 4"/>
          <p:cNvSpPr/>
          <p:nvPr/>
        </p:nvSpPr>
        <p:spPr>
          <a:xfrm>
            <a:off x="465506" y="1196579"/>
            <a:ext cx="6096000" cy="3693319"/>
          </a:xfrm>
          <a:prstGeom prst="rect">
            <a:avLst/>
          </a:prstGeom>
        </p:spPr>
        <p:txBody>
          <a:bodyPr>
            <a:spAutoFit/>
          </a:bodyPr>
          <a:lstStyle/>
          <a:p>
            <a:r>
              <a:rPr lang="en-US" dirty="0"/>
              <a:t>//DReceiver.java  </a:t>
            </a:r>
          </a:p>
          <a:p>
            <a:r>
              <a:rPr lang="en-US" dirty="0"/>
              <a:t>import java.net.*;  </a:t>
            </a:r>
          </a:p>
          <a:p>
            <a:r>
              <a:rPr lang="en-US" dirty="0"/>
              <a:t>public class </a:t>
            </a:r>
            <a:r>
              <a:rPr lang="en-US" dirty="0" err="1"/>
              <a:t>DReceiver</a:t>
            </a:r>
            <a:r>
              <a:rPr lang="en-US" dirty="0"/>
              <a:t>{  </a:t>
            </a:r>
          </a:p>
          <a:p>
            <a:r>
              <a:rPr lang="en-US" dirty="0"/>
              <a:t>public static void main(String[] </a:t>
            </a:r>
            <a:r>
              <a:rPr lang="en-US" dirty="0" err="1"/>
              <a:t>args</a:t>
            </a:r>
            <a:r>
              <a:rPr lang="en-US" dirty="0"/>
              <a:t>) throws Exception {  </a:t>
            </a:r>
          </a:p>
          <a:p>
            <a:r>
              <a:rPr lang="en-US" dirty="0"/>
              <a:t>    </a:t>
            </a:r>
            <a:r>
              <a:rPr lang="en-US" dirty="0" err="1"/>
              <a:t>DatagramSocket</a:t>
            </a:r>
            <a:r>
              <a:rPr lang="en-US" dirty="0"/>
              <a:t> ds = new </a:t>
            </a:r>
            <a:r>
              <a:rPr lang="en-US" dirty="0" err="1"/>
              <a:t>DatagramSocket</a:t>
            </a:r>
            <a:r>
              <a:rPr lang="en-US" dirty="0"/>
              <a:t>(3000);  </a:t>
            </a:r>
          </a:p>
          <a:p>
            <a:r>
              <a:rPr lang="en-US" dirty="0"/>
              <a:t>    byte[] </a:t>
            </a:r>
            <a:r>
              <a:rPr lang="en-US" dirty="0" err="1"/>
              <a:t>buf</a:t>
            </a:r>
            <a:r>
              <a:rPr lang="en-US" dirty="0"/>
              <a:t> = new byte[1024];  </a:t>
            </a:r>
          </a:p>
          <a:p>
            <a:r>
              <a:rPr lang="en-US" dirty="0"/>
              <a:t>    </a:t>
            </a:r>
            <a:r>
              <a:rPr lang="en-US" dirty="0" err="1"/>
              <a:t>DatagramPacket</a:t>
            </a:r>
            <a:r>
              <a:rPr lang="en-US" dirty="0"/>
              <a:t> </a:t>
            </a:r>
            <a:r>
              <a:rPr lang="en-US" dirty="0" err="1"/>
              <a:t>dp</a:t>
            </a:r>
            <a:r>
              <a:rPr lang="en-US" dirty="0"/>
              <a:t> = new </a:t>
            </a:r>
            <a:r>
              <a:rPr lang="en-US" dirty="0" err="1"/>
              <a:t>DatagramPacket</a:t>
            </a:r>
            <a:r>
              <a:rPr lang="en-US" dirty="0"/>
              <a:t>(</a:t>
            </a:r>
            <a:r>
              <a:rPr lang="en-US" dirty="0" err="1"/>
              <a:t>buf</a:t>
            </a:r>
            <a:r>
              <a:rPr lang="en-US" dirty="0"/>
              <a:t>, 1024);  </a:t>
            </a:r>
          </a:p>
          <a:p>
            <a:r>
              <a:rPr lang="en-US" dirty="0"/>
              <a:t>    </a:t>
            </a:r>
            <a:r>
              <a:rPr lang="en-US" dirty="0" err="1"/>
              <a:t>ds.receive</a:t>
            </a:r>
            <a:r>
              <a:rPr lang="en-US" dirty="0"/>
              <a:t>(</a:t>
            </a:r>
            <a:r>
              <a:rPr lang="en-US" dirty="0" err="1"/>
              <a:t>dp</a:t>
            </a:r>
            <a:r>
              <a:rPr lang="en-US" dirty="0"/>
              <a:t>);  </a:t>
            </a:r>
          </a:p>
          <a:p>
            <a:r>
              <a:rPr lang="en-US" dirty="0"/>
              <a:t>    String </a:t>
            </a:r>
            <a:r>
              <a:rPr lang="en-US" dirty="0" err="1"/>
              <a:t>str</a:t>
            </a:r>
            <a:r>
              <a:rPr lang="en-US" dirty="0"/>
              <a:t> = new String(</a:t>
            </a:r>
            <a:r>
              <a:rPr lang="en-US" dirty="0" err="1"/>
              <a:t>dp.getData</a:t>
            </a:r>
            <a:r>
              <a:rPr lang="en-US" dirty="0"/>
              <a:t>(), 0, </a:t>
            </a:r>
            <a:r>
              <a:rPr lang="en-US" dirty="0" err="1"/>
              <a:t>dp.getLength</a:t>
            </a:r>
            <a:r>
              <a:rPr lang="en-US" dirty="0"/>
              <a:t>());  </a:t>
            </a:r>
          </a:p>
          <a:p>
            <a:r>
              <a:rPr lang="en-US" dirty="0"/>
              <a:t>    </a:t>
            </a:r>
            <a:r>
              <a:rPr lang="en-US" dirty="0" err="1"/>
              <a:t>System.out.println</a:t>
            </a:r>
            <a:r>
              <a:rPr lang="en-US" dirty="0"/>
              <a:t>(</a:t>
            </a:r>
            <a:r>
              <a:rPr lang="en-US" dirty="0" err="1"/>
              <a:t>str</a:t>
            </a:r>
            <a:r>
              <a:rPr lang="en-US" dirty="0"/>
              <a:t>);  </a:t>
            </a:r>
          </a:p>
          <a:p>
            <a:r>
              <a:rPr lang="en-US" dirty="0"/>
              <a:t>    </a:t>
            </a:r>
            <a:r>
              <a:rPr lang="en-US" dirty="0" err="1"/>
              <a:t>ds.close</a:t>
            </a:r>
            <a:r>
              <a:rPr lang="en-US" dirty="0"/>
              <a:t>();  </a:t>
            </a:r>
          </a:p>
          <a:p>
            <a:r>
              <a:rPr lang="en-US" dirty="0"/>
              <a:t>  }  </a:t>
            </a:r>
          </a:p>
          <a:p>
            <a:r>
              <a:rPr lang="en-US" dirty="0"/>
              <a:t>} </a:t>
            </a:r>
          </a:p>
        </p:txBody>
      </p:sp>
      <p:sp>
        <p:nvSpPr>
          <p:cNvPr id="2" name="Rectangle 1"/>
          <p:cNvSpPr/>
          <p:nvPr/>
        </p:nvSpPr>
        <p:spPr>
          <a:xfrm>
            <a:off x="2876549" y="4889898"/>
            <a:ext cx="8867775" cy="523220"/>
          </a:xfrm>
          <a:prstGeom prst="rect">
            <a:avLst/>
          </a:prstGeom>
        </p:spPr>
        <p:txBody>
          <a:bodyPr wrap="square">
            <a:spAutoFit/>
          </a:bodyPr>
          <a:lstStyle/>
          <a:p>
            <a:pPr algn="just"/>
            <a:r>
              <a:rPr lang="en-US" sz="1400" b="1" dirty="0" err="1">
                <a:solidFill>
                  <a:srgbClr val="000000"/>
                </a:solidFill>
                <a:latin typeface="verdana" panose="020B0604030504040204" pitchFamily="34" charset="0"/>
              </a:rPr>
              <a:t>getData</a:t>
            </a:r>
            <a:r>
              <a:rPr lang="en-US" sz="1400" b="1" dirty="0">
                <a:solidFill>
                  <a:srgbClr val="000000"/>
                </a:solidFill>
                <a:latin typeface="verdana" panose="020B0604030504040204" pitchFamily="34" charset="0"/>
              </a:rPr>
              <a:t>() </a:t>
            </a:r>
            <a:r>
              <a:rPr lang="en-US" sz="1400" dirty="0">
                <a:solidFill>
                  <a:srgbClr val="000000"/>
                </a:solidFill>
                <a:latin typeface="verdana" panose="020B0604030504040204" pitchFamily="34" charset="0"/>
              </a:rPr>
              <a:t>method of Java </a:t>
            </a:r>
            <a:r>
              <a:rPr lang="en-US" sz="1400" dirty="0" err="1">
                <a:solidFill>
                  <a:srgbClr val="000000"/>
                </a:solidFill>
                <a:latin typeface="verdana" panose="020B0604030504040204" pitchFamily="34" charset="0"/>
              </a:rPr>
              <a:t>DatagramPacket</a:t>
            </a:r>
            <a:r>
              <a:rPr lang="en-US" sz="1400" dirty="0">
                <a:solidFill>
                  <a:srgbClr val="000000"/>
                </a:solidFill>
                <a:latin typeface="verdana" panose="020B0604030504040204" pitchFamily="34" charset="0"/>
              </a:rPr>
              <a:t> class returns the data buffer. Any data that is to be received or is to be sent, firstly starts from the offset in the buffer and then runs for length long.</a:t>
            </a:r>
            <a:endParaRPr lang="en-US" sz="1400" dirty="0"/>
          </a:p>
        </p:txBody>
      </p:sp>
    </p:spTree>
    <p:extLst>
      <p:ext uri="{BB962C8B-B14F-4D97-AF65-F5344CB8AC3E}">
        <p14:creationId xmlns:p14="http://schemas.microsoft.com/office/powerpoint/2010/main" val="212335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1625" y="508457"/>
            <a:ext cx="2775180" cy="400110"/>
          </a:xfrm>
          <a:prstGeom prst="rect">
            <a:avLst/>
          </a:prstGeom>
          <a:noFill/>
        </p:spPr>
        <p:txBody>
          <a:bodyPr wrap="square" rtlCol="0">
            <a:spAutoFit/>
          </a:bodyPr>
          <a:lstStyle/>
          <a:p>
            <a:r>
              <a:rPr lang="en-US" sz="2000" b="1" dirty="0">
                <a:solidFill>
                  <a:srgbClr val="000000"/>
                </a:solidFill>
                <a:latin typeface="BZFFYM+MyriadPro-SemiboldCond"/>
                <a:ea typeface="BZFFYM+MyriadPro-SemiboldCond"/>
              </a:rPr>
              <a:t>Introduction</a:t>
            </a:r>
          </a:p>
        </p:txBody>
      </p:sp>
      <p:sp>
        <p:nvSpPr>
          <p:cNvPr id="3" name="TextBox 2"/>
          <p:cNvSpPr txBox="1"/>
          <p:nvPr/>
        </p:nvSpPr>
        <p:spPr>
          <a:xfrm>
            <a:off x="901625" y="1203019"/>
            <a:ext cx="9683248" cy="4878259"/>
          </a:xfrm>
          <a:prstGeom prst="rect">
            <a:avLst/>
          </a:prstGeom>
          <a:noFill/>
        </p:spPr>
        <p:txBody>
          <a:bodyPr wrap="square" rtlCol="0">
            <a:spAutoFit/>
          </a:bodyPr>
          <a:lstStyle/>
          <a:p>
            <a:pPr marL="214333" indent="-214333">
              <a:buFont typeface="Arial" panose="020B0604020202020204" pitchFamily="34" charset="0"/>
              <a:buChar char="•"/>
            </a:pPr>
            <a:r>
              <a:rPr lang="en-US" sz="1350" dirty="0"/>
              <a:t>Sockets allow communication between two different processes on the same or different machines.</a:t>
            </a:r>
          </a:p>
          <a:p>
            <a:endParaRPr lang="en-US" sz="1350" dirty="0"/>
          </a:p>
          <a:p>
            <a:pPr marL="214333" indent="-214333">
              <a:buFont typeface="Arial" panose="020B0604020202020204" pitchFamily="34" charset="0"/>
              <a:buChar char="•"/>
            </a:pPr>
            <a:r>
              <a:rPr lang="en-US" sz="1350" dirty="0"/>
              <a:t> Java Socket programming is used for communication between the applications running on different JRE.</a:t>
            </a:r>
          </a:p>
          <a:p>
            <a:endParaRPr lang="en-US" sz="1350" dirty="0"/>
          </a:p>
          <a:p>
            <a:pPr marL="214333" indent="-214333">
              <a:buFont typeface="Arial" panose="020B0604020202020204" pitchFamily="34" charset="0"/>
              <a:buChar char="•"/>
            </a:pPr>
            <a:r>
              <a:rPr lang="en-US" sz="1350" dirty="0"/>
              <a:t> There are two communication protocols that one can use for socket programming: </a:t>
            </a:r>
          </a:p>
          <a:p>
            <a:pPr marL="1243133" lvl="3" indent="-214333">
              <a:buFont typeface="Arial" panose="020B0604020202020204" pitchFamily="34" charset="0"/>
              <a:buChar char="•"/>
            </a:pPr>
            <a:r>
              <a:rPr lang="en-US" sz="1350" dirty="0"/>
              <a:t> Transfer Control Protocol (TCP)</a:t>
            </a:r>
          </a:p>
          <a:p>
            <a:pPr marL="1243133" lvl="3" indent="-214333">
              <a:buFont typeface="Arial" panose="020B0604020202020204" pitchFamily="34" charset="0"/>
              <a:buChar char="•"/>
            </a:pPr>
            <a:r>
              <a:rPr lang="en-US" sz="1350" dirty="0"/>
              <a:t> User Datagram Protocol (UDP) </a:t>
            </a:r>
          </a:p>
          <a:p>
            <a:pPr lvl="3"/>
            <a:endParaRPr lang="en-US" sz="1350" dirty="0"/>
          </a:p>
          <a:p>
            <a:pPr marL="214333" indent="-214333" algn="just">
              <a:buFont typeface="Arial" panose="020B0604020202020204" pitchFamily="34" charset="0"/>
              <a:buChar char="•"/>
            </a:pPr>
            <a:r>
              <a:rPr lang="en-US" sz="1350" dirty="0"/>
              <a:t> TCP is a connection-oriented protocol. Connection-orientation means that the communicating devices should   establish a connection before transmitting </a:t>
            </a:r>
            <a:r>
              <a:rPr lang="en-US" sz="1400" dirty="0"/>
              <a:t>data</a:t>
            </a:r>
            <a:r>
              <a:rPr lang="en-US" sz="1350" dirty="0"/>
              <a:t> and should close the connection after transmitting the data.</a:t>
            </a:r>
          </a:p>
          <a:p>
            <a:pPr marL="214333" indent="-214333" algn="just">
              <a:buFont typeface="Arial" panose="020B0604020202020204" pitchFamily="34" charset="0"/>
              <a:buChar char="•"/>
            </a:pPr>
            <a:endParaRPr lang="en-US" sz="1350" dirty="0"/>
          </a:p>
          <a:p>
            <a:pPr marL="214333" indent="-214333">
              <a:buFont typeface="Arial" panose="020B0604020202020204" pitchFamily="34" charset="0"/>
              <a:buChar char="•"/>
            </a:pPr>
            <a:r>
              <a:rPr lang="en-US" sz="1350" dirty="0"/>
              <a:t> TCP is reliable as it guarantees delivery of data to the destination router.</a:t>
            </a:r>
          </a:p>
          <a:p>
            <a:endParaRPr lang="en-US" sz="1350" dirty="0"/>
          </a:p>
          <a:p>
            <a:pPr marL="214333" indent="-214333" algn="just">
              <a:buFont typeface="Arial" panose="020B0604020202020204" pitchFamily="34" charset="0"/>
              <a:buChar char="•"/>
            </a:pPr>
            <a:r>
              <a:rPr lang="en-US" sz="1350" dirty="0"/>
              <a:t> UDP is the </a:t>
            </a:r>
            <a:r>
              <a:rPr lang="en-US" sz="1350" dirty="0" err="1"/>
              <a:t>conection</a:t>
            </a:r>
            <a:r>
              <a:rPr lang="en-US" sz="1350" dirty="0"/>
              <a:t>-less protocol. This is because there is no overhead for opening a connection, maintaining a connection, and terminating a connection. </a:t>
            </a:r>
          </a:p>
          <a:p>
            <a:pPr marL="214333" indent="-214333" algn="just">
              <a:buFont typeface="Arial" panose="020B0604020202020204" pitchFamily="34" charset="0"/>
              <a:buChar char="•"/>
            </a:pPr>
            <a:endParaRPr lang="en-US" sz="1350" dirty="0"/>
          </a:p>
          <a:p>
            <a:pPr marL="214333" indent="-214333">
              <a:buFont typeface="Arial" panose="020B0604020202020204" pitchFamily="34" charset="0"/>
              <a:buChar char="•"/>
            </a:pPr>
            <a:r>
              <a:rPr lang="en-US" sz="1350" dirty="0"/>
              <a:t> The delivery of data to the destination cannot be guaranteed in UDP.</a:t>
            </a:r>
          </a:p>
          <a:p>
            <a:endParaRPr lang="en-US" sz="1350" dirty="0"/>
          </a:p>
          <a:p>
            <a:pPr marL="214333" indent="-214333">
              <a:buFont typeface="Arial" panose="020B0604020202020204" pitchFamily="34" charset="0"/>
              <a:buChar char="•"/>
            </a:pPr>
            <a:r>
              <a:rPr lang="en-US" sz="1350" dirty="0"/>
              <a:t> This lecture presents connection oriented socket programming</a:t>
            </a:r>
            <a:r>
              <a:rPr lang="en-US" sz="1350" b="1" dirty="0"/>
              <a:t>.</a:t>
            </a:r>
            <a:endParaRPr lang="en-US" sz="1350" dirty="0"/>
          </a:p>
          <a:p>
            <a:endParaRPr lang="en-US" sz="1350" dirty="0"/>
          </a:p>
          <a:p>
            <a:pPr marL="214333" indent="-214333">
              <a:buFont typeface="Arial" panose="020B0604020202020204" pitchFamily="34" charset="0"/>
              <a:buChar char="•"/>
            </a:pPr>
            <a:r>
              <a:rPr lang="en-US" sz="1350" dirty="0"/>
              <a:t>  The two key classes from the java.net package used for connection-oriented socket programming </a:t>
            </a:r>
          </a:p>
          <a:p>
            <a:pPr marL="1240752" indent="-211952">
              <a:buFont typeface="Arial" panose="020B0604020202020204" pitchFamily="34" charset="0"/>
              <a:buChar char="•"/>
            </a:pPr>
            <a:r>
              <a:rPr lang="en-US" sz="1350" dirty="0"/>
              <a:t>Socket </a:t>
            </a:r>
          </a:p>
          <a:p>
            <a:pPr marL="1240752" indent="-211952">
              <a:buFont typeface="Arial" panose="020B0604020202020204" pitchFamily="34" charset="0"/>
              <a:buChar char="•"/>
            </a:pPr>
            <a:r>
              <a:rPr lang="en-US" sz="1350" dirty="0" err="1"/>
              <a:t>ServerSocket</a:t>
            </a:r>
            <a:r>
              <a:rPr lang="en-US" sz="1350" dirty="0"/>
              <a:t> </a:t>
            </a:r>
          </a:p>
        </p:txBody>
      </p:sp>
    </p:spTree>
    <p:extLst>
      <p:ext uri="{BB962C8B-B14F-4D97-AF65-F5344CB8AC3E}">
        <p14:creationId xmlns:p14="http://schemas.microsoft.com/office/powerpoint/2010/main" val="3542358553"/>
      </p:ext>
    </p:extLst>
  </p:cSld>
  <p:clrMapOvr>
    <a:masterClrMapping/>
  </p:clrMapOvr>
  <mc:AlternateContent xmlns:mc="http://schemas.openxmlformats.org/markup-compatibility/2006" xmlns:p14="http://schemas.microsoft.com/office/powerpoint/2010/main">
    <mc:Choice Requires="p14">
      <p:transition spd="slow" p14:dur="2000" advTm="213939"/>
    </mc:Choice>
    <mc:Fallback xmlns="">
      <p:transition spd="slow" advTm="21393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8663" y="599252"/>
            <a:ext cx="2508251" cy="461665"/>
          </a:xfrm>
          <a:prstGeom prst="rect">
            <a:avLst/>
          </a:prstGeom>
        </p:spPr>
        <p:txBody>
          <a:bodyPr wrap="none">
            <a:spAutoFit/>
          </a:bodyPr>
          <a:lstStyle/>
          <a:p>
            <a:r>
              <a:rPr lang="en-US" sz="2400" b="1" dirty="0">
                <a:latin typeface="MyriadPro-SemiboldCond"/>
              </a:rPr>
              <a:t>UDP Datagrams</a:t>
            </a:r>
            <a:endParaRPr lang="en-US" sz="2400" b="1" dirty="0"/>
          </a:p>
        </p:txBody>
      </p:sp>
      <p:sp>
        <p:nvSpPr>
          <p:cNvPr id="5" name="Rectangle 4"/>
          <p:cNvSpPr/>
          <p:nvPr/>
        </p:nvSpPr>
        <p:spPr>
          <a:xfrm>
            <a:off x="728663" y="1225502"/>
            <a:ext cx="11115675" cy="4866782"/>
          </a:xfrm>
          <a:prstGeom prst="rect">
            <a:avLst/>
          </a:prstGeom>
        </p:spPr>
        <p:txBody>
          <a:bodyPr wrap="square">
            <a:spAutoFit/>
          </a:bodyPr>
          <a:lstStyle/>
          <a:p>
            <a:r>
              <a:rPr lang="en-US" sz="1633" b="1" dirty="0">
                <a:latin typeface="MyriadPro-SemiboldCond"/>
              </a:rPr>
              <a:t>Problem</a:t>
            </a:r>
          </a:p>
          <a:p>
            <a:r>
              <a:rPr lang="en-US" sz="1633" dirty="0">
                <a:latin typeface="MinionPro-Regular"/>
              </a:rPr>
              <a:t>You need to use a datagram connection (UDP) instead of a stream connection (TCP).</a:t>
            </a:r>
          </a:p>
          <a:p>
            <a:endParaRPr lang="en-US" sz="1633" dirty="0">
              <a:latin typeface="MinionPro-Regular"/>
            </a:endParaRPr>
          </a:p>
          <a:p>
            <a:r>
              <a:rPr lang="en-US" sz="1633" b="1" dirty="0">
                <a:latin typeface="MyriadPro-SemiboldCond"/>
              </a:rPr>
              <a:t>Solution</a:t>
            </a:r>
          </a:p>
          <a:p>
            <a:r>
              <a:rPr lang="en-US" sz="1633" dirty="0">
                <a:latin typeface="MinionPro-Regular"/>
              </a:rPr>
              <a:t>Use </a:t>
            </a:r>
            <a:r>
              <a:rPr lang="en-US" sz="1633" dirty="0" err="1">
                <a:latin typeface="UbuntuMono-Regular"/>
              </a:rPr>
              <a:t>DatagramSocket</a:t>
            </a:r>
            <a:r>
              <a:rPr lang="en-US" sz="1633" dirty="0">
                <a:latin typeface="UbuntuMono-Regular"/>
              </a:rPr>
              <a:t> </a:t>
            </a:r>
            <a:r>
              <a:rPr lang="en-US" sz="1633" dirty="0">
                <a:latin typeface="MinionPro-Regular"/>
              </a:rPr>
              <a:t>and </a:t>
            </a:r>
            <a:r>
              <a:rPr lang="en-US" sz="1633" dirty="0" err="1">
                <a:latin typeface="UbuntuMono-Regular"/>
              </a:rPr>
              <a:t>DatagramPacket</a:t>
            </a:r>
            <a:r>
              <a:rPr lang="en-US" sz="1633" dirty="0">
                <a:latin typeface="MinionPro-Regular"/>
              </a:rPr>
              <a:t>.</a:t>
            </a:r>
          </a:p>
          <a:p>
            <a:endParaRPr lang="en-US" sz="1633" dirty="0"/>
          </a:p>
          <a:p>
            <a:r>
              <a:rPr lang="en-US" sz="1633" b="1" dirty="0"/>
              <a:t>Basic Steps: UDP Client</a:t>
            </a:r>
          </a:p>
          <a:p>
            <a:r>
              <a:rPr lang="en-US" sz="1633" dirty="0">
                <a:latin typeface="MinionPro-Regular"/>
              </a:rPr>
              <a:t>1. Create a </a:t>
            </a:r>
            <a:r>
              <a:rPr lang="en-US" sz="1633" dirty="0" err="1">
                <a:latin typeface="MinionPro-Regular"/>
              </a:rPr>
              <a:t>DatagramSocket</a:t>
            </a:r>
            <a:r>
              <a:rPr lang="en-US" sz="1633" dirty="0">
                <a:latin typeface="MinionPro-Regular"/>
              </a:rPr>
              <a:t> with no arguments (the form that takes two arguments is used on the server).</a:t>
            </a:r>
          </a:p>
          <a:p>
            <a:pPr marL="342900" indent="-342900">
              <a:buAutoNum type="arabicPeriod"/>
            </a:pPr>
            <a:endParaRPr lang="en-US" sz="1633" dirty="0">
              <a:latin typeface="MinionPro-Regular"/>
            </a:endParaRPr>
          </a:p>
          <a:p>
            <a:r>
              <a:rPr lang="en-US" sz="1633" dirty="0">
                <a:latin typeface="MinionPro-Regular"/>
              </a:rPr>
              <a:t>2. Optionally connect() the socket to an </a:t>
            </a:r>
            <a:r>
              <a:rPr lang="en-US" sz="1633" dirty="0" err="1">
                <a:latin typeface="MinionPro-Regular"/>
              </a:rPr>
              <a:t>InetAddress</a:t>
            </a:r>
            <a:r>
              <a:rPr lang="en-US" sz="1633" dirty="0">
                <a:latin typeface="MinionPro-Regular"/>
              </a:rPr>
              <a:t> and port number.</a:t>
            </a:r>
          </a:p>
          <a:p>
            <a:endParaRPr lang="en-US" sz="1633" dirty="0">
              <a:latin typeface="MinionPro-Regular"/>
            </a:endParaRPr>
          </a:p>
          <a:p>
            <a:r>
              <a:rPr lang="en-US" sz="1633" dirty="0">
                <a:latin typeface="MinionPro-Regular"/>
              </a:rPr>
              <a:t>3. Create one or more </a:t>
            </a:r>
            <a:r>
              <a:rPr lang="en-US" sz="1633" dirty="0" err="1">
                <a:latin typeface="MinionPro-Regular"/>
              </a:rPr>
              <a:t>DatagramPacket</a:t>
            </a:r>
            <a:r>
              <a:rPr lang="en-US" sz="1633" dirty="0">
                <a:latin typeface="MinionPro-Regular"/>
              </a:rPr>
              <a:t> objects; these are wrappers around a byte array that contains data you want to   	send and is filled in with data you receive.</a:t>
            </a:r>
          </a:p>
          <a:p>
            <a:r>
              <a:rPr lang="en-US" sz="1633" dirty="0">
                <a:latin typeface="MinionPro-Regular"/>
              </a:rPr>
              <a:t>4. If you did not connect() the socket, provide the </a:t>
            </a:r>
            <a:r>
              <a:rPr lang="en-US" sz="1633" dirty="0" err="1">
                <a:latin typeface="MinionPro-Regular"/>
              </a:rPr>
              <a:t>InetAddress</a:t>
            </a:r>
            <a:r>
              <a:rPr lang="en-US" sz="1633" dirty="0">
                <a:latin typeface="MinionPro-Regular"/>
              </a:rPr>
              <a:t> and port when constructing the </a:t>
            </a:r>
            <a:r>
              <a:rPr lang="en-US" sz="1633" dirty="0" err="1">
                <a:latin typeface="MinionPro-Regular"/>
              </a:rPr>
              <a:t>DatagramPacket</a:t>
            </a:r>
            <a:r>
              <a:rPr lang="en-US" sz="1633" dirty="0">
                <a:latin typeface="MinionPro-Regular"/>
              </a:rPr>
              <a:t>.</a:t>
            </a:r>
          </a:p>
          <a:p>
            <a:endParaRPr lang="en-US" sz="1633" dirty="0">
              <a:latin typeface="MinionPro-Regular"/>
            </a:endParaRPr>
          </a:p>
          <a:p>
            <a:r>
              <a:rPr lang="en-US" sz="1633" dirty="0">
                <a:latin typeface="MinionPro-Regular"/>
              </a:rPr>
              <a:t>5. Set the packet’s length and use </a:t>
            </a:r>
            <a:r>
              <a:rPr lang="en-US" sz="1633" dirty="0" err="1">
                <a:latin typeface="MinionPro-Regular"/>
              </a:rPr>
              <a:t>sock.send</a:t>
            </a:r>
            <a:r>
              <a:rPr lang="en-US" sz="1633" dirty="0">
                <a:latin typeface="MinionPro-Regular"/>
              </a:rPr>
              <a:t>(packet) to send data to the server.</a:t>
            </a:r>
          </a:p>
          <a:p>
            <a:endParaRPr lang="en-US" sz="1633" dirty="0">
              <a:latin typeface="MinionPro-Regular"/>
            </a:endParaRPr>
          </a:p>
          <a:p>
            <a:r>
              <a:rPr lang="en-US" sz="1633" dirty="0">
                <a:latin typeface="MinionPro-Regular"/>
              </a:rPr>
              <a:t>6. Use </a:t>
            </a:r>
            <a:r>
              <a:rPr lang="en-US" sz="1633" dirty="0" err="1">
                <a:latin typeface="MinionPro-Regular"/>
              </a:rPr>
              <a:t>sock.receive</a:t>
            </a:r>
            <a:r>
              <a:rPr lang="en-US" sz="1633" dirty="0">
                <a:latin typeface="MinionPro-Regular"/>
              </a:rPr>
              <a:t>() to retrieve data.</a:t>
            </a:r>
          </a:p>
          <a:p>
            <a:endParaRPr lang="en-US" sz="1633" dirty="0">
              <a:latin typeface="MinionPro-Regular"/>
            </a:endParaRPr>
          </a:p>
        </p:txBody>
      </p:sp>
    </p:spTree>
    <p:extLst>
      <p:ext uri="{BB962C8B-B14F-4D97-AF65-F5344CB8AC3E}">
        <p14:creationId xmlns:p14="http://schemas.microsoft.com/office/powerpoint/2010/main" val="945897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3288" y="657039"/>
            <a:ext cx="4423038" cy="762388"/>
          </a:xfrm>
          <a:prstGeom prst="rect">
            <a:avLst/>
          </a:prstGeom>
        </p:spPr>
        <p:txBody>
          <a:bodyPr wrap="square">
            <a:spAutoFit/>
          </a:bodyPr>
          <a:lstStyle/>
          <a:p>
            <a:r>
              <a:rPr lang="en-US" sz="2177" i="1" dirty="0">
                <a:solidFill>
                  <a:srgbClr val="000000"/>
                </a:solidFill>
                <a:latin typeface="MinionPro-Italic"/>
              </a:rPr>
              <a:t>Difference between TCP and UDP</a:t>
            </a:r>
          </a:p>
          <a:p>
            <a:endParaRPr lang="en-US" sz="2177" i="1" dirty="0">
              <a:solidFill>
                <a:srgbClr val="000000"/>
              </a:solidFill>
              <a:latin typeface="MinionPro-Italic"/>
            </a:endParaRPr>
          </a:p>
        </p:txBody>
      </p:sp>
      <p:graphicFrame>
        <p:nvGraphicFramePr>
          <p:cNvPr id="2" name="Table 1"/>
          <p:cNvGraphicFramePr>
            <a:graphicFrameLocks noGrp="1"/>
          </p:cNvGraphicFramePr>
          <p:nvPr>
            <p:extLst>
              <p:ext uri="{D42A27DB-BD31-4B8C-83A1-F6EECF244321}">
                <p14:modId xmlns:p14="http://schemas.microsoft.com/office/powerpoint/2010/main" val="4285217111"/>
              </p:ext>
            </p:extLst>
          </p:nvPr>
        </p:nvGraphicFramePr>
        <p:xfrm>
          <a:off x="463288" y="1124523"/>
          <a:ext cx="9372600" cy="4997314"/>
        </p:xfrm>
        <a:graphic>
          <a:graphicData uri="http://schemas.openxmlformats.org/drawingml/2006/table">
            <a:tbl>
              <a:tblPr/>
              <a:tblGrid>
                <a:gridCol w="4686300">
                  <a:extLst>
                    <a:ext uri="{9D8B030D-6E8A-4147-A177-3AD203B41FA5}">
                      <a16:colId xmlns:a16="http://schemas.microsoft.com/office/drawing/2014/main" val="20000"/>
                    </a:ext>
                  </a:extLst>
                </a:gridCol>
                <a:gridCol w="4686300">
                  <a:extLst>
                    <a:ext uri="{9D8B030D-6E8A-4147-A177-3AD203B41FA5}">
                      <a16:colId xmlns:a16="http://schemas.microsoft.com/office/drawing/2014/main" val="20001"/>
                    </a:ext>
                  </a:extLst>
                </a:gridCol>
              </a:tblGrid>
              <a:tr h="260119">
                <a:tc>
                  <a:txBody>
                    <a:bodyPr/>
                    <a:lstStyle/>
                    <a:p>
                      <a:pPr algn="ctr" fontAlgn="base"/>
                      <a:r>
                        <a:rPr lang="en-US" sz="1400" b="1" cap="all" dirty="0">
                          <a:solidFill>
                            <a:srgbClr val="000000"/>
                          </a:solidFill>
                          <a:effectLst/>
                        </a:rPr>
                        <a:t>TRANSMISSION CONTROL PROTOCOL (TCP)</a:t>
                      </a:r>
                    </a:p>
                  </a:txBody>
                  <a:tcPr marL="28274" marR="28274" marT="28274" marB="28274"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tc>
                  <a:txBody>
                    <a:bodyPr/>
                    <a:lstStyle/>
                    <a:p>
                      <a:pPr algn="ctr" fontAlgn="base"/>
                      <a:r>
                        <a:rPr lang="en-US" sz="1400" b="1" cap="all" dirty="0">
                          <a:solidFill>
                            <a:srgbClr val="000000"/>
                          </a:solidFill>
                          <a:effectLst/>
                        </a:rPr>
                        <a:t>USER DATAGRAM PROTOCOL (UDP)</a:t>
                      </a:r>
                    </a:p>
                  </a:txBody>
                  <a:tcPr marL="28274" marR="28274" marT="28274" marB="28274" anchor="ctr">
                    <a:lnL>
                      <a:noFill/>
                    </a:lnL>
                    <a:lnR>
                      <a:noFill/>
                    </a:lnR>
                    <a:lnT>
                      <a:noFill/>
                    </a:lnT>
                    <a:lnB w="9525" cap="flat" cmpd="sng" algn="ctr">
                      <a:solidFill>
                        <a:srgbClr val="EDEDED"/>
                      </a:solidFill>
                      <a:prstDash val="solid"/>
                      <a:round/>
                      <a:headEnd type="none" w="med" len="med"/>
                      <a:tailEnd type="none" w="med" len="med"/>
                    </a:lnB>
                    <a:solidFill>
                      <a:srgbClr val="4CB96B"/>
                    </a:solidFill>
                  </a:tcPr>
                </a:tc>
                <a:extLst>
                  <a:ext uri="{0D108BD9-81ED-4DB2-BD59-A6C34878D82A}">
                    <a16:rowId xmlns:a16="http://schemas.microsoft.com/office/drawing/2014/main" val="10000"/>
                  </a:ext>
                </a:extLst>
              </a:tr>
              <a:tr h="965550">
                <a:tc>
                  <a:txBody>
                    <a:bodyPr/>
                    <a:lstStyle/>
                    <a:p>
                      <a:pPr algn="l" fontAlgn="base"/>
                      <a:r>
                        <a:rPr lang="en-US" sz="1400" b="0" dirty="0">
                          <a:effectLst/>
                        </a:rPr>
                        <a:t>TCP is a connection-oriented protocol. Connection-orientation means that the communicating devices should establish a connection before transmitting data and should close the connection after transmitting the data.</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0" dirty="0">
                          <a:effectLst/>
                        </a:rPr>
                        <a:t>UDP is the Datagram oriented protocol. This is because there is no overhead for opening a connection, maintaining a connection, and terminating a connection. UDP is efficient for broadcast and multicast type of network transmission.</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54836">
                <a:tc>
                  <a:txBody>
                    <a:bodyPr/>
                    <a:lstStyle/>
                    <a:p>
                      <a:pPr algn="l" fontAlgn="base"/>
                      <a:r>
                        <a:rPr lang="en-US" sz="1400" b="0" dirty="0">
                          <a:effectLst/>
                        </a:rPr>
                        <a:t>TCP is reliable as it guarantees delivery of data to the destination router.</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0">
                          <a:effectLst/>
                        </a:rPr>
                        <a:t>The delivery of data to the destination cannot be guaranteed in UDP.</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58408">
                <a:tc>
                  <a:txBody>
                    <a:bodyPr/>
                    <a:lstStyle/>
                    <a:p>
                      <a:pPr algn="l" fontAlgn="base"/>
                      <a:r>
                        <a:rPr lang="en-US" sz="1400" b="0" dirty="0">
                          <a:effectLst/>
                        </a:rPr>
                        <a:t>TCP provides extensive error checking mechanisms. It is because it provides flow control and acknowledgment of data.</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0">
                          <a:effectLst/>
                        </a:rPr>
                        <a:t>UDP has only the basic error checking mechanism using checksums.</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58408">
                <a:tc>
                  <a:txBody>
                    <a:bodyPr/>
                    <a:lstStyle/>
                    <a:p>
                      <a:pPr algn="l" fontAlgn="base"/>
                      <a:r>
                        <a:rPr lang="en-US" sz="1400" b="0" dirty="0">
                          <a:effectLst/>
                        </a:rPr>
                        <a:t>Sequencing of data is a feature of Transmission Control Protocol (TCP). this means that packets arrive in-order at the receiver.</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0" dirty="0">
                          <a:effectLst/>
                        </a:rPr>
                        <a:t>There is no sequencing of data in UDP. If ordering is required, it has to be managed by the application layer.</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53051">
                <a:tc>
                  <a:txBody>
                    <a:bodyPr/>
                    <a:lstStyle/>
                    <a:p>
                      <a:pPr algn="l" fontAlgn="base"/>
                      <a:r>
                        <a:rPr lang="en-US" sz="1400" b="0" dirty="0">
                          <a:effectLst/>
                        </a:rPr>
                        <a:t>TCP is comparatively slower than UDP.</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0" dirty="0">
                          <a:effectLst/>
                        </a:rPr>
                        <a:t>UDP is faster, simpler and more efficient than TCP.</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54836">
                <a:tc>
                  <a:txBody>
                    <a:bodyPr/>
                    <a:lstStyle/>
                    <a:p>
                      <a:pPr algn="l" fontAlgn="base"/>
                      <a:r>
                        <a:rPr lang="en-US" sz="1400" b="0">
                          <a:effectLst/>
                        </a:rPr>
                        <a:t>Retransmission of lost packets is possible in TCP, but not in UDP.</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0" dirty="0">
                          <a:effectLst/>
                        </a:rPr>
                        <a:t>There is no retransmission of lost packets in User Datagram Protocol (UDP).</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253051">
                <a:tc>
                  <a:txBody>
                    <a:bodyPr/>
                    <a:lstStyle/>
                    <a:p>
                      <a:pPr algn="l" fontAlgn="base"/>
                      <a:r>
                        <a:rPr lang="en-US" sz="1400" b="0">
                          <a:effectLst/>
                        </a:rPr>
                        <a:t>TCP has a (20-80) bytes variable length header.</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0" dirty="0">
                          <a:effectLst/>
                        </a:rPr>
                        <a:t>UDP has a 8 bytes fixed length header.</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151265">
                <a:tc>
                  <a:txBody>
                    <a:bodyPr/>
                    <a:lstStyle/>
                    <a:p>
                      <a:pPr algn="l" fontAlgn="base"/>
                      <a:r>
                        <a:rPr lang="en-US" sz="1400" b="0">
                          <a:effectLst/>
                        </a:rPr>
                        <a:t>TCP is heavy-weight.</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400" b="0" dirty="0">
                          <a:effectLst/>
                        </a:rPr>
                        <a:t>UDP is lightweight.</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08"/>
                  </a:ext>
                </a:extLst>
              </a:tr>
              <a:tr h="135714">
                <a:tc>
                  <a:txBody>
                    <a:bodyPr/>
                    <a:lstStyle/>
                    <a:p>
                      <a:endParaRPr lang="en-US" sz="1400"/>
                    </a:p>
                  </a:txBody>
                  <a:tcPr marL="33929" marR="33929" marT="16964" marB="16964">
                    <a:lnT>
                      <a:noFill/>
                    </a:lnT>
                    <a:lnB w="9525" cap="flat" cmpd="sng" algn="ctr">
                      <a:solidFill>
                        <a:srgbClr val="EDEDED"/>
                      </a:solidFill>
                      <a:prstDash val="solid"/>
                      <a:round/>
                      <a:headEnd type="none" w="med" len="med"/>
                      <a:tailEnd type="none" w="med" len="med"/>
                    </a:lnB>
                  </a:tcPr>
                </a:tc>
                <a:tc>
                  <a:txBody>
                    <a:bodyPr/>
                    <a:lstStyle/>
                    <a:p>
                      <a:endParaRPr lang="en-US" sz="1400" dirty="0"/>
                    </a:p>
                  </a:txBody>
                  <a:tcPr marL="33929" marR="33929" marT="16964" marB="16964">
                    <a:lnT>
                      <a:noFill/>
                    </a:lnT>
                    <a:lnB w="9525" cap="flat" cmpd="sng" algn="ctr">
                      <a:solidFill>
                        <a:srgbClr val="EDEDED"/>
                      </a:solidFill>
                      <a:prstDash val="solid"/>
                      <a:round/>
                      <a:headEnd type="none" w="med" len="med"/>
                      <a:tailEnd type="none" w="med" len="med"/>
                    </a:lnB>
                  </a:tcPr>
                </a:tc>
                <a:extLst>
                  <a:ext uri="{0D108BD9-81ED-4DB2-BD59-A6C34878D82A}">
                    <a16:rowId xmlns:a16="http://schemas.microsoft.com/office/drawing/2014/main" val="10009"/>
                  </a:ext>
                </a:extLst>
              </a:tr>
              <a:tr h="253051">
                <a:tc>
                  <a:txBody>
                    <a:bodyPr/>
                    <a:lstStyle/>
                    <a:p>
                      <a:pPr algn="l" fontAlgn="base"/>
                      <a:r>
                        <a:rPr lang="en-US" sz="1400" b="0">
                          <a:effectLst/>
                        </a:rPr>
                        <a:t>TCP doesn’t supports Broadcasting.</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tc>
                  <a:txBody>
                    <a:bodyPr/>
                    <a:lstStyle/>
                    <a:p>
                      <a:pPr algn="l" fontAlgn="base"/>
                      <a:r>
                        <a:rPr lang="en-US" sz="1400" b="0" dirty="0">
                          <a:effectLst/>
                        </a:rPr>
                        <a:t>UDP supports Broadcasting.</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w="9525" cap="flat" cmpd="sng" algn="ctr">
                      <a:solidFill>
                        <a:srgbClr val="EDEDED"/>
                      </a:solidFill>
                      <a:prstDash val="solid"/>
                      <a:round/>
                      <a:headEnd type="none" w="med" len="med"/>
                      <a:tailEnd type="none" w="med" len="med"/>
                    </a:lnB>
                    <a:solidFill>
                      <a:srgbClr val="FFFFFF"/>
                    </a:solidFill>
                  </a:tcPr>
                </a:tc>
                <a:extLst>
                  <a:ext uri="{0D108BD9-81ED-4DB2-BD59-A6C34878D82A}">
                    <a16:rowId xmlns:a16="http://schemas.microsoft.com/office/drawing/2014/main" val="10010"/>
                  </a:ext>
                </a:extLst>
              </a:tr>
              <a:tr h="253051">
                <a:tc>
                  <a:txBody>
                    <a:bodyPr/>
                    <a:lstStyle/>
                    <a:p>
                      <a:pPr algn="l" fontAlgn="base"/>
                      <a:r>
                        <a:rPr lang="en-US" sz="1400" b="0">
                          <a:effectLst/>
                        </a:rPr>
                        <a:t>TCP is used by HTTP, HTTPs, FTP, SMTP and Telnet.</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tc>
                  <a:txBody>
                    <a:bodyPr/>
                    <a:lstStyle/>
                    <a:p>
                      <a:pPr algn="l" fontAlgn="base"/>
                      <a:r>
                        <a:rPr lang="en-US" sz="1400" b="0" dirty="0">
                          <a:effectLst/>
                        </a:rPr>
                        <a:t>UDP is used by DNS, DHCP, TFTP, SNMP, RIP, and VoIP.</a:t>
                      </a:r>
                    </a:p>
                  </a:txBody>
                  <a:tcPr marL="49479" marR="49479" marT="24740" marB="24740" anchor="ctr">
                    <a:lnL>
                      <a:noFill/>
                    </a:lnL>
                    <a:lnR>
                      <a:noFill/>
                    </a:lnR>
                    <a:lnT w="9525" cap="flat" cmpd="sng" algn="ctr">
                      <a:solidFill>
                        <a:srgbClr val="EDEDE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751568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4325" y="385764"/>
            <a:ext cx="11144250" cy="5704382"/>
          </a:xfrm>
          <a:prstGeom prst="rect">
            <a:avLst/>
          </a:prstGeom>
        </p:spPr>
        <p:txBody>
          <a:bodyPr wrap="square">
            <a:spAutoFit/>
          </a:bodyPr>
          <a:lstStyle/>
          <a:p>
            <a:r>
              <a:rPr lang="en-US" sz="2177" i="1" dirty="0">
                <a:solidFill>
                  <a:srgbClr val="000000"/>
                </a:solidFill>
                <a:latin typeface="MinionPro-Italic"/>
              </a:rPr>
              <a:t>Example 13-8. DaytimeUDP.java</a:t>
            </a:r>
          </a:p>
          <a:p>
            <a:endParaRPr lang="en-US" sz="1633" b="1" dirty="0">
              <a:solidFill>
                <a:srgbClr val="00669A"/>
              </a:solidFill>
              <a:latin typeface="UbuntuMono-Bold"/>
            </a:endParaRPr>
          </a:p>
          <a:p>
            <a:r>
              <a:rPr lang="en-US" sz="1633" b="1" dirty="0">
                <a:solidFill>
                  <a:srgbClr val="00669A"/>
                </a:solidFill>
                <a:latin typeface="UbuntuMono-Bold"/>
              </a:rPr>
              <a:t>public class </a:t>
            </a:r>
            <a:r>
              <a:rPr lang="en-US" sz="1633" b="1" dirty="0" err="1">
                <a:solidFill>
                  <a:srgbClr val="00AB89"/>
                </a:solidFill>
                <a:latin typeface="UbuntuMono-Bold"/>
              </a:rPr>
              <a:t>DaytimeUDP</a:t>
            </a:r>
            <a:r>
              <a:rPr lang="en-US" sz="1633" b="1" dirty="0">
                <a:solidFill>
                  <a:srgbClr val="00AB89"/>
                </a:solidFill>
                <a:latin typeface="UbuntuMono-Bold"/>
              </a:rPr>
              <a:t> </a:t>
            </a:r>
            <a:r>
              <a:rPr lang="en-US" sz="1633" dirty="0">
                <a:solidFill>
                  <a:srgbClr val="555555"/>
                </a:solidFill>
                <a:latin typeface="UbuntuMono-Regular"/>
              </a:rPr>
              <a:t>{</a:t>
            </a:r>
          </a:p>
          <a:p>
            <a:r>
              <a:rPr lang="en-US" sz="1633" i="1" dirty="0">
                <a:solidFill>
                  <a:srgbClr val="35586C"/>
                </a:solidFill>
                <a:latin typeface="UbuntuMono-Italic"/>
              </a:rPr>
              <a:t>/** The UDP port number */</a:t>
            </a:r>
          </a:p>
          <a:p>
            <a:r>
              <a:rPr lang="en-US" sz="1633" b="1" dirty="0">
                <a:solidFill>
                  <a:srgbClr val="00669A"/>
                </a:solidFill>
                <a:latin typeface="UbuntuMono-Bold"/>
              </a:rPr>
              <a:t>	public final static </a:t>
            </a:r>
            <a:r>
              <a:rPr lang="en-US" sz="1633" b="1" dirty="0" err="1">
                <a:solidFill>
                  <a:srgbClr val="007789"/>
                </a:solidFill>
                <a:latin typeface="UbuntuMono-Bold"/>
              </a:rPr>
              <a:t>int</a:t>
            </a:r>
            <a:r>
              <a:rPr lang="en-US" sz="1633" b="1" dirty="0">
                <a:solidFill>
                  <a:srgbClr val="007789"/>
                </a:solidFill>
                <a:latin typeface="UbuntuMono-Bold"/>
              </a:rPr>
              <a:t> </a:t>
            </a:r>
            <a:r>
              <a:rPr lang="en-US" sz="1633" dirty="0">
                <a:solidFill>
                  <a:srgbClr val="000089"/>
                </a:solidFill>
                <a:latin typeface="UbuntuMono-Regular"/>
              </a:rPr>
              <a:t>DAYTIME_PORT </a:t>
            </a:r>
            <a:r>
              <a:rPr lang="en-US" sz="1633" dirty="0">
                <a:solidFill>
                  <a:srgbClr val="555555"/>
                </a:solidFill>
                <a:latin typeface="UbuntuMono-Regular"/>
              </a:rPr>
              <a:t>= </a:t>
            </a:r>
            <a:r>
              <a:rPr lang="en-US" sz="1633" dirty="0">
                <a:solidFill>
                  <a:srgbClr val="FF6600"/>
                </a:solidFill>
                <a:latin typeface="UbuntuMono-Regular"/>
              </a:rPr>
              <a:t>13</a:t>
            </a:r>
            <a:r>
              <a:rPr lang="en-US" sz="1633" dirty="0">
                <a:solidFill>
                  <a:srgbClr val="555555"/>
                </a:solidFill>
                <a:latin typeface="UbuntuMono-Regular"/>
              </a:rPr>
              <a:t>;</a:t>
            </a:r>
          </a:p>
          <a:p>
            <a:r>
              <a:rPr lang="en-US" sz="1633" i="1" dirty="0">
                <a:solidFill>
                  <a:srgbClr val="35586C"/>
                </a:solidFill>
                <a:latin typeface="UbuntuMono-Italic"/>
              </a:rPr>
              <a:t>	/** A buffer plenty big enough for the date string */</a:t>
            </a:r>
          </a:p>
          <a:p>
            <a:r>
              <a:rPr lang="en-US" sz="1633" b="1" dirty="0">
                <a:solidFill>
                  <a:srgbClr val="00669A"/>
                </a:solidFill>
                <a:latin typeface="UbuntuMono-Bold"/>
              </a:rPr>
              <a:t>	protected final static </a:t>
            </a:r>
            <a:r>
              <a:rPr lang="en-US" sz="1633" b="1" dirty="0" err="1">
                <a:solidFill>
                  <a:srgbClr val="007789"/>
                </a:solidFill>
                <a:latin typeface="UbuntuMono-Bold"/>
              </a:rPr>
              <a:t>int</a:t>
            </a:r>
            <a:r>
              <a:rPr lang="en-US" sz="1633" b="1" dirty="0">
                <a:solidFill>
                  <a:srgbClr val="007789"/>
                </a:solidFill>
                <a:latin typeface="UbuntuMono-Bold"/>
              </a:rPr>
              <a:t> </a:t>
            </a:r>
            <a:r>
              <a:rPr lang="en-US" sz="1633" dirty="0">
                <a:solidFill>
                  <a:srgbClr val="000089"/>
                </a:solidFill>
                <a:latin typeface="UbuntuMono-Regular"/>
              </a:rPr>
              <a:t>PACKET_SIZE </a:t>
            </a:r>
            <a:r>
              <a:rPr lang="en-US" sz="1633" dirty="0">
                <a:solidFill>
                  <a:srgbClr val="555555"/>
                </a:solidFill>
                <a:latin typeface="UbuntuMono-Regular"/>
              </a:rPr>
              <a:t>= </a:t>
            </a:r>
            <a:r>
              <a:rPr lang="en-US" sz="1633" dirty="0">
                <a:solidFill>
                  <a:srgbClr val="FF6600"/>
                </a:solidFill>
                <a:latin typeface="UbuntuMono-Regular"/>
              </a:rPr>
              <a:t>100</a:t>
            </a:r>
            <a:r>
              <a:rPr lang="en-US" sz="1633" dirty="0">
                <a:solidFill>
                  <a:srgbClr val="555555"/>
                </a:solidFill>
                <a:latin typeface="UbuntuMono-Regular"/>
              </a:rPr>
              <a:t>;</a:t>
            </a:r>
          </a:p>
          <a:p>
            <a:r>
              <a:rPr lang="en-US" sz="1633" i="1" dirty="0">
                <a:solidFill>
                  <a:srgbClr val="35586C"/>
                </a:solidFill>
                <a:latin typeface="UbuntuMono-Italic"/>
              </a:rPr>
              <a:t>	/** The main program that drives this network client.</a:t>
            </a:r>
          </a:p>
          <a:p>
            <a:r>
              <a:rPr lang="en-US" sz="1633" i="1" dirty="0">
                <a:solidFill>
                  <a:srgbClr val="35586C"/>
                </a:solidFill>
                <a:latin typeface="UbuntuMono-Italic"/>
              </a:rPr>
              <a:t>	* @</a:t>
            </a:r>
            <a:r>
              <a:rPr lang="en-US" sz="1633" i="1" dirty="0" err="1">
                <a:solidFill>
                  <a:srgbClr val="35586C"/>
                </a:solidFill>
                <a:latin typeface="UbuntuMono-Italic"/>
              </a:rPr>
              <a:t>param</a:t>
            </a:r>
            <a:r>
              <a:rPr lang="en-US" sz="1633" i="1" dirty="0">
                <a:solidFill>
                  <a:srgbClr val="35586C"/>
                </a:solidFill>
                <a:latin typeface="UbuntuMono-Italic"/>
              </a:rPr>
              <a:t> </a:t>
            </a:r>
            <a:r>
              <a:rPr lang="en-US" sz="1633" i="1" dirty="0" err="1">
                <a:solidFill>
                  <a:srgbClr val="35586C"/>
                </a:solidFill>
                <a:latin typeface="UbuntuMono-Italic"/>
              </a:rPr>
              <a:t>argv</a:t>
            </a:r>
            <a:r>
              <a:rPr lang="en-US" sz="1633" i="1" dirty="0">
                <a:solidFill>
                  <a:srgbClr val="35586C"/>
                </a:solidFill>
                <a:latin typeface="UbuntuMono-Italic"/>
              </a:rPr>
              <a:t>[0] hostname, running daytime/</a:t>
            </a:r>
            <a:r>
              <a:rPr lang="en-US" sz="1633" i="1" dirty="0" err="1">
                <a:solidFill>
                  <a:srgbClr val="35586C"/>
                </a:solidFill>
                <a:latin typeface="UbuntuMono-Italic"/>
              </a:rPr>
              <a:t>udp</a:t>
            </a:r>
            <a:r>
              <a:rPr lang="en-US" sz="1633" i="1" dirty="0">
                <a:solidFill>
                  <a:srgbClr val="35586C"/>
                </a:solidFill>
                <a:latin typeface="UbuntuMono-Italic"/>
              </a:rPr>
              <a:t> server</a:t>
            </a:r>
          </a:p>
          <a:p>
            <a:r>
              <a:rPr lang="en-US" sz="1633" i="1" dirty="0">
                <a:solidFill>
                  <a:srgbClr val="35586C"/>
                </a:solidFill>
                <a:latin typeface="UbuntuMono-Italic"/>
              </a:rPr>
              <a:t>	*/</a:t>
            </a:r>
          </a:p>
          <a:p>
            <a:r>
              <a:rPr lang="en-US" sz="1633" b="1" dirty="0">
                <a:solidFill>
                  <a:srgbClr val="00669A"/>
                </a:solidFill>
                <a:latin typeface="UbuntuMono-Bold"/>
              </a:rPr>
              <a:t>	public static </a:t>
            </a:r>
            <a:r>
              <a:rPr lang="en-US" sz="1633" b="1" dirty="0">
                <a:solidFill>
                  <a:srgbClr val="007789"/>
                </a:solidFill>
                <a:latin typeface="UbuntuMono-Bold"/>
              </a:rPr>
              <a:t>void </a:t>
            </a:r>
            <a:r>
              <a:rPr lang="en-US" sz="1633" dirty="0">
                <a:solidFill>
                  <a:srgbClr val="CD00FF"/>
                </a:solidFill>
                <a:latin typeface="UbuntuMono-Regular"/>
              </a:rPr>
              <a:t>main</a:t>
            </a:r>
            <a:r>
              <a:rPr lang="en-US" sz="1633" dirty="0">
                <a:solidFill>
                  <a:srgbClr val="555555"/>
                </a:solidFill>
                <a:latin typeface="UbuntuMono-Regular"/>
              </a:rPr>
              <a:t>(</a:t>
            </a:r>
            <a:r>
              <a:rPr lang="en-US" sz="1633" dirty="0">
                <a:solidFill>
                  <a:srgbClr val="000089"/>
                </a:solidFill>
                <a:latin typeface="UbuntuMono-Regular"/>
              </a:rPr>
              <a:t>String</a:t>
            </a:r>
            <a:r>
              <a:rPr lang="en-US" sz="1633" dirty="0">
                <a:solidFill>
                  <a:srgbClr val="555555"/>
                </a:solidFill>
                <a:latin typeface="UbuntuMono-Regular"/>
              </a:rPr>
              <a:t>[] </a:t>
            </a:r>
            <a:r>
              <a:rPr lang="en-US" sz="1633" dirty="0" err="1">
                <a:solidFill>
                  <a:srgbClr val="000089"/>
                </a:solidFill>
                <a:latin typeface="UbuntuMono-Regular"/>
              </a:rPr>
              <a:t>argv</a:t>
            </a:r>
            <a:r>
              <a:rPr lang="en-US" sz="1633" dirty="0">
                <a:solidFill>
                  <a:srgbClr val="555555"/>
                </a:solidFill>
                <a:latin typeface="UbuntuMono-Regular"/>
              </a:rPr>
              <a:t>) </a:t>
            </a:r>
            <a:r>
              <a:rPr lang="en-US" sz="1633" b="1" dirty="0">
                <a:solidFill>
                  <a:srgbClr val="00669A"/>
                </a:solidFill>
                <a:latin typeface="UbuntuMono-Bold"/>
              </a:rPr>
              <a:t>throws </a:t>
            </a:r>
            <a:r>
              <a:rPr lang="en-US" sz="1633" dirty="0" err="1">
                <a:solidFill>
                  <a:srgbClr val="000089"/>
                </a:solidFill>
                <a:latin typeface="UbuntuMono-Regular"/>
              </a:rPr>
              <a:t>IOException</a:t>
            </a:r>
            <a:r>
              <a:rPr lang="en-US" sz="1633" dirty="0">
                <a:solidFill>
                  <a:srgbClr val="000089"/>
                </a:solidFill>
                <a:latin typeface="UbuntuMono-Regular"/>
              </a:rPr>
              <a:t> </a:t>
            </a:r>
            <a:r>
              <a:rPr lang="en-US" sz="1633" dirty="0">
                <a:solidFill>
                  <a:srgbClr val="555555"/>
                </a:solidFill>
                <a:latin typeface="UbuntuMono-Regular"/>
              </a:rPr>
              <a:t>{</a:t>
            </a:r>
          </a:p>
          <a:p>
            <a:r>
              <a:rPr lang="en-US" sz="1633" b="1" dirty="0">
                <a:solidFill>
                  <a:srgbClr val="00669A"/>
                </a:solidFill>
                <a:latin typeface="UbuntuMono-Bold"/>
              </a:rPr>
              <a:t>		if </a:t>
            </a:r>
            <a:r>
              <a:rPr lang="en-US" sz="1633" dirty="0">
                <a:solidFill>
                  <a:srgbClr val="555555"/>
                </a:solidFill>
                <a:latin typeface="UbuntuMono-Regular"/>
              </a:rPr>
              <a:t>(</a:t>
            </a:r>
            <a:r>
              <a:rPr lang="en-US" sz="1633" dirty="0" err="1">
                <a:solidFill>
                  <a:srgbClr val="000089"/>
                </a:solidFill>
                <a:latin typeface="UbuntuMono-Regular"/>
              </a:rPr>
              <a:t>argv</a:t>
            </a:r>
            <a:r>
              <a:rPr lang="en-US" sz="1633" dirty="0" err="1">
                <a:solidFill>
                  <a:srgbClr val="555555"/>
                </a:solidFill>
                <a:latin typeface="UbuntuMono-Regular"/>
              </a:rPr>
              <a:t>.</a:t>
            </a:r>
            <a:r>
              <a:rPr lang="en-US" sz="1633" dirty="0" err="1">
                <a:solidFill>
                  <a:srgbClr val="33009A"/>
                </a:solidFill>
                <a:latin typeface="UbuntuMono-Regular"/>
              </a:rPr>
              <a:t>length</a:t>
            </a:r>
            <a:r>
              <a:rPr lang="en-US" sz="1633" dirty="0">
                <a:solidFill>
                  <a:srgbClr val="33009A"/>
                </a:solidFill>
                <a:latin typeface="UbuntuMono-Regular"/>
              </a:rPr>
              <a:t> </a:t>
            </a:r>
            <a:r>
              <a:rPr lang="en-US" sz="1633" dirty="0">
                <a:solidFill>
                  <a:srgbClr val="555555"/>
                </a:solidFill>
                <a:latin typeface="UbuntuMono-Regular"/>
              </a:rPr>
              <a:t>&lt; </a:t>
            </a:r>
            <a:r>
              <a:rPr lang="en-US" sz="1633" dirty="0">
                <a:solidFill>
                  <a:srgbClr val="FF6600"/>
                </a:solidFill>
                <a:latin typeface="UbuntuMono-Regular"/>
              </a:rPr>
              <a:t>1</a:t>
            </a:r>
            <a:r>
              <a:rPr lang="en-US" sz="1633" dirty="0">
                <a:solidFill>
                  <a:srgbClr val="555555"/>
                </a:solidFill>
                <a:latin typeface="UbuntuMono-Regular"/>
              </a:rPr>
              <a:t>) {</a:t>
            </a:r>
          </a:p>
          <a:p>
            <a:r>
              <a:rPr lang="en-US" sz="1633" dirty="0">
                <a:solidFill>
                  <a:srgbClr val="000089"/>
                </a:solidFill>
                <a:latin typeface="UbuntuMono-Regular"/>
              </a:rPr>
              <a:t>		</a:t>
            </a:r>
            <a:r>
              <a:rPr lang="en-US" sz="1633" dirty="0" err="1">
                <a:solidFill>
                  <a:srgbClr val="000089"/>
                </a:solidFill>
                <a:latin typeface="UbuntuMono-Regular"/>
              </a:rPr>
              <a:t>System</a:t>
            </a:r>
            <a:r>
              <a:rPr lang="en-US" sz="1633" dirty="0" err="1">
                <a:solidFill>
                  <a:srgbClr val="555555"/>
                </a:solidFill>
                <a:latin typeface="UbuntuMono-Regular"/>
              </a:rPr>
              <a:t>.</a:t>
            </a:r>
            <a:r>
              <a:rPr lang="en-US" sz="1633" dirty="0" err="1">
                <a:solidFill>
                  <a:srgbClr val="33009A"/>
                </a:solidFill>
                <a:latin typeface="UbuntuMono-Regular"/>
              </a:rPr>
              <a:t>err</a:t>
            </a:r>
            <a:r>
              <a:rPr lang="en-US" sz="1633" dirty="0" err="1">
                <a:solidFill>
                  <a:srgbClr val="555555"/>
                </a:solidFill>
                <a:latin typeface="UbuntuMono-Regular"/>
              </a:rPr>
              <a:t>.</a:t>
            </a:r>
            <a:r>
              <a:rPr lang="en-US" sz="1633" dirty="0" err="1">
                <a:solidFill>
                  <a:srgbClr val="33009A"/>
                </a:solidFill>
                <a:latin typeface="UbuntuMono-Regular"/>
              </a:rPr>
              <a:t>println</a:t>
            </a:r>
            <a:r>
              <a:rPr lang="en-US" sz="1633" dirty="0">
                <a:solidFill>
                  <a:srgbClr val="555555"/>
                </a:solidFill>
                <a:latin typeface="UbuntuMono-Regular"/>
              </a:rPr>
              <a:t>(</a:t>
            </a:r>
            <a:r>
              <a:rPr lang="en-US" sz="1633" dirty="0">
                <a:solidFill>
                  <a:srgbClr val="CD3300"/>
                </a:solidFill>
                <a:latin typeface="UbuntuMono-Regular"/>
              </a:rPr>
              <a:t>"usage: java </a:t>
            </a:r>
            <a:r>
              <a:rPr lang="en-US" sz="1633" dirty="0" err="1">
                <a:solidFill>
                  <a:srgbClr val="CD3300"/>
                </a:solidFill>
                <a:latin typeface="UbuntuMono-Regular"/>
              </a:rPr>
              <a:t>DayTimeUDP</a:t>
            </a:r>
            <a:r>
              <a:rPr lang="en-US" sz="1633" dirty="0">
                <a:solidFill>
                  <a:srgbClr val="CD3300"/>
                </a:solidFill>
                <a:latin typeface="UbuntuMono-Regular"/>
              </a:rPr>
              <a:t> host"</a:t>
            </a:r>
            <a:r>
              <a:rPr lang="en-US" sz="1633" dirty="0">
                <a:solidFill>
                  <a:srgbClr val="555555"/>
                </a:solidFill>
                <a:latin typeface="UbuntuMono-Regular"/>
              </a:rPr>
              <a:t>);</a:t>
            </a:r>
          </a:p>
          <a:p>
            <a:r>
              <a:rPr lang="en-US" sz="1633" dirty="0">
                <a:solidFill>
                  <a:srgbClr val="000089"/>
                </a:solidFill>
                <a:latin typeface="UbuntuMono-Regular"/>
              </a:rPr>
              <a:t>		</a:t>
            </a:r>
            <a:r>
              <a:rPr lang="en-US" sz="1633" dirty="0" err="1">
                <a:solidFill>
                  <a:srgbClr val="000089"/>
                </a:solidFill>
                <a:latin typeface="UbuntuMono-Regular"/>
              </a:rPr>
              <a:t>System</a:t>
            </a:r>
            <a:r>
              <a:rPr lang="en-US" sz="1633" dirty="0" err="1">
                <a:solidFill>
                  <a:srgbClr val="555555"/>
                </a:solidFill>
                <a:latin typeface="UbuntuMono-Regular"/>
              </a:rPr>
              <a:t>.</a:t>
            </a:r>
            <a:r>
              <a:rPr lang="en-US" sz="1633" dirty="0" err="1">
                <a:solidFill>
                  <a:srgbClr val="33009A"/>
                </a:solidFill>
                <a:latin typeface="UbuntuMono-Regular"/>
              </a:rPr>
              <a:t>exit</a:t>
            </a:r>
            <a:r>
              <a:rPr lang="en-US" sz="1633" dirty="0">
                <a:solidFill>
                  <a:srgbClr val="555555"/>
                </a:solidFill>
                <a:latin typeface="UbuntuMono-Regular"/>
              </a:rPr>
              <a:t>(</a:t>
            </a:r>
            <a:r>
              <a:rPr lang="en-US" sz="1633" dirty="0">
                <a:solidFill>
                  <a:srgbClr val="FF6600"/>
                </a:solidFill>
                <a:latin typeface="UbuntuMono-Regular"/>
              </a:rPr>
              <a:t>1</a:t>
            </a:r>
            <a:r>
              <a:rPr lang="en-US" sz="1633" dirty="0">
                <a:solidFill>
                  <a:srgbClr val="555555"/>
                </a:solidFill>
                <a:latin typeface="UbuntuMono-Regular"/>
              </a:rPr>
              <a:t>);</a:t>
            </a:r>
          </a:p>
          <a:p>
            <a:r>
              <a:rPr lang="en-US" sz="1633" dirty="0">
                <a:solidFill>
                  <a:srgbClr val="555555"/>
                </a:solidFill>
                <a:latin typeface="UbuntuMono-Regular"/>
              </a:rPr>
              <a:t>	}</a:t>
            </a:r>
          </a:p>
          <a:p>
            <a:r>
              <a:rPr lang="en-US" sz="1633" dirty="0">
                <a:solidFill>
                  <a:srgbClr val="000089"/>
                </a:solidFill>
                <a:latin typeface="UbuntuMono-Regular"/>
              </a:rPr>
              <a:t>	String host </a:t>
            </a:r>
            <a:r>
              <a:rPr lang="en-US" sz="1633" dirty="0">
                <a:solidFill>
                  <a:srgbClr val="555555"/>
                </a:solidFill>
                <a:latin typeface="UbuntuMono-Regular"/>
              </a:rPr>
              <a:t>= </a:t>
            </a:r>
            <a:r>
              <a:rPr lang="en-US" sz="1633" dirty="0" err="1">
                <a:solidFill>
                  <a:srgbClr val="000089"/>
                </a:solidFill>
                <a:latin typeface="UbuntuMono-Regular"/>
              </a:rPr>
              <a:t>argv</a:t>
            </a:r>
            <a:r>
              <a:rPr lang="en-US" sz="1633" dirty="0">
                <a:solidFill>
                  <a:srgbClr val="555555"/>
                </a:solidFill>
                <a:latin typeface="UbuntuMono-Regular"/>
              </a:rPr>
              <a:t>[</a:t>
            </a:r>
            <a:r>
              <a:rPr lang="en-US" sz="1633" dirty="0">
                <a:solidFill>
                  <a:srgbClr val="FF6600"/>
                </a:solidFill>
                <a:latin typeface="UbuntuMono-Regular"/>
              </a:rPr>
              <a:t>0</a:t>
            </a:r>
            <a:r>
              <a:rPr lang="en-US" sz="1633" dirty="0">
                <a:solidFill>
                  <a:srgbClr val="555555"/>
                </a:solidFill>
                <a:latin typeface="UbuntuMono-Regular"/>
              </a:rPr>
              <a:t>];</a:t>
            </a:r>
          </a:p>
          <a:p>
            <a:r>
              <a:rPr lang="en-US" sz="1633" dirty="0">
                <a:solidFill>
                  <a:srgbClr val="000089"/>
                </a:solidFill>
                <a:latin typeface="UbuntuMono-Regular"/>
              </a:rPr>
              <a:t>	</a:t>
            </a:r>
            <a:r>
              <a:rPr lang="en-US" sz="1633" dirty="0" err="1">
                <a:solidFill>
                  <a:srgbClr val="000089"/>
                </a:solidFill>
                <a:latin typeface="UbuntuMono-Regular"/>
              </a:rPr>
              <a:t>InetAddress</a:t>
            </a:r>
            <a:r>
              <a:rPr lang="en-US" sz="1633" dirty="0">
                <a:solidFill>
                  <a:srgbClr val="000089"/>
                </a:solidFill>
                <a:latin typeface="UbuntuMono-Regular"/>
              </a:rPr>
              <a:t> </a:t>
            </a:r>
            <a:r>
              <a:rPr lang="en-US" sz="1633" dirty="0" err="1">
                <a:solidFill>
                  <a:srgbClr val="000089"/>
                </a:solidFill>
                <a:latin typeface="UbuntuMono-Regular"/>
              </a:rPr>
              <a:t>servAddr</a:t>
            </a:r>
            <a:r>
              <a:rPr lang="en-US" sz="1633" dirty="0">
                <a:solidFill>
                  <a:srgbClr val="000089"/>
                </a:solidFill>
                <a:latin typeface="UbuntuMono-Regular"/>
              </a:rPr>
              <a:t> </a:t>
            </a:r>
            <a:r>
              <a:rPr lang="en-US" sz="1633" dirty="0">
                <a:solidFill>
                  <a:srgbClr val="555555"/>
                </a:solidFill>
                <a:latin typeface="UbuntuMono-Regular"/>
              </a:rPr>
              <a:t>= </a:t>
            </a:r>
            <a:r>
              <a:rPr lang="en-US" sz="1633" dirty="0" err="1">
                <a:solidFill>
                  <a:srgbClr val="000089"/>
                </a:solidFill>
                <a:latin typeface="UbuntuMono-Regular"/>
              </a:rPr>
              <a:t>InetAddress</a:t>
            </a:r>
            <a:r>
              <a:rPr lang="en-US" sz="1633" dirty="0" err="1">
                <a:solidFill>
                  <a:srgbClr val="555555"/>
                </a:solidFill>
                <a:latin typeface="UbuntuMono-Regular"/>
              </a:rPr>
              <a:t>.</a:t>
            </a:r>
            <a:r>
              <a:rPr lang="en-US" sz="1633" dirty="0" err="1">
                <a:solidFill>
                  <a:srgbClr val="33009A"/>
                </a:solidFill>
                <a:latin typeface="UbuntuMono-Regular"/>
              </a:rPr>
              <a:t>getByName</a:t>
            </a:r>
            <a:r>
              <a:rPr lang="en-US" sz="1633" dirty="0">
                <a:solidFill>
                  <a:srgbClr val="555555"/>
                </a:solidFill>
                <a:latin typeface="UbuntuMono-Regular"/>
              </a:rPr>
              <a:t>(</a:t>
            </a:r>
            <a:r>
              <a:rPr lang="en-US" sz="1633" dirty="0">
                <a:solidFill>
                  <a:srgbClr val="000089"/>
                </a:solidFill>
                <a:latin typeface="UbuntuMono-Regular"/>
              </a:rPr>
              <a:t>host</a:t>
            </a:r>
            <a:r>
              <a:rPr lang="en-US" sz="1633" dirty="0">
                <a:solidFill>
                  <a:srgbClr val="555555"/>
                </a:solidFill>
                <a:latin typeface="UbuntuMono-Regular"/>
              </a:rPr>
              <a:t>);</a:t>
            </a:r>
          </a:p>
          <a:p>
            <a:r>
              <a:rPr lang="en-US" sz="1633" dirty="0">
                <a:solidFill>
                  <a:srgbClr val="000089"/>
                </a:solidFill>
                <a:latin typeface="UbuntuMono-Regular"/>
              </a:rPr>
              <a:t>	</a:t>
            </a:r>
            <a:r>
              <a:rPr lang="en-US" sz="1633" dirty="0" err="1">
                <a:solidFill>
                  <a:srgbClr val="000089"/>
                </a:solidFill>
                <a:latin typeface="UbuntuMono-Regular"/>
              </a:rPr>
              <a:t>DatagramSocket</a:t>
            </a:r>
            <a:r>
              <a:rPr lang="en-US" sz="1633" dirty="0">
                <a:solidFill>
                  <a:srgbClr val="000089"/>
                </a:solidFill>
                <a:latin typeface="UbuntuMono-Regular"/>
              </a:rPr>
              <a:t> sock </a:t>
            </a:r>
            <a:r>
              <a:rPr lang="en-US" sz="1633" dirty="0">
                <a:solidFill>
                  <a:srgbClr val="555555"/>
                </a:solidFill>
                <a:latin typeface="UbuntuMono-Regular"/>
              </a:rPr>
              <a:t>= </a:t>
            </a:r>
            <a:r>
              <a:rPr lang="en-US" sz="1633" b="1" dirty="0">
                <a:solidFill>
                  <a:srgbClr val="00669A"/>
                </a:solidFill>
                <a:latin typeface="UbuntuMono-Bold"/>
              </a:rPr>
              <a:t>new </a:t>
            </a:r>
            <a:r>
              <a:rPr lang="en-US" sz="1633" dirty="0" err="1">
                <a:solidFill>
                  <a:srgbClr val="000089"/>
                </a:solidFill>
                <a:latin typeface="UbuntuMono-Regular"/>
              </a:rPr>
              <a:t>DatagramSocket</a:t>
            </a:r>
            <a:r>
              <a:rPr lang="en-US" sz="1633" dirty="0">
                <a:solidFill>
                  <a:srgbClr val="555555"/>
                </a:solidFill>
                <a:latin typeface="UbuntuMono-Regular"/>
              </a:rPr>
              <a:t>();</a:t>
            </a:r>
          </a:p>
          <a:p>
            <a:endParaRPr lang="en-US" sz="1633" i="1" dirty="0">
              <a:solidFill>
                <a:srgbClr val="35586C"/>
              </a:solidFill>
              <a:latin typeface="UbuntuMono-Italic"/>
            </a:endParaRPr>
          </a:p>
          <a:p>
            <a:r>
              <a:rPr lang="en-US" sz="1633" i="1" dirty="0">
                <a:solidFill>
                  <a:srgbClr val="35586C"/>
                </a:solidFill>
                <a:latin typeface="UbuntuMono-Italic"/>
              </a:rPr>
              <a:t>	//</a:t>
            </a:r>
            <a:r>
              <a:rPr lang="en-US" sz="1633" i="1" dirty="0" err="1">
                <a:solidFill>
                  <a:srgbClr val="35586C"/>
                </a:solidFill>
                <a:latin typeface="UbuntuMono-Italic"/>
              </a:rPr>
              <a:t>sock.connect</a:t>
            </a:r>
            <a:r>
              <a:rPr lang="en-US" sz="1633" i="1" dirty="0">
                <a:solidFill>
                  <a:srgbClr val="35586C"/>
                </a:solidFill>
                <a:latin typeface="UbuntuMono-Italic"/>
              </a:rPr>
              <a:t>(</a:t>
            </a:r>
            <a:r>
              <a:rPr lang="en-US" sz="1633" i="1" dirty="0" err="1">
                <a:solidFill>
                  <a:srgbClr val="35586C"/>
                </a:solidFill>
                <a:latin typeface="UbuntuMono-Italic"/>
              </a:rPr>
              <a:t>servAddr</a:t>
            </a:r>
            <a:r>
              <a:rPr lang="en-US" sz="1633" i="1" dirty="0">
                <a:solidFill>
                  <a:srgbClr val="35586C"/>
                </a:solidFill>
                <a:latin typeface="UbuntuMono-Italic"/>
              </a:rPr>
              <a:t>, DAYTIME_PORT);</a:t>
            </a:r>
          </a:p>
          <a:p>
            <a:r>
              <a:rPr lang="en-US" sz="1633" b="1" dirty="0">
                <a:solidFill>
                  <a:srgbClr val="007789"/>
                </a:solidFill>
                <a:latin typeface="UbuntuMono-Bold"/>
              </a:rPr>
              <a:t>	byte</a:t>
            </a:r>
            <a:r>
              <a:rPr lang="en-US" sz="1633" dirty="0">
                <a:solidFill>
                  <a:srgbClr val="555555"/>
                </a:solidFill>
                <a:latin typeface="UbuntuMono-Regular"/>
              </a:rPr>
              <a:t>[] </a:t>
            </a:r>
            <a:r>
              <a:rPr lang="en-US" sz="1633" dirty="0">
                <a:solidFill>
                  <a:srgbClr val="000089"/>
                </a:solidFill>
                <a:latin typeface="UbuntuMono-Regular"/>
              </a:rPr>
              <a:t>buffer </a:t>
            </a:r>
            <a:r>
              <a:rPr lang="en-US" sz="1633" dirty="0">
                <a:solidFill>
                  <a:srgbClr val="555555"/>
                </a:solidFill>
                <a:latin typeface="UbuntuMono-Regular"/>
              </a:rPr>
              <a:t>= </a:t>
            </a:r>
            <a:r>
              <a:rPr lang="en-US" sz="1633" b="1" dirty="0">
                <a:solidFill>
                  <a:srgbClr val="00669A"/>
                </a:solidFill>
                <a:latin typeface="UbuntuMono-Bold"/>
              </a:rPr>
              <a:t>new </a:t>
            </a:r>
            <a:r>
              <a:rPr lang="en-US" sz="1633" b="1" dirty="0">
                <a:solidFill>
                  <a:srgbClr val="007789"/>
                </a:solidFill>
                <a:latin typeface="UbuntuMono-Bold"/>
              </a:rPr>
              <a:t>byte</a:t>
            </a:r>
            <a:r>
              <a:rPr lang="en-US" sz="1633" dirty="0">
                <a:solidFill>
                  <a:srgbClr val="555555"/>
                </a:solidFill>
                <a:latin typeface="UbuntuMono-Regular"/>
              </a:rPr>
              <a:t>[</a:t>
            </a:r>
            <a:r>
              <a:rPr lang="en-US" sz="1633" dirty="0">
                <a:solidFill>
                  <a:srgbClr val="000089"/>
                </a:solidFill>
                <a:latin typeface="UbuntuMono-Regular"/>
              </a:rPr>
              <a:t>PACKET_SIZE</a:t>
            </a:r>
            <a:r>
              <a:rPr lang="en-US" sz="1633" dirty="0">
                <a:solidFill>
                  <a:srgbClr val="555555"/>
                </a:solidFill>
                <a:latin typeface="UbuntuMono-Regular"/>
              </a:rPr>
              <a:t>];</a:t>
            </a:r>
          </a:p>
          <a:p>
            <a:endParaRPr lang="en-US" sz="1633" i="1" dirty="0">
              <a:solidFill>
                <a:srgbClr val="35586C"/>
              </a:solidFill>
              <a:latin typeface="UbuntuMono-Italic"/>
            </a:endParaRPr>
          </a:p>
        </p:txBody>
      </p:sp>
    </p:spTree>
    <p:extLst>
      <p:ext uri="{BB962C8B-B14F-4D97-AF65-F5344CB8AC3E}">
        <p14:creationId xmlns:p14="http://schemas.microsoft.com/office/powerpoint/2010/main" val="1918653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24498" y="395940"/>
            <a:ext cx="11093429" cy="5369355"/>
          </a:xfrm>
          <a:prstGeom prst="rect">
            <a:avLst/>
          </a:prstGeom>
        </p:spPr>
        <p:txBody>
          <a:bodyPr wrap="square">
            <a:spAutoFit/>
          </a:bodyPr>
          <a:lstStyle/>
          <a:p>
            <a:r>
              <a:rPr lang="en-US" sz="1633" i="1" dirty="0">
                <a:solidFill>
                  <a:srgbClr val="35586C"/>
                </a:solidFill>
                <a:latin typeface="UbuntuMono-Italic"/>
              </a:rPr>
              <a:t>	// The </a:t>
            </a:r>
            <a:r>
              <a:rPr lang="en-US" sz="1633" i="1" dirty="0" err="1">
                <a:solidFill>
                  <a:srgbClr val="35586C"/>
                </a:solidFill>
                <a:latin typeface="UbuntuMono-Italic"/>
              </a:rPr>
              <a:t>udp</a:t>
            </a:r>
            <a:r>
              <a:rPr lang="en-US" sz="1633" i="1" dirty="0">
                <a:solidFill>
                  <a:srgbClr val="35586C"/>
                </a:solidFill>
                <a:latin typeface="UbuntuMono-Italic"/>
              </a:rPr>
              <a:t> packet we will send and receive</a:t>
            </a:r>
          </a:p>
          <a:p>
            <a:r>
              <a:rPr lang="en-US" sz="1633" dirty="0">
                <a:solidFill>
                  <a:srgbClr val="000089"/>
                </a:solidFill>
                <a:latin typeface="UbuntuMono-Regular"/>
              </a:rPr>
              <a:t>	</a:t>
            </a:r>
            <a:r>
              <a:rPr lang="en-US" sz="1633" dirty="0" err="1">
                <a:solidFill>
                  <a:srgbClr val="000089"/>
                </a:solidFill>
                <a:latin typeface="UbuntuMono-Regular"/>
              </a:rPr>
              <a:t>DatagramPacket</a:t>
            </a:r>
            <a:r>
              <a:rPr lang="en-US" sz="1633" dirty="0">
                <a:solidFill>
                  <a:srgbClr val="000089"/>
                </a:solidFill>
                <a:latin typeface="UbuntuMono-Regular"/>
              </a:rPr>
              <a:t> packet </a:t>
            </a:r>
            <a:r>
              <a:rPr lang="en-US" sz="1633" dirty="0">
                <a:solidFill>
                  <a:srgbClr val="555555"/>
                </a:solidFill>
                <a:latin typeface="UbuntuMono-Regular"/>
              </a:rPr>
              <a:t>= </a:t>
            </a:r>
            <a:r>
              <a:rPr lang="en-US" sz="1633" b="1" dirty="0">
                <a:solidFill>
                  <a:srgbClr val="00669A"/>
                </a:solidFill>
                <a:latin typeface="UbuntuMono-Bold"/>
              </a:rPr>
              <a:t>new </a:t>
            </a:r>
            <a:r>
              <a:rPr lang="en-US" sz="1633" dirty="0" err="1">
                <a:solidFill>
                  <a:srgbClr val="000089"/>
                </a:solidFill>
                <a:latin typeface="UbuntuMono-Regular"/>
              </a:rPr>
              <a:t>DatagramPacket</a:t>
            </a:r>
            <a:r>
              <a:rPr lang="en-US" sz="1633" dirty="0">
                <a:solidFill>
                  <a:srgbClr val="555555"/>
                </a:solidFill>
                <a:latin typeface="UbuntuMono-Regular"/>
              </a:rPr>
              <a:t>(</a:t>
            </a:r>
            <a:r>
              <a:rPr lang="en-US" sz="1633" dirty="0">
                <a:solidFill>
                  <a:srgbClr val="000089"/>
                </a:solidFill>
                <a:latin typeface="UbuntuMono-Regular"/>
              </a:rPr>
              <a:t>buffer</a:t>
            </a:r>
            <a:r>
              <a:rPr lang="en-US" sz="1633" dirty="0">
                <a:solidFill>
                  <a:srgbClr val="555555"/>
                </a:solidFill>
                <a:latin typeface="UbuntuMono-Regular"/>
              </a:rPr>
              <a:t>, </a:t>
            </a:r>
            <a:r>
              <a:rPr lang="en-US" sz="1633" dirty="0">
                <a:solidFill>
                  <a:srgbClr val="000089"/>
                </a:solidFill>
                <a:latin typeface="UbuntuMono-Regular"/>
              </a:rPr>
              <a:t>PACKET_SIZE</a:t>
            </a:r>
            <a:r>
              <a:rPr lang="en-US" sz="1633" dirty="0">
                <a:solidFill>
                  <a:srgbClr val="555555"/>
                </a:solidFill>
                <a:latin typeface="UbuntuMono-Regular"/>
              </a:rPr>
              <a:t>, </a:t>
            </a:r>
            <a:r>
              <a:rPr lang="en-US" sz="1633" dirty="0" err="1">
                <a:solidFill>
                  <a:srgbClr val="000089"/>
                </a:solidFill>
                <a:latin typeface="UbuntuMono-Regular"/>
              </a:rPr>
              <a:t>servAddr</a:t>
            </a:r>
            <a:r>
              <a:rPr lang="en-US" sz="1633" dirty="0">
                <a:solidFill>
                  <a:srgbClr val="555555"/>
                </a:solidFill>
                <a:latin typeface="UbuntuMono-Regular"/>
              </a:rPr>
              <a:t>, </a:t>
            </a:r>
            <a:r>
              <a:rPr lang="en-US" sz="1633" dirty="0">
                <a:solidFill>
                  <a:srgbClr val="000089"/>
                </a:solidFill>
                <a:latin typeface="UbuntuMono-Regular"/>
              </a:rPr>
              <a:t>DAYTIME_PORT</a:t>
            </a:r>
            <a:r>
              <a:rPr lang="en-US" sz="1633" dirty="0">
                <a:solidFill>
                  <a:srgbClr val="555555"/>
                </a:solidFill>
                <a:latin typeface="UbuntuMono-Regular"/>
              </a:rPr>
              <a:t>);</a:t>
            </a:r>
          </a:p>
          <a:p>
            <a:endParaRPr lang="en-US" sz="1633" i="1" dirty="0">
              <a:solidFill>
                <a:srgbClr val="35586C"/>
              </a:solidFill>
              <a:latin typeface="UbuntuMono-Italic"/>
            </a:endParaRPr>
          </a:p>
          <a:p>
            <a:r>
              <a:rPr lang="en-US" sz="1633" i="1" dirty="0">
                <a:solidFill>
                  <a:srgbClr val="35586C"/>
                </a:solidFill>
                <a:latin typeface="UbuntuMono-Italic"/>
              </a:rPr>
              <a:t>	/* Send empty max-length (-1 for null byte) packet to server */</a:t>
            </a:r>
          </a:p>
          <a:p>
            <a:r>
              <a:rPr lang="en-US" sz="1633" dirty="0">
                <a:solidFill>
                  <a:srgbClr val="000089"/>
                </a:solidFill>
                <a:latin typeface="UbuntuMono-Regular"/>
              </a:rPr>
              <a:t>	</a:t>
            </a:r>
            <a:r>
              <a:rPr lang="en-US" sz="1633" dirty="0" err="1">
                <a:solidFill>
                  <a:srgbClr val="000089"/>
                </a:solidFill>
                <a:latin typeface="UbuntuMono-Regular"/>
              </a:rPr>
              <a:t>packet</a:t>
            </a:r>
            <a:r>
              <a:rPr lang="en-US" sz="1633" dirty="0" err="1">
                <a:solidFill>
                  <a:srgbClr val="555555"/>
                </a:solidFill>
                <a:latin typeface="UbuntuMono-Regular"/>
              </a:rPr>
              <a:t>.</a:t>
            </a:r>
            <a:r>
              <a:rPr lang="en-US" sz="1633" dirty="0" err="1">
                <a:solidFill>
                  <a:srgbClr val="33009A"/>
                </a:solidFill>
                <a:latin typeface="UbuntuMono-Regular"/>
              </a:rPr>
              <a:t>setLength</a:t>
            </a:r>
            <a:r>
              <a:rPr lang="en-US" sz="1633" dirty="0">
                <a:solidFill>
                  <a:srgbClr val="555555"/>
                </a:solidFill>
                <a:latin typeface="UbuntuMono-Regular"/>
              </a:rPr>
              <a:t>(</a:t>
            </a:r>
            <a:r>
              <a:rPr lang="en-US" sz="1633" dirty="0">
                <a:solidFill>
                  <a:srgbClr val="000089"/>
                </a:solidFill>
                <a:latin typeface="UbuntuMono-Regular"/>
              </a:rPr>
              <a:t>PACKET_SIZE</a:t>
            </a:r>
            <a:r>
              <a:rPr lang="en-US" sz="1633" dirty="0">
                <a:solidFill>
                  <a:srgbClr val="555555"/>
                </a:solidFill>
                <a:latin typeface="UbuntuMono-Regular"/>
              </a:rPr>
              <a:t>-</a:t>
            </a:r>
            <a:r>
              <a:rPr lang="en-US" sz="1633" dirty="0">
                <a:solidFill>
                  <a:srgbClr val="FF6600"/>
                </a:solidFill>
                <a:latin typeface="UbuntuMono-Regular"/>
              </a:rPr>
              <a:t>1</a:t>
            </a:r>
            <a:r>
              <a:rPr lang="en-US" sz="1633" dirty="0">
                <a:solidFill>
                  <a:srgbClr val="555555"/>
                </a:solidFill>
                <a:latin typeface="UbuntuMono-Regular"/>
              </a:rPr>
              <a:t>);</a:t>
            </a:r>
          </a:p>
          <a:p>
            <a:r>
              <a:rPr lang="en-US" sz="1633" dirty="0">
                <a:solidFill>
                  <a:srgbClr val="000089"/>
                </a:solidFill>
                <a:latin typeface="UbuntuMono-Regular"/>
              </a:rPr>
              <a:t>	</a:t>
            </a:r>
            <a:r>
              <a:rPr lang="en-US" sz="1633" dirty="0" err="1">
                <a:solidFill>
                  <a:srgbClr val="000089"/>
                </a:solidFill>
                <a:latin typeface="UbuntuMono-Regular"/>
              </a:rPr>
              <a:t>sock</a:t>
            </a:r>
            <a:r>
              <a:rPr lang="en-US" sz="1633" dirty="0" err="1">
                <a:solidFill>
                  <a:srgbClr val="555555"/>
                </a:solidFill>
                <a:latin typeface="UbuntuMono-Regular"/>
              </a:rPr>
              <a:t>.</a:t>
            </a:r>
            <a:r>
              <a:rPr lang="en-US" sz="1633" dirty="0" err="1">
                <a:solidFill>
                  <a:srgbClr val="33009A"/>
                </a:solidFill>
                <a:latin typeface="UbuntuMono-Regular"/>
              </a:rPr>
              <a:t>send</a:t>
            </a:r>
            <a:r>
              <a:rPr lang="en-US" sz="1633" dirty="0">
                <a:solidFill>
                  <a:srgbClr val="555555"/>
                </a:solidFill>
                <a:latin typeface="UbuntuMono-Regular"/>
              </a:rPr>
              <a:t>(</a:t>
            </a:r>
            <a:r>
              <a:rPr lang="en-US" sz="1633" dirty="0">
                <a:solidFill>
                  <a:srgbClr val="000089"/>
                </a:solidFill>
                <a:latin typeface="UbuntuMono-Regular"/>
              </a:rPr>
              <a:t>packet</a:t>
            </a:r>
            <a:r>
              <a:rPr lang="en-US" sz="1633" dirty="0">
                <a:solidFill>
                  <a:srgbClr val="555555"/>
                </a:solidFill>
                <a:latin typeface="UbuntuMono-Regular"/>
              </a:rPr>
              <a:t>);</a:t>
            </a:r>
          </a:p>
          <a:p>
            <a:r>
              <a:rPr lang="en-US" sz="1633" dirty="0">
                <a:solidFill>
                  <a:srgbClr val="000089"/>
                </a:solidFill>
                <a:latin typeface="UbuntuMono-Regular"/>
              </a:rPr>
              <a:t>	</a:t>
            </a:r>
            <a:r>
              <a:rPr lang="en-US" sz="1633" dirty="0" err="1">
                <a:solidFill>
                  <a:srgbClr val="000089"/>
                </a:solidFill>
                <a:latin typeface="UbuntuMono-Regular"/>
              </a:rPr>
              <a:t>System</a:t>
            </a:r>
            <a:r>
              <a:rPr lang="en-US" sz="1633" dirty="0" err="1">
                <a:solidFill>
                  <a:srgbClr val="555555"/>
                </a:solidFill>
                <a:latin typeface="UbuntuMono-Regular"/>
              </a:rPr>
              <a:t>.</a:t>
            </a:r>
            <a:r>
              <a:rPr lang="en-US" sz="1633" dirty="0" err="1">
                <a:solidFill>
                  <a:srgbClr val="33009A"/>
                </a:solidFill>
                <a:latin typeface="UbuntuMono-Regular"/>
              </a:rPr>
              <a:t>out</a:t>
            </a:r>
            <a:r>
              <a:rPr lang="en-US" sz="1633" dirty="0" err="1">
                <a:solidFill>
                  <a:srgbClr val="555555"/>
                </a:solidFill>
                <a:latin typeface="UbuntuMono-Regular"/>
              </a:rPr>
              <a:t>.</a:t>
            </a:r>
            <a:r>
              <a:rPr lang="en-US" sz="1633" dirty="0" err="1">
                <a:solidFill>
                  <a:srgbClr val="33009A"/>
                </a:solidFill>
                <a:latin typeface="UbuntuMono-Regular"/>
              </a:rPr>
              <a:t>println</a:t>
            </a:r>
            <a:r>
              <a:rPr lang="en-US" sz="1633" dirty="0">
                <a:solidFill>
                  <a:srgbClr val="555555"/>
                </a:solidFill>
                <a:latin typeface="UbuntuMono-Regular"/>
              </a:rPr>
              <a:t>(</a:t>
            </a:r>
            <a:r>
              <a:rPr lang="en-US" sz="1633" dirty="0">
                <a:solidFill>
                  <a:srgbClr val="CD3300"/>
                </a:solidFill>
                <a:latin typeface="UbuntuMono-Regular"/>
              </a:rPr>
              <a:t>"Sent request"</a:t>
            </a:r>
            <a:r>
              <a:rPr lang="en-US" sz="1633" dirty="0">
                <a:solidFill>
                  <a:srgbClr val="555555"/>
                </a:solidFill>
                <a:latin typeface="UbuntuMono-Regular"/>
              </a:rPr>
              <a:t>);</a:t>
            </a:r>
          </a:p>
          <a:p>
            <a:endParaRPr lang="en-US" sz="1633" i="1" dirty="0">
              <a:solidFill>
                <a:srgbClr val="35586C"/>
              </a:solidFill>
              <a:latin typeface="UbuntuMono-Italic"/>
            </a:endParaRPr>
          </a:p>
          <a:p>
            <a:r>
              <a:rPr lang="en-US" sz="1633" i="1" dirty="0">
                <a:solidFill>
                  <a:srgbClr val="35586C"/>
                </a:solidFill>
                <a:latin typeface="UbuntuMono-Italic"/>
              </a:rPr>
              <a:t>	// Receive a packet and print it.</a:t>
            </a:r>
          </a:p>
          <a:p>
            <a:r>
              <a:rPr lang="en-US" sz="1633" dirty="0">
                <a:solidFill>
                  <a:srgbClr val="000089"/>
                </a:solidFill>
                <a:latin typeface="UbuntuMono-Regular"/>
              </a:rPr>
              <a:t>	</a:t>
            </a:r>
            <a:r>
              <a:rPr lang="en-US" sz="1633" dirty="0" err="1">
                <a:solidFill>
                  <a:srgbClr val="000089"/>
                </a:solidFill>
                <a:latin typeface="UbuntuMono-Regular"/>
              </a:rPr>
              <a:t>sock</a:t>
            </a:r>
            <a:r>
              <a:rPr lang="en-US" sz="1633" dirty="0" err="1">
                <a:solidFill>
                  <a:srgbClr val="555555"/>
                </a:solidFill>
                <a:latin typeface="UbuntuMono-Regular"/>
              </a:rPr>
              <a:t>.</a:t>
            </a:r>
            <a:r>
              <a:rPr lang="en-US" sz="1633" dirty="0" err="1">
                <a:solidFill>
                  <a:srgbClr val="33009A"/>
                </a:solidFill>
                <a:latin typeface="UbuntuMono-Regular"/>
              </a:rPr>
              <a:t>receive</a:t>
            </a:r>
            <a:r>
              <a:rPr lang="en-US" sz="1633" dirty="0">
                <a:solidFill>
                  <a:srgbClr val="555555"/>
                </a:solidFill>
                <a:latin typeface="UbuntuMono-Regular"/>
              </a:rPr>
              <a:t>(</a:t>
            </a:r>
            <a:r>
              <a:rPr lang="en-US" sz="1633" dirty="0">
                <a:solidFill>
                  <a:srgbClr val="000089"/>
                </a:solidFill>
                <a:latin typeface="UbuntuMono-Regular"/>
              </a:rPr>
              <a:t>packet</a:t>
            </a:r>
            <a:r>
              <a:rPr lang="en-US" sz="1633" dirty="0">
                <a:solidFill>
                  <a:srgbClr val="555555"/>
                </a:solidFill>
                <a:latin typeface="UbuntuMono-Regular"/>
              </a:rPr>
              <a:t>);</a:t>
            </a:r>
          </a:p>
          <a:p>
            <a:r>
              <a:rPr lang="en-US" sz="1633" dirty="0">
                <a:solidFill>
                  <a:srgbClr val="000089"/>
                </a:solidFill>
                <a:latin typeface="UbuntuMono-Regular"/>
              </a:rPr>
              <a:t>	</a:t>
            </a:r>
            <a:r>
              <a:rPr lang="en-US" sz="1633" dirty="0" err="1">
                <a:solidFill>
                  <a:srgbClr val="000089"/>
                </a:solidFill>
                <a:latin typeface="UbuntuMono-Regular"/>
              </a:rPr>
              <a:t>System</a:t>
            </a:r>
            <a:r>
              <a:rPr lang="en-US" sz="1633" dirty="0" err="1">
                <a:solidFill>
                  <a:srgbClr val="555555"/>
                </a:solidFill>
                <a:latin typeface="UbuntuMono-Regular"/>
              </a:rPr>
              <a:t>.</a:t>
            </a:r>
            <a:r>
              <a:rPr lang="en-US" sz="1633" dirty="0" err="1">
                <a:solidFill>
                  <a:srgbClr val="33009A"/>
                </a:solidFill>
                <a:latin typeface="UbuntuMono-Regular"/>
              </a:rPr>
              <a:t>out</a:t>
            </a:r>
            <a:r>
              <a:rPr lang="en-US" sz="1633" dirty="0" err="1">
                <a:solidFill>
                  <a:srgbClr val="555555"/>
                </a:solidFill>
                <a:latin typeface="UbuntuMono-Regular"/>
              </a:rPr>
              <a:t>.</a:t>
            </a:r>
            <a:r>
              <a:rPr lang="en-US" sz="1633" dirty="0" err="1">
                <a:solidFill>
                  <a:srgbClr val="33009A"/>
                </a:solidFill>
                <a:latin typeface="UbuntuMono-Regular"/>
              </a:rPr>
              <a:t>println</a:t>
            </a:r>
            <a:r>
              <a:rPr lang="en-US" sz="1633" dirty="0">
                <a:solidFill>
                  <a:srgbClr val="555555"/>
                </a:solidFill>
                <a:latin typeface="UbuntuMono-Regular"/>
              </a:rPr>
              <a:t>(</a:t>
            </a:r>
            <a:r>
              <a:rPr lang="en-US" sz="1633" dirty="0">
                <a:solidFill>
                  <a:srgbClr val="CD3300"/>
                </a:solidFill>
                <a:latin typeface="UbuntuMono-Regular"/>
              </a:rPr>
              <a:t>"Got packet of size " </a:t>
            </a:r>
            <a:r>
              <a:rPr lang="en-US" sz="1633" dirty="0">
                <a:solidFill>
                  <a:srgbClr val="555555"/>
                </a:solidFill>
                <a:latin typeface="UbuntuMono-Regular"/>
              </a:rPr>
              <a:t>+ </a:t>
            </a:r>
            <a:r>
              <a:rPr lang="en-US" sz="1633" dirty="0" err="1">
                <a:solidFill>
                  <a:srgbClr val="000089"/>
                </a:solidFill>
                <a:latin typeface="UbuntuMono-Regular"/>
              </a:rPr>
              <a:t>packet</a:t>
            </a:r>
            <a:r>
              <a:rPr lang="en-US" sz="1633" dirty="0" err="1">
                <a:solidFill>
                  <a:srgbClr val="555555"/>
                </a:solidFill>
                <a:latin typeface="UbuntuMono-Regular"/>
              </a:rPr>
              <a:t>.</a:t>
            </a:r>
            <a:r>
              <a:rPr lang="en-US" sz="1633" dirty="0" err="1">
                <a:solidFill>
                  <a:srgbClr val="33009A"/>
                </a:solidFill>
                <a:latin typeface="UbuntuMono-Regular"/>
              </a:rPr>
              <a:t>getLength</a:t>
            </a:r>
            <a:r>
              <a:rPr lang="en-US" sz="1633" dirty="0">
                <a:solidFill>
                  <a:srgbClr val="555555"/>
                </a:solidFill>
                <a:latin typeface="UbuntuMono-Regular"/>
              </a:rPr>
              <a:t>());</a:t>
            </a:r>
          </a:p>
          <a:p>
            <a:r>
              <a:rPr lang="en-US" sz="1633" dirty="0">
                <a:solidFill>
                  <a:srgbClr val="000089"/>
                </a:solidFill>
                <a:latin typeface="UbuntuMono-Regular"/>
              </a:rPr>
              <a:t>	</a:t>
            </a:r>
            <a:r>
              <a:rPr lang="en-US" sz="1633" dirty="0" err="1">
                <a:solidFill>
                  <a:srgbClr val="000089"/>
                </a:solidFill>
                <a:latin typeface="UbuntuMono-Regular"/>
              </a:rPr>
              <a:t>System</a:t>
            </a:r>
            <a:r>
              <a:rPr lang="en-US" sz="1633" dirty="0" err="1">
                <a:solidFill>
                  <a:srgbClr val="555555"/>
                </a:solidFill>
                <a:latin typeface="UbuntuMono-Regular"/>
              </a:rPr>
              <a:t>.</a:t>
            </a:r>
            <a:r>
              <a:rPr lang="en-US" sz="1633" dirty="0" err="1">
                <a:solidFill>
                  <a:srgbClr val="33009A"/>
                </a:solidFill>
                <a:latin typeface="UbuntuMono-Regular"/>
              </a:rPr>
              <a:t>out</a:t>
            </a:r>
            <a:r>
              <a:rPr lang="en-US" sz="1633" dirty="0" err="1">
                <a:solidFill>
                  <a:srgbClr val="555555"/>
                </a:solidFill>
                <a:latin typeface="UbuntuMono-Regular"/>
              </a:rPr>
              <a:t>.</a:t>
            </a:r>
            <a:r>
              <a:rPr lang="en-US" sz="1633" dirty="0" err="1">
                <a:solidFill>
                  <a:srgbClr val="33009A"/>
                </a:solidFill>
                <a:latin typeface="UbuntuMono-Regular"/>
              </a:rPr>
              <a:t>print</a:t>
            </a:r>
            <a:r>
              <a:rPr lang="en-US" sz="1633" dirty="0">
                <a:solidFill>
                  <a:srgbClr val="555555"/>
                </a:solidFill>
                <a:latin typeface="UbuntuMono-Regular"/>
              </a:rPr>
              <a:t>(</a:t>
            </a:r>
            <a:r>
              <a:rPr lang="en-US" sz="1633" dirty="0">
                <a:solidFill>
                  <a:srgbClr val="CD3300"/>
                </a:solidFill>
                <a:latin typeface="UbuntuMono-Regular"/>
              </a:rPr>
              <a:t>"Date on " </a:t>
            </a:r>
            <a:r>
              <a:rPr lang="en-US" sz="1633" dirty="0">
                <a:solidFill>
                  <a:srgbClr val="555555"/>
                </a:solidFill>
                <a:latin typeface="UbuntuMono-Regular"/>
              </a:rPr>
              <a:t>+ </a:t>
            </a:r>
            <a:r>
              <a:rPr lang="en-US" sz="1633" dirty="0">
                <a:solidFill>
                  <a:srgbClr val="000089"/>
                </a:solidFill>
                <a:latin typeface="UbuntuMono-Regular"/>
              </a:rPr>
              <a:t>host </a:t>
            </a:r>
            <a:r>
              <a:rPr lang="en-US" sz="1633" dirty="0">
                <a:solidFill>
                  <a:srgbClr val="555555"/>
                </a:solidFill>
                <a:latin typeface="UbuntuMono-Regular"/>
              </a:rPr>
              <a:t>+ </a:t>
            </a:r>
            <a:r>
              <a:rPr lang="en-US" sz="1633" dirty="0">
                <a:solidFill>
                  <a:srgbClr val="CD3300"/>
                </a:solidFill>
                <a:latin typeface="UbuntuMono-Regular"/>
              </a:rPr>
              <a:t>" is " </a:t>
            </a:r>
            <a:r>
              <a:rPr lang="en-US" sz="1633" dirty="0">
                <a:solidFill>
                  <a:srgbClr val="555555"/>
                </a:solidFill>
                <a:latin typeface="UbuntuMono-Regular"/>
              </a:rPr>
              <a:t>+</a:t>
            </a:r>
          </a:p>
          <a:p>
            <a:r>
              <a:rPr lang="en-US" sz="1633" b="1" dirty="0">
                <a:solidFill>
                  <a:srgbClr val="00669A"/>
                </a:solidFill>
                <a:latin typeface="UbuntuMono-Bold"/>
              </a:rPr>
              <a:t>	new </a:t>
            </a:r>
            <a:r>
              <a:rPr lang="en-US" sz="1633" dirty="0">
                <a:solidFill>
                  <a:srgbClr val="CD00FF"/>
                </a:solidFill>
                <a:latin typeface="UbuntuMono-Regular"/>
              </a:rPr>
              <a:t>String</a:t>
            </a:r>
            <a:r>
              <a:rPr lang="en-US" sz="1633" dirty="0">
                <a:solidFill>
                  <a:srgbClr val="555555"/>
                </a:solidFill>
                <a:latin typeface="UbuntuMono-Regular"/>
              </a:rPr>
              <a:t>(</a:t>
            </a:r>
            <a:r>
              <a:rPr lang="en-US" sz="1633" dirty="0">
                <a:solidFill>
                  <a:srgbClr val="000089"/>
                </a:solidFill>
                <a:latin typeface="UbuntuMono-Regular"/>
              </a:rPr>
              <a:t>buffer</a:t>
            </a:r>
            <a:r>
              <a:rPr lang="en-US" sz="1633" dirty="0">
                <a:solidFill>
                  <a:srgbClr val="555555"/>
                </a:solidFill>
                <a:latin typeface="UbuntuMono-Regular"/>
              </a:rPr>
              <a:t>, </a:t>
            </a:r>
            <a:r>
              <a:rPr lang="en-US" sz="1633" dirty="0">
                <a:solidFill>
                  <a:srgbClr val="FF6600"/>
                </a:solidFill>
                <a:latin typeface="UbuntuMono-Regular"/>
              </a:rPr>
              <a:t>0</a:t>
            </a:r>
            <a:r>
              <a:rPr lang="en-US" sz="1633" dirty="0">
                <a:solidFill>
                  <a:srgbClr val="555555"/>
                </a:solidFill>
                <a:latin typeface="UbuntuMono-Regular"/>
              </a:rPr>
              <a:t>, </a:t>
            </a:r>
            <a:r>
              <a:rPr lang="en-US" sz="1633" dirty="0" err="1">
                <a:solidFill>
                  <a:srgbClr val="000089"/>
                </a:solidFill>
                <a:latin typeface="UbuntuMono-Regular"/>
              </a:rPr>
              <a:t>packet</a:t>
            </a:r>
            <a:r>
              <a:rPr lang="en-US" sz="1633" dirty="0" err="1">
                <a:solidFill>
                  <a:srgbClr val="555555"/>
                </a:solidFill>
                <a:latin typeface="UbuntuMono-Regular"/>
              </a:rPr>
              <a:t>.</a:t>
            </a:r>
            <a:r>
              <a:rPr lang="en-US" sz="1633" dirty="0" err="1">
                <a:solidFill>
                  <a:srgbClr val="33009A"/>
                </a:solidFill>
                <a:latin typeface="UbuntuMono-Regular"/>
              </a:rPr>
              <a:t>getLength</a:t>
            </a:r>
            <a:r>
              <a:rPr lang="en-US" sz="1633" dirty="0">
                <a:solidFill>
                  <a:srgbClr val="555555"/>
                </a:solidFill>
                <a:latin typeface="UbuntuMono-Regular"/>
              </a:rPr>
              <a:t>()));</a:t>
            </a:r>
          </a:p>
          <a:p>
            <a:r>
              <a:rPr lang="en-US" sz="1633" dirty="0">
                <a:solidFill>
                  <a:srgbClr val="000089"/>
                </a:solidFill>
                <a:latin typeface="UbuntuMono-Regular"/>
              </a:rPr>
              <a:t>	</a:t>
            </a:r>
            <a:r>
              <a:rPr lang="en-US" sz="1633" dirty="0" err="1">
                <a:solidFill>
                  <a:srgbClr val="000089"/>
                </a:solidFill>
                <a:latin typeface="UbuntuMono-Regular"/>
              </a:rPr>
              <a:t>sock</a:t>
            </a:r>
            <a:r>
              <a:rPr lang="en-US" sz="1633" dirty="0" err="1">
                <a:solidFill>
                  <a:srgbClr val="555555"/>
                </a:solidFill>
                <a:latin typeface="UbuntuMono-Regular"/>
              </a:rPr>
              <a:t>.</a:t>
            </a:r>
            <a:r>
              <a:rPr lang="en-US" sz="1633" dirty="0" err="1">
                <a:solidFill>
                  <a:srgbClr val="33009A"/>
                </a:solidFill>
                <a:latin typeface="UbuntuMono-Regular"/>
              </a:rPr>
              <a:t>close</a:t>
            </a:r>
            <a:r>
              <a:rPr lang="en-US" sz="1633" dirty="0">
                <a:solidFill>
                  <a:srgbClr val="555555"/>
                </a:solidFill>
                <a:latin typeface="UbuntuMono-Regular"/>
              </a:rPr>
              <a:t>();</a:t>
            </a:r>
          </a:p>
          <a:p>
            <a:r>
              <a:rPr lang="en-US" sz="1633" dirty="0">
                <a:solidFill>
                  <a:srgbClr val="555555"/>
                </a:solidFill>
                <a:latin typeface="UbuntuMono-Regular"/>
              </a:rPr>
              <a:t>	}</a:t>
            </a:r>
          </a:p>
          <a:p>
            <a:r>
              <a:rPr lang="en-US" sz="1633" dirty="0">
                <a:solidFill>
                  <a:srgbClr val="555555"/>
                </a:solidFill>
                <a:latin typeface="UbuntuMono-Regular"/>
              </a:rPr>
              <a:t>}</a:t>
            </a:r>
          </a:p>
          <a:p>
            <a:r>
              <a:rPr lang="en-US" sz="1633" b="1" dirty="0">
                <a:solidFill>
                  <a:srgbClr val="000000"/>
                </a:solidFill>
                <a:latin typeface="UbuntuMono-Regular"/>
              </a:rPr>
              <a:t>Output:</a:t>
            </a:r>
          </a:p>
          <a:p>
            <a:r>
              <a:rPr lang="en-US" sz="1633" dirty="0">
                <a:solidFill>
                  <a:srgbClr val="000000"/>
                </a:solidFill>
                <a:latin typeface="UbuntuMono-Regular"/>
              </a:rPr>
              <a:t>Sent request</a:t>
            </a:r>
          </a:p>
          <a:p>
            <a:r>
              <a:rPr lang="en-US" sz="1633" dirty="0">
                <a:solidFill>
                  <a:srgbClr val="000000"/>
                </a:solidFill>
                <a:latin typeface="UbuntuMono-Regular"/>
              </a:rPr>
              <a:t>Got packet of size 26</a:t>
            </a:r>
          </a:p>
          <a:p>
            <a:r>
              <a:rPr lang="en-US" sz="1633" dirty="0">
                <a:solidFill>
                  <a:srgbClr val="000000"/>
                </a:solidFill>
                <a:latin typeface="UbuntuMono-Regular"/>
              </a:rPr>
              <a:t>Date on </a:t>
            </a:r>
            <a:r>
              <a:rPr lang="en-US" sz="1633" dirty="0" err="1">
                <a:solidFill>
                  <a:srgbClr val="000000"/>
                </a:solidFill>
                <a:latin typeface="UbuntuMono-Regular"/>
              </a:rPr>
              <a:t>dalai</a:t>
            </a:r>
            <a:r>
              <a:rPr lang="en-US" sz="1633" dirty="0">
                <a:solidFill>
                  <a:srgbClr val="000000"/>
                </a:solidFill>
                <a:latin typeface="UbuntuMono-Regular"/>
              </a:rPr>
              <a:t> is Sat Feb 8 20:22:12 2014</a:t>
            </a:r>
          </a:p>
          <a:p>
            <a:r>
              <a:rPr lang="en-US" sz="1633" dirty="0">
                <a:solidFill>
                  <a:srgbClr val="000000"/>
                </a:solidFill>
                <a:latin typeface="UbuntuMono-Regular"/>
              </a:rPr>
              <a:t>$</a:t>
            </a:r>
            <a:endParaRPr lang="en-US" sz="1633" dirty="0"/>
          </a:p>
        </p:txBody>
      </p:sp>
    </p:spTree>
    <p:extLst>
      <p:ext uri="{BB962C8B-B14F-4D97-AF65-F5344CB8AC3E}">
        <p14:creationId xmlns:p14="http://schemas.microsoft.com/office/powerpoint/2010/main" val="19354775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6467" y="377854"/>
            <a:ext cx="1923925" cy="343620"/>
          </a:xfrm>
          <a:prstGeom prst="rect">
            <a:avLst/>
          </a:prstGeom>
        </p:spPr>
        <p:txBody>
          <a:bodyPr wrap="none">
            <a:spAutoFit/>
          </a:bodyPr>
          <a:lstStyle/>
          <a:p>
            <a:r>
              <a:rPr lang="en-US" sz="1633" b="1" u="sng" dirty="0">
                <a:latin typeface="MyriadPro-SemiboldCond"/>
              </a:rPr>
              <a:t>URI, URL, or URN</a:t>
            </a:r>
            <a:endParaRPr lang="en-US" sz="1633" b="1" u="sng" dirty="0"/>
          </a:p>
        </p:txBody>
      </p:sp>
      <p:sp>
        <p:nvSpPr>
          <p:cNvPr id="5" name="Rectangle 4"/>
          <p:cNvSpPr/>
          <p:nvPr/>
        </p:nvSpPr>
        <p:spPr>
          <a:xfrm>
            <a:off x="626467" y="995548"/>
            <a:ext cx="11103570" cy="1600053"/>
          </a:xfrm>
          <a:prstGeom prst="rect">
            <a:avLst/>
          </a:prstGeom>
        </p:spPr>
        <p:txBody>
          <a:bodyPr wrap="square">
            <a:spAutoFit/>
          </a:bodyPr>
          <a:lstStyle/>
          <a:p>
            <a:r>
              <a:rPr lang="en-US" sz="1633" dirty="0">
                <a:latin typeface="MinionPro-Regular"/>
              </a:rPr>
              <a:t>A URL is the traditional name for a network address consisting of a scheme (like “http”) and an address (site name) and resource or pathname. But there are three distinct terms in all:</a:t>
            </a:r>
          </a:p>
          <a:p>
            <a:endParaRPr lang="en-US" sz="1633" dirty="0">
              <a:latin typeface="MinionPro-Regular"/>
            </a:endParaRPr>
          </a:p>
          <a:p>
            <a:r>
              <a:rPr lang="en-US" sz="1633" dirty="0">
                <a:latin typeface="MinionPro-Regular"/>
              </a:rPr>
              <a:t>• URI (Uniform Resource Identifier)</a:t>
            </a:r>
          </a:p>
          <a:p>
            <a:r>
              <a:rPr lang="en-US" sz="1633" dirty="0">
                <a:latin typeface="MinionPro-Regular"/>
              </a:rPr>
              <a:t>• URL (Uniform Resource Locator)</a:t>
            </a:r>
          </a:p>
          <a:p>
            <a:r>
              <a:rPr lang="en-US" sz="1633" dirty="0">
                <a:latin typeface="MinionPro-Regular"/>
              </a:rPr>
              <a:t>• URN (Uniform Resource Name)</a:t>
            </a:r>
            <a:endParaRPr lang="en-US" sz="1633" dirty="0"/>
          </a:p>
        </p:txBody>
      </p:sp>
      <p:sp>
        <p:nvSpPr>
          <p:cNvPr id="6" name="Rectangle 5"/>
          <p:cNvSpPr/>
          <p:nvPr/>
        </p:nvSpPr>
        <p:spPr>
          <a:xfrm>
            <a:off x="626466" y="2726067"/>
            <a:ext cx="11103571" cy="3359061"/>
          </a:xfrm>
          <a:prstGeom prst="rect">
            <a:avLst/>
          </a:prstGeom>
        </p:spPr>
        <p:txBody>
          <a:bodyPr wrap="square">
            <a:spAutoFit/>
          </a:bodyPr>
          <a:lstStyle/>
          <a:p>
            <a:r>
              <a:rPr lang="en-US" sz="1633" b="1" dirty="0">
                <a:solidFill>
                  <a:srgbClr val="000000"/>
                </a:solidFill>
                <a:latin typeface="Arial" panose="020B0604020202020204" pitchFamily="34" charset="0"/>
              </a:rPr>
              <a:t>Difference between URI, URL, and URN</a:t>
            </a:r>
          </a:p>
          <a:p>
            <a:endParaRPr lang="en-US" sz="1633" b="1" dirty="0">
              <a:solidFill>
                <a:srgbClr val="000000"/>
              </a:solidFill>
              <a:latin typeface="Arial" panose="020B0604020202020204" pitchFamily="34" charset="0"/>
            </a:endParaRPr>
          </a:p>
          <a:p>
            <a:r>
              <a:rPr lang="en-US" sz="1633" dirty="0">
                <a:solidFill>
                  <a:srgbClr val="000000"/>
                </a:solidFill>
                <a:latin typeface="Arial" panose="020B0604020202020204" pitchFamily="34" charset="0"/>
              </a:rPr>
              <a:t>The main difference between URI and URL is that every URL is a URI but not vice versa. Similarly, every URN is a URI, but the opposite is not true. Another difference between URI and URL is that URL includes the protocol, which is key to retrieving information from any location. Here are few differences between URI, URL and URN in point format:</a:t>
            </a:r>
          </a:p>
          <a:p>
            <a:endParaRPr lang="en-US" sz="1633" dirty="0">
              <a:solidFill>
                <a:srgbClr val="000000"/>
              </a:solidFill>
              <a:latin typeface="Arial" panose="020B0604020202020204" pitchFamily="34" charset="0"/>
            </a:endParaRPr>
          </a:p>
          <a:p>
            <a:r>
              <a:rPr lang="en-US" sz="1633" dirty="0">
                <a:solidFill>
                  <a:srgbClr val="000000"/>
                </a:solidFill>
                <a:latin typeface="Arial" panose="020B0604020202020204" pitchFamily="34" charset="0"/>
              </a:rPr>
              <a:t>1) Every URL and URN is URI because URI is the superset of both URL and URN.</a:t>
            </a:r>
            <a:br>
              <a:rPr lang="en-US" sz="1633" dirty="0">
                <a:solidFill>
                  <a:srgbClr val="000000"/>
                </a:solidFill>
                <a:latin typeface="Arial" panose="020B0604020202020204" pitchFamily="34" charset="0"/>
              </a:rPr>
            </a:br>
            <a:endParaRPr lang="en-US" sz="1633" dirty="0">
              <a:solidFill>
                <a:srgbClr val="000000"/>
              </a:solidFill>
              <a:latin typeface="Arial" panose="020B0604020202020204" pitchFamily="34" charset="0"/>
            </a:endParaRPr>
          </a:p>
          <a:p>
            <a:r>
              <a:rPr lang="en-US" sz="1633" dirty="0">
                <a:solidFill>
                  <a:srgbClr val="000000"/>
                </a:solidFill>
                <a:latin typeface="Arial" panose="020B0604020202020204" pitchFamily="34" charset="0"/>
              </a:rPr>
              <a:t>2) URL includes protocol e.g. http://, ftp:// along with location to identify resource </a:t>
            </a:r>
            <a:r>
              <a:rPr lang="en-US" sz="1633" dirty="0" err="1">
                <a:solidFill>
                  <a:srgbClr val="000000"/>
                </a:solidFill>
                <a:latin typeface="Arial" panose="020B0604020202020204" pitchFamily="34" charset="0"/>
              </a:rPr>
              <a:t>e.g.http</a:t>
            </a:r>
            <a:r>
              <a:rPr lang="en-US" sz="1633" dirty="0">
                <a:solidFill>
                  <a:srgbClr val="000000"/>
                </a:solidFill>
                <a:latin typeface="Arial" panose="020B0604020202020204" pitchFamily="34" charset="0"/>
              </a:rPr>
              <a:t>://www.blogspot.com/abc.html.</a:t>
            </a:r>
            <a:br>
              <a:rPr lang="en-US" sz="1633" dirty="0">
                <a:solidFill>
                  <a:srgbClr val="000000"/>
                </a:solidFill>
                <a:latin typeface="Arial" panose="020B0604020202020204" pitchFamily="34" charset="0"/>
              </a:rPr>
            </a:br>
            <a:endParaRPr lang="en-US" sz="1633" dirty="0">
              <a:solidFill>
                <a:srgbClr val="000000"/>
              </a:solidFill>
              <a:latin typeface="Arial" panose="020B0604020202020204" pitchFamily="34" charset="0"/>
            </a:endParaRPr>
          </a:p>
          <a:p>
            <a:r>
              <a:rPr lang="en-US" sz="1633" dirty="0">
                <a:solidFill>
                  <a:srgbClr val="000000"/>
                </a:solidFill>
                <a:latin typeface="Arial" panose="020B0604020202020204" pitchFamily="34" charset="0"/>
              </a:rPr>
              <a:t>3) URN are the unambiguous way to identify a resource. </a:t>
            </a:r>
            <a:br>
              <a:rPr lang="en-US" sz="1633" dirty="0">
                <a:solidFill>
                  <a:srgbClr val="000000"/>
                </a:solidFill>
                <a:latin typeface="Arial" panose="020B0604020202020204" pitchFamily="34" charset="0"/>
              </a:rPr>
            </a:br>
            <a:br>
              <a:rPr lang="en-US" sz="1633" dirty="0">
                <a:solidFill>
                  <a:srgbClr val="000000"/>
                </a:solidFill>
                <a:latin typeface="Arial" panose="020B0604020202020204" pitchFamily="34" charset="0"/>
              </a:rPr>
            </a:br>
            <a:endParaRPr lang="en-US" sz="1633" dirty="0"/>
          </a:p>
        </p:txBody>
      </p:sp>
    </p:spTree>
    <p:extLst>
      <p:ext uri="{BB962C8B-B14F-4D97-AF65-F5344CB8AC3E}">
        <p14:creationId xmlns:p14="http://schemas.microsoft.com/office/powerpoint/2010/main" val="36949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779105"/>
            <a:ext cx="10129838" cy="5034263"/>
          </a:xfrm>
          <a:prstGeom prst="rect">
            <a:avLst/>
          </a:prstGeom>
        </p:spPr>
        <p:txBody>
          <a:bodyPr wrap="square">
            <a:spAutoFit/>
          </a:bodyPr>
          <a:lstStyle/>
          <a:p>
            <a:r>
              <a:rPr lang="en-US" sz="2177" i="1" dirty="0">
                <a:solidFill>
                  <a:srgbClr val="000000"/>
                </a:solidFill>
                <a:latin typeface="MinionPro-Italic"/>
              </a:rPr>
              <a:t>URIDemo.java</a:t>
            </a:r>
          </a:p>
          <a:p>
            <a:endParaRPr lang="en-US" sz="2177" i="1" dirty="0">
              <a:solidFill>
                <a:srgbClr val="000000"/>
              </a:solidFill>
              <a:latin typeface="MinionPro-Italic"/>
            </a:endParaRPr>
          </a:p>
          <a:p>
            <a:r>
              <a:rPr lang="en-US" sz="1633" b="1" dirty="0">
                <a:solidFill>
                  <a:srgbClr val="00669A"/>
                </a:solidFill>
                <a:latin typeface="UbuntuMono-Bold"/>
              </a:rPr>
              <a:t>public class </a:t>
            </a:r>
            <a:r>
              <a:rPr lang="en-US" sz="1633" b="1" dirty="0" err="1">
                <a:solidFill>
                  <a:srgbClr val="00AB89"/>
                </a:solidFill>
                <a:latin typeface="UbuntuMono-Bold"/>
              </a:rPr>
              <a:t>URIDemo</a:t>
            </a:r>
            <a:r>
              <a:rPr lang="en-US" sz="1633" b="1" dirty="0">
                <a:solidFill>
                  <a:srgbClr val="00AB89"/>
                </a:solidFill>
                <a:latin typeface="UbuntuMono-Bold"/>
              </a:rPr>
              <a:t> </a:t>
            </a:r>
            <a:r>
              <a:rPr lang="en-US" sz="1633" dirty="0">
                <a:solidFill>
                  <a:srgbClr val="555555"/>
                </a:solidFill>
                <a:latin typeface="UbuntuMono-Regular"/>
              </a:rPr>
              <a:t>{</a:t>
            </a:r>
          </a:p>
          <a:p>
            <a:r>
              <a:rPr lang="en-US" sz="1633" b="1" dirty="0">
                <a:solidFill>
                  <a:srgbClr val="00669A"/>
                </a:solidFill>
                <a:latin typeface="UbuntuMono-Bold"/>
              </a:rPr>
              <a:t>	public static </a:t>
            </a:r>
            <a:r>
              <a:rPr lang="en-US" sz="1633" b="1" dirty="0">
                <a:solidFill>
                  <a:srgbClr val="007789"/>
                </a:solidFill>
                <a:latin typeface="UbuntuMono-Bold"/>
              </a:rPr>
              <a:t>void </a:t>
            </a:r>
            <a:r>
              <a:rPr lang="en-US" sz="1633" dirty="0">
                <a:solidFill>
                  <a:srgbClr val="CD00FF"/>
                </a:solidFill>
                <a:latin typeface="UbuntuMono-Regular"/>
              </a:rPr>
              <a:t>main</a:t>
            </a:r>
            <a:r>
              <a:rPr lang="en-US" sz="1633" dirty="0">
                <a:solidFill>
                  <a:srgbClr val="555555"/>
                </a:solidFill>
                <a:latin typeface="UbuntuMono-Regular"/>
              </a:rPr>
              <a:t>(</a:t>
            </a:r>
            <a:r>
              <a:rPr lang="en-US" sz="1633" dirty="0">
                <a:solidFill>
                  <a:srgbClr val="000089"/>
                </a:solidFill>
                <a:latin typeface="UbuntuMono-Regular"/>
              </a:rPr>
              <a:t>String</a:t>
            </a:r>
            <a:r>
              <a:rPr lang="en-US" sz="1633" dirty="0">
                <a:solidFill>
                  <a:srgbClr val="555555"/>
                </a:solidFill>
                <a:latin typeface="UbuntuMono-Regular"/>
              </a:rPr>
              <a:t>[] </a:t>
            </a:r>
            <a:r>
              <a:rPr lang="en-US" sz="1633" dirty="0" err="1">
                <a:solidFill>
                  <a:srgbClr val="000089"/>
                </a:solidFill>
                <a:latin typeface="UbuntuMono-Regular"/>
              </a:rPr>
              <a:t>args</a:t>
            </a:r>
            <a:r>
              <a:rPr lang="en-US" sz="1633" dirty="0">
                <a:solidFill>
                  <a:srgbClr val="555555"/>
                </a:solidFill>
                <a:latin typeface="UbuntuMono-Regular"/>
              </a:rPr>
              <a:t>)</a:t>
            </a:r>
          </a:p>
          <a:p>
            <a:r>
              <a:rPr lang="en-US" sz="1633" b="1" dirty="0">
                <a:solidFill>
                  <a:srgbClr val="00669A"/>
                </a:solidFill>
                <a:latin typeface="UbuntuMono-Bold"/>
              </a:rPr>
              <a:t>		throws </a:t>
            </a:r>
            <a:r>
              <a:rPr lang="en-US" sz="1633" dirty="0" err="1">
                <a:solidFill>
                  <a:srgbClr val="000089"/>
                </a:solidFill>
                <a:latin typeface="UbuntuMono-Regular"/>
              </a:rPr>
              <a:t>URISyntaxException</a:t>
            </a:r>
            <a:r>
              <a:rPr lang="en-US" sz="1633" dirty="0">
                <a:solidFill>
                  <a:srgbClr val="555555"/>
                </a:solidFill>
                <a:latin typeface="UbuntuMono-Regular"/>
              </a:rPr>
              <a:t>, </a:t>
            </a:r>
            <a:r>
              <a:rPr lang="en-US" sz="1633" dirty="0" err="1">
                <a:solidFill>
                  <a:srgbClr val="000089"/>
                </a:solidFill>
                <a:latin typeface="UbuntuMono-Regular"/>
              </a:rPr>
              <a:t>MalformedURLException</a:t>
            </a:r>
            <a:r>
              <a:rPr lang="en-US" sz="1633" dirty="0">
                <a:solidFill>
                  <a:srgbClr val="000089"/>
                </a:solidFill>
                <a:latin typeface="UbuntuMono-Regular"/>
              </a:rPr>
              <a:t> </a:t>
            </a:r>
            <a:r>
              <a:rPr lang="en-US" sz="1633" dirty="0">
                <a:solidFill>
                  <a:srgbClr val="555555"/>
                </a:solidFill>
                <a:latin typeface="UbuntuMono-Regular"/>
              </a:rPr>
              <a:t>{</a:t>
            </a:r>
          </a:p>
          <a:p>
            <a:r>
              <a:rPr lang="en-US" sz="1633" dirty="0">
                <a:solidFill>
                  <a:srgbClr val="000089"/>
                </a:solidFill>
                <a:latin typeface="UbuntuMono-Regular"/>
              </a:rPr>
              <a:t>		</a:t>
            </a:r>
            <a:r>
              <a:rPr lang="pl-PL" sz="1633" dirty="0">
                <a:solidFill>
                  <a:srgbClr val="000089"/>
                </a:solidFill>
                <a:latin typeface="UbuntuMono-Regular"/>
              </a:rPr>
              <a:t>URI u </a:t>
            </a:r>
            <a:r>
              <a:rPr lang="pl-PL" sz="1633" dirty="0">
                <a:solidFill>
                  <a:srgbClr val="555555"/>
                </a:solidFill>
                <a:latin typeface="UbuntuMono-Regular"/>
              </a:rPr>
              <a:t>= </a:t>
            </a:r>
            <a:r>
              <a:rPr lang="pl-PL" sz="1633" b="1" dirty="0">
                <a:solidFill>
                  <a:srgbClr val="00669A"/>
                </a:solidFill>
                <a:latin typeface="UbuntuMono-Bold"/>
              </a:rPr>
              <a:t>new </a:t>
            </a:r>
            <a:r>
              <a:rPr lang="pl-PL" sz="1633" dirty="0">
                <a:solidFill>
                  <a:srgbClr val="000089"/>
                </a:solidFill>
                <a:latin typeface="UbuntuMono-Regular"/>
              </a:rPr>
              <a:t>URI</a:t>
            </a:r>
            <a:r>
              <a:rPr lang="pl-PL" sz="1633" dirty="0">
                <a:solidFill>
                  <a:srgbClr val="555555"/>
                </a:solidFill>
                <a:latin typeface="UbuntuMono-Regular"/>
              </a:rPr>
              <a:t>(</a:t>
            </a:r>
            <a:r>
              <a:rPr lang="pl-PL" sz="1633" dirty="0">
                <a:solidFill>
                  <a:srgbClr val="CD3300"/>
                </a:solidFill>
                <a:latin typeface="UbuntuMono-Regular"/>
              </a:rPr>
              <a:t>"http://www.darwinsys.com/java/../openbsd/../index.jsp"</a:t>
            </a:r>
            <a:r>
              <a:rPr lang="pl-PL" sz="1633" dirty="0">
                <a:solidFill>
                  <a:srgbClr val="555555"/>
                </a:solidFill>
                <a:latin typeface="UbuntuMono-Regular"/>
              </a:rPr>
              <a:t>);</a:t>
            </a:r>
          </a:p>
          <a:p>
            <a:r>
              <a:rPr lang="en-US" sz="1633" dirty="0">
                <a:solidFill>
                  <a:srgbClr val="000089"/>
                </a:solidFill>
                <a:latin typeface="UbuntuMono-Regular"/>
              </a:rPr>
              <a:t>		</a:t>
            </a:r>
            <a:r>
              <a:rPr lang="en-US" sz="1633" dirty="0" err="1">
                <a:solidFill>
                  <a:srgbClr val="000089"/>
                </a:solidFill>
                <a:latin typeface="UbuntuMono-Regular"/>
              </a:rPr>
              <a:t>System</a:t>
            </a:r>
            <a:r>
              <a:rPr lang="en-US" sz="1633" dirty="0" err="1">
                <a:solidFill>
                  <a:srgbClr val="555555"/>
                </a:solidFill>
                <a:latin typeface="UbuntuMono-Regular"/>
              </a:rPr>
              <a:t>.</a:t>
            </a:r>
            <a:r>
              <a:rPr lang="en-US" sz="1633" dirty="0" err="1">
                <a:solidFill>
                  <a:srgbClr val="33009A"/>
                </a:solidFill>
                <a:latin typeface="UbuntuMono-Regular"/>
              </a:rPr>
              <a:t>out</a:t>
            </a:r>
            <a:r>
              <a:rPr lang="en-US" sz="1633" dirty="0" err="1">
                <a:solidFill>
                  <a:srgbClr val="555555"/>
                </a:solidFill>
                <a:latin typeface="UbuntuMono-Regular"/>
              </a:rPr>
              <a:t>.</a:t>
            </a:r>
            <a:r>
              <a:rPr lang="en-US" sz="1633" dirty="0" err="1">
                <a:solidFill>
                  <a:srgbClr val="33009A"/>
                </a:solidFill>
                <a:latin typeface="UbuntuMono-Regular"/>
              </a:rPr>
              <a:t>println</a:t>
            </a:r>
            <a:r>
              <a:rPr lang="en-US" sz="1633" dirty="0">
                <a:solidFill>
                  <a:srgbClr val="555555"/>
                </a:solidFill>
                <a:latin typeface="UbuntuMono-Regular"/>
              </a:rPr>
              <a:t>(</a:t>
            </a:r>
            <a:r>
              <a:rPr lang="en-US" sz="1633" dirty="0">
                <a:solidFill>
                  <a:srgbClr val="CD3300"/>
                </a:solidFill>
                <a:latin typeface="UbuntuMono-Regular"/>
              </a:rPr>
              <a:t>"Raw: " </a:t>
            </a:r>
            <a:r>
              <a:rPr lang="en-US" sz="1633" dirty="0">
                <a:solidFill>
                  <a:srgbClr val="555555"/>
                </a:solidFill>
                <a:latin typeface="UbuntuMono-Regular"/>
              </a:rPr>
              <a:t>+ </a:t>
            </a:r>
            <a:r>
              <a:rPr lang="en-US" sz="1633" dirty="0">
                <a:solidFill>
                  <a:srgbClr val="000089"/>
                </a:solidFill>
                <a:latin typeface="UbuntuMono-Regular"/>
              </a:rPr>
              <a:t>u</a:t>
            </a:r>
            <a:r>
              <a:rPr lang="en-US" sz="1633" dirty="0">
                <a:solidFill>
                  <a:srgbClr val="555555"/>
                </a:solidFill>
                <a:latin typeface="UbuntuMono-Regular"/>
              </a:rPr>
              <a:t>);</a:t>
            </a:r>
          </a:p>
          <a:p>
            <a:r>
              <a:rPr lang="en-US" sz="1633" dirty="0">
                <a:solidFill>
                  <a:srgbClr val="000089"/>
                </a:solidFill>
                <a:latin typeface="UbuntuMono-Regular"/>
              </a:rPr>
              <a:t>		URI normalized </a:t>
            </a:r>
            <a:r>
              <a:rPr lang="en-US" sz="1633" dirty="0">
                <a:solidFill>
                  <a:srgbClr val="555555"/>
                </a:solidFill>
                <a:latin typeface="UbuntuMono-Regular"/>
              </a:rPr>
              <a:t>= </a:t>
            </a:r>
            <a:r>
              <a:rPr lang="en-US" sz="1633" dirty="0" err="1">
                <a:solidFill>
                  <a:srgbClr val="000089"/>
                </a:solidFill>
                <a:latin typeface="UbuntuMono-Regular"/>
              </a:rPr>
              <a:t>u</a:t>
            </a:r>
            <a:r>
              <a:rPr lang="en-US" sz="1633" dirty="0" err="1">
                <a:solidFill>
                  <a:srgbClr val="555555"/>
                </a:solidFill>
                <a:latin typeface="UbuntuMono-Regular"/>
              </a:rPr>
              <a:t>.</a:t>
            </a:r>
            <a:r>
              <a:rPr lang="en-US" sz="1633" dirty="0" err="1">
                <a:solidFill>
                  <a:srgbClr val="33009A"/>
                </a:solidFill>
                <a:latin typeface="UbuntuMono-Regular"/>
              </a:rPr>
              <a:t>normalize</a:t>
            </a:r>
            <a:r>
              <a:rPr lang="en-US" sz="1633" dirty="0">
                <a:solidFill>
                  <a:srgbClr val="555555"/>
                </a:solidFill>
                <a:latin typeface="UbuntuMono-Regular"/>
              </a:rPr>
              <a:t>();</a:t>
            </a:r>
          </a:p>
          <a:p>
            <a:r>
              <a:rPr lang="en-US" sz="1633" dirty="0">
                <a:solidFill>
                  <a:srgbClr val="000089"/>
                </a:solidFill>
                <a:latin typeface="UbuntuMono-Regular"/>
              </a:rPr>
              <a:t>		</a:t>
            </a:r>
            <a:r>
              <a:rPr lang="en-US" sz="1633" dirty="0" err="1">
                <a:solidFill>
                  <a:srgbClr val="000089"/>
                </a:solidFill>
                <a:latin typeface="UbuntuMono-Regular"/>
              </a:rPr>
              <a:t>System</a:t>
            </a:r>
            <a:r>
              <a:rPr lang="en-US" sz="1633" dirty="0" err="1">
                <a:solidFill>
                  <a:srgbClr val="555555"/>
                </a:solidFill>
                <a:latin typeface="UbuntuMono-Regular"/>
              </a:rPr>
              <a:t>.</a:t>
            </a:r>
            <a:r>
              <a:rPr lang="en-US" sz="1633" dirty="0" err="1">
                <a:solidFill>
                  <a:srgbClr val="33009A"/>
                </a:solidFill>
                <a:latin typeface="UbuntuMono-Regular"/>
              </a:rPr>
              <a:t>out</a:t>
            </a:r>
            <a:r>
              <a:rPr lang="en-US" sz="1633" dirty="0" err="1">
                <a:solidFill>
                  <a:srgbClr val="555555"/>
                </a:solidFill>
                <a:latin typeface="UbuntuMono-Regular"/>
              </a:rPr>
              <a:t>.</a:t>
            </a:r>
            <a:r>
              <a:rPr lang="en-US" sz="1633" dirty="0" err="1">
                <a:solidFill>
                  <a:srgbClr val="33009A"/>
                </a:solidFill>
                <a:latin typeface="UbuntuMono-Regular"/>
              </a:rPr>
              <a:t>println</a:t>
            </a:r>
            <a:r>
              <a:rPr lang="en-US" sz="1633" dirty="0">
                <a:solidFill>
                  <a:srgbClr val="555555"/>
                </a:solidFill>
                <a:latin typeface="UbuntuMono-Regular"/>
              </a:rPr>
              <a:t>(</a:t>
            </a:r>
            <a:r>
              <a:rPr lang="en-US" sz="1633" dirty="0">
                <a:solidFill>
                  <a:srgbClr val="CD3300"/>
                </a:solidFill>
                <a:latin typeface="UbuntuMono-Regular"/>
              </a:rPr>
              <a:t>"Normalized: " </a:t>
            </a:r>
            <a:r>
              <a:rPr lang="en-US" sz="1633" dirty="0">
                <a:solidFill>
                  <a:srgbClr val="555555"/>
                </a:solidFill>
                <a:latin typeface="UbuntuMono-Regular"/>
              </a:rPr>
              <a:t>+ </a:t>
            </a:r>
            <a:r>
              <a:rPr lang="en-US" sz="1633" dirty="0">
                <a:solidFill>
                  <a:srgbClr val="000089"/>
                </a:solidFill>
                <a:latin typeface="UbuntuMono-Regular"/>
              </a:rPr>
              <a:t>normalized</a:t>
            </a:r>
            <a:r>
              <a:rPr lang="en-US" sz="1633" dirty="0">
                <a:solidFill>
                  <a:srgbClr val="555555"/>
                </a:solidFill>
                <a:latin typeface="UbuntuMono-Regular"/>
              </a:rPr>
              <a:t>);</a:t>
            </a:r>
          </a:p>
          <a:p>
            <a:r>
              <a:rPr lang="en-US" sz="1633" b="1" dirty="0">
                <a:solidFill>
                  <a:srgbClr val="00669A"/>
                </a:solidFill>
                <a:latin typeface="UbuntuMono-Bold"/>
              </a:rPr>
              <a:t>		final </a:t>
            </a:r>
            <a:r>
              <a:rPr lang="en-US" sz="1633" dirty="0">
                <a:solidFill>
                  <a:srgbClr val="000089"/>
                </a:solidFill>
                <a:latin typeface="UbuntuMono-Regular"/>
              </a:rPr>
              <a:t>URI BASE </a:t>
            </a:r>
            <a:r>
              <a:rPr lang="en-US" sz="1633" dirty="0">
                <a:solidFill>
                  <a:srgbClr val="555555"/>
                </a:solidFill>
                <a:latin typeface="UbuntuMono-Regular"/>
              </a:rPr>
              <a:t>= </a:t>
            </a:r>
            <a:r>
              <a:rPr lang="en-US" sz="1633" b="1" dirty="0">
                <a:solidFill>
                  <a:srgbClr val="00669A"/>
                </a:solidFill>
                <a:latin typeface="UbuntuMono-Bold"/>
              </a:rPr>
              <a:t>new </a:t>
            </a:r>
            <a:r>
              <a:rPr lang="en-US" sz="1633" dirty="0">
                <a:solidFill>
                  <a:srgbClr val="000089"/>
                </a:solidFill>
                <a:latin typeface="UbuntuMono-Regular"/>
              </a:rPr>
              <a:t>URI</a:t>
            </a:r>
            <a:r>
              <a:rPr lang="en-US" sz="1633" dirty="0">
                <a:solidFill>
                  <a:srgbClr val="555555"/>
                </a:solidFill>
                <a:latin typeface="UbuntuMono-Regular"/>
              </a:rPr>
              <a:t>(</a:t>
            </a:r>
            <a:r>
              <a:rPr lang="en-US" sz="1633" dirty="0">
                <a:solidFill>
                  <a:srgbClr val="CD3300"/>
                </a:solidFill>
                <a:latin typeface="UbuntuMono-Regular"/>
              </a:rPr>
              <a:t>"http://www.darwinsys.com"</a:t>
            </a:r>
            <a:r>
              <a:rPr lang="en-US" sz="1633" dirty="0">
                <a:solidFill>
                  <a:srgbClr val="555555"/>
                </a:solidFill>
                <a:latin typeface="UbuntuMono-Regular"/>
              </a:rPr>
              <a:t>);</a:t>
            </a:r>
          </a:p>
          <a:p>
            <a:r>
              <a:rPr lang="en-US" sz="1633" dirty="0">
                <a:solidFill>
                  <a:srgbClr val="000089"/>
                </a:solidFill>
                <a:latin typeface="UbuntuMono-Regular"/>
              </a:rPr>
              <a:t>		</a:t>
            </a:r>
            <a:r>
              <a:rPr lang="en-US" sz="1633" dirty="0" err="1">
                <a:solidFill>
                  <a:srgbClr val="000089"/>
                </a:solidFill>
                <a:latin typeface="UbuntuMono-Regular"/>
              </a:rPr>
              <a:t>System</a:t>
            </a:r>
            <a:r>
              <a:rPr lang="en-US" sz="1633" dirty="0" err="1">
                <a:solidFill>
                  <a:srgbClr val="555555"/>
                </a:solidFill>
                <a:latin typeface="UbuntuMono-Regular"/>
              </a:rPr>
              <a:t>.</a:t>
            </a:r>
            <a:r>
              <a:rPr lang="en-US" sz="1633" dirty="0" err="1">
                <a:solidFill>
                  <a:srgbClr val="33009A"/>
                </a:solidFill>
                <a:latin typeface="UbuntuMono-Regular"/>
              </a:rPr>
              <a:t>out</a:t>
            </a:r>
            <a:r>
              <a:rPr lang="en-US" sz="1633" dirty="0" err="1">
                <a:solidFill>
                  <a:srgbClr val="555555"/>
                </a:solidFill>
                <a:latin typeface="UbuntuMono-Regular"/>
              </a:rPr>
              <a:t>.</a:t>
            </a:r>
            <a:r>
              <a:rPr lang="en-US" sz="1633" dirty="0" err="1">
                <a:solidFill>
                  <a:srgbClr val="33009A"/>
                </a:solidFill>
                <a:latin typeface="UbuntuMono-Regular"/>
              </a:rPr>
              <a:t>println</a:t>
            </a:r>
            <a:r>
              <a:rPr lang="en-US" sz="1633" dirty="0">
                <a:solidFill>
                  <a:srgbClr val="555555"/>
                </a:solidFill>
                <a:latin typeface="UbuntuMono-Regular"/>
              </a:rPr>
              <a:t>(</a:t>
            </a:r>
            <a:r>
              <a:rPr lang="en-US" sz="1633" dirty="0">
                <a:solidFill>
                  <a:srgbClr val="CD3300"/>
                </a:solidFill>
                <a:latin typeface="UbuntuMono-Regular"/>
              </a:rPr>
              <a:t>"Relativized to " </a:t>
            </a:r>
            <a:r>
              <a:rPr lang="en-US" sz="1633" dirty="0">
                <a:solidFill>
                  <a:srgbClr val="555555"/>
                </a:solidFill>
                <a:latin typeface="UbuntuMono-Regular"/>
              </a:rPr>
              <a:t>+ </a:t>
            </a:r>
            <a:r>
              <a:rPr lang="en-US" sz="1633" dirty="0">
                <a:solidFill>
                  <a:srgbClr val="000089"/>
                </a:solidFill>
                <a:latin typeface="UbuntuMono-Regular"/>
              </a:rPr>
              <a:t>BASE </a:t>
            </a:r>
            <a:r>
              <a:rPr lang="en-US" sz="1633" dirty="0">
                <a:solidFill>
                  <a:srgbClr val="555555"/>
                </a:solidFill>
                <a:latin typeface="UbuntuMono-Regular"/>
              </a:rPr>
              <a:t>+ </a:t>
            </a:r>
            <a:r>
              <a:rPr lang="en-US" sz="1633" dirty="0">
                <a:solidFill>
                  <a:srgbClr val="CD3300"/>
                </a:solidFill>
                <a:latin typeface="UbuntuMono-Regular"/>
              </a:rPr>
              <a:t>": " </a:t>
            </a:r>
            <a:r>
              <a:rPr lang="en-US" sz="1633" dirty="0">
                <a:solidFill>
                  <a:srgbClr val="555555"/>
                </a:solidFill>
                <a:latin typeface="UbuntuMono-Regular"/>
              </a:rPr>
              <a:t>+ </a:t>
            </a:r>
            <a:r>
              <a:rPr lang="en-US" sz="1633" dirty="0" err="1">
                <a:solidFill>
                  <a:srgbClr val="000089"/>
                </a:solidFill>
                <a:latin typeface="UbuntuMono-Regular"/>
              </a:rPr>
              <a:t>BASE</a:t>
            </a:r>
            <a:r>
              <a:rPr lang="en-US" sz="1633" dirty="0" err="1">
                <a:solidFill>
                  <a:srgbClr val="555555"/>
                </a:solidFill>
                <a:latin typeface="UbuntuMono-Regular"/>
              </a:rPr>
              <a:t>.</a:t>
            </a:r>
            <a:r>
              <a:rPr lang="en-US" sz="1633" dirty="0" err="1">
                <a:solidFill>
                  <a:srgbClr val="33009A"/>
                </a:solidFill>
                <a:latin typeface="UbuntuMono-Regular"/>
              </a:rPr>
              <a:t>relativize</a:t>
            </a:r>
            <a:r>
              <a:rPr lang="en-US" sz="1633" dirty="0">
                <a:solidFill>
                  <a:srgbClr val="555555"/>
                </a:solidFill>
                <a:latin typeface="UbuntuMono-Regular"/>
              </a:rPr>
              <a:t>(</a:t>
            </a:r>
            <a:r>
              <a:rPr lang="en-US" sz="1633" dirty="0">
                <a:solidFill>
                  <a:srgbClr val="000089"/>
                </a:solidFill>
                <a:latin typeface="UbuntuMono-Regular"/>
              </a:rPr>
              <a:t>u</a:t>
            </a:r>
            <a:r>
              <a:rPr lang="en-US" sz="1633" dirty="0">
                <a:solidFill>
                  <a:srgbClr val="555555"/>
                </a:solidFill>
                <a:latin typeface="UbuntuMono-Regular"/>
              </a:rPr>
              <a:t>));</a:t>
            </a:r>
          </a:p>
          <a:p>
            <a:r>
              <a:rPr lang="en-US" sz="1633" i="1" dirty="0">
                <a:solidFill>
                  <a:srgbClr val="35586C"/>
                </a:solidFill>
                <a:latin typeface="UbuntuMono-Italic"/>
              </a:rPr>
              <a:t>		// A URL is a type of URI</a:t>
            </a:r>
          </a:p>
          <a:p>
            <a:r>
              <a:rPr lang="en-US" sz="1633" dirty="0">
                <a:solidFill>
                  <a:srgbClr val="000089"/>
                </a:solidFill>
                <a:latin typeface="UbuntuMono-Regular"/>
              </a:rPr>
              <a:t>		URL </a:t>
            </a:r>
            <a:r>
              <a:rPr lang="en-US" sz="1633" dirty="0" err="1">
                <a:solidFill>
                  <a:srgbClr val="000089"/>
                </a:solidFill>
                <a:latin typeface="UbuntuMono-Regular"/>
              </a:rPr>
              <a:t>url</a:t>
            </a:r>
            <a:r>
              <a:rPr lang="en-US" sz="1633" dirty="0">
                <a:solidFill>
                  <a:srgbClr val="000089"/>
                </a:solidFill>
                <a:latin typeface="UbuntuMono-Regular"/>
              </a:rPr>
              <a:t> </a:t>
            </a:r>
            <a:r>
              <a:rPr lang="en-US" sz="1633" dirty="0">
                <a:solidFill>
                  <a:srgbClr val="555555"/>
                </a:solidFill>
                <a:latin typeface="UbuntuMono-Regular"/>
              </a:rPr>
              <a:t>= </a:t>
            </a:r>
            <a:r>
              <a:rPr lang="en-US" sz="1633" b="1" dirty="0">
                <a:solidFill>
                  <a:srgbClr val="00669A"/>
                </a:solidFill>
                <a:latin typeface="UbuntuMono-Bold"/>
              </a:rPr>
              <a:t>new </a:t>
            </a:r>
            <a:r>
              <a:rPr lang="en-US" sz="1633" dirty="0">
                <a:solidFill>
                  <a:srgbClr val="000089"/>
                </a:solidFill>
                <a:latin typeface="UbuntuMono-Regular"/>
              </a:rPr>
              <a:t>URL</a:t>
            </a:r>
            <a:r>
              <a:rPr lang="en-US" sz="1633" dirty="0">
                <a:solidFill>
                  <a:srgbClr val="555555"/>
                </a:solidFill>
                <a:latin typeface="UbuntuMono-Regular"/>
              </a:rPr>
              <a:t>(</a:t>
            </a:r>
            <a:r>
              <a:rPr lang="en-US" sz="1633" dirty="0" err="1">
                <a:solidFill>
                  <a:srgbClr val="000089"/>
                </a:solidFill>
                <a:latin typeface="UbuntuMono-Regular"/>
              </a:rPr>
              <a:t>normalized</a:t>
            </a:r>
            <a:r>
              <a:rPr lang="en-US" sz="1633" dirty="0" err="1">
                <a:solidFill>
                  <a:srgbClr val="555555"/>
                </a:solidFill>
                <a:latin typeface="UbuntuMono-Regular"/>
              </a:rPr>
              <a:t>.</a:t>
            </a:r>
            <a:r>
              <a:rPr lang="en-US" sz="1633" dirty="0" err="1">
                <a:solidFill>
                  <a:srgbClr val="33009A"/>
                </a:solidFill>
                <a:latin typeface="UbuntuMono-Regular"/>
              </a:rPr>
              <a:t>toString</a:t>
            </a:r>
            <a:r>
              <a:rPr lang="en-US" sz="1633" dirty="0">
                <a:solidFill>
                  <a:srgbClr val="555555"/>
                </a:solidFill>
                <a:latin typeface="UbuntuMono-Regular"/>
              </a:rPr>
              <a:t>());</a:t>
            </a:r>
          </a:p>
          <a:p>
            <a:r>
              <a:rPr lang="en-US" sz="1633" dirty="0">
                <a:solidFill>
                  <a:srgbClr val="000089"/>
                </a:solidFill>
                <a:latin typeface="UbuntuMono-Regular"/>
              </a:rPr>
              <a:t>		</a:t>
            </a:r>
            <a:r>
              <a:rPr lang="en-US" sz="1633" dirty="0" err="1">
                <a:solidFill>
                  <a:srgbClr val="000089"/>
                </a:solidFill>
                <a:latin typeface="UbuntuMono-Regular"/>
              </a:rPr>
              <a:t>System</a:t>
            </a:r>
            <a:r>
              <a:rPr lang="en-US" sz="1633" dirty="0" err="1">
                <a:solidFill>
                  <a:srgbClr val="555555"/>
                </a:solidFill>
                <a:latin typeface="UbuntuMono-Regular"/>
              </a:rPr>
              <a:t>.</a:t>
            </a:r>
            <a:r>
              <a:rPr lang="en-US" sz="1633" dirty="0" err="1">
                <a:solidFill>
                  <a:srgbClr val="33009A"/>
                </a:solidFill>
                <a:latin typeface="UbuntuMono-Regular"/>
              </a:rPr>
              <a:t>out</a:t>
            </a:r>
            <a:r>
              <a:rPr lang="en-US" sz="1633" dirty="0" err="1">
                <a:solidFill>
                  <a:srgbClr val="555555"/>
                </a:solidFill>
                <a:latin typeface="UbuntuMono-Regular"/>
              </a:rPr>
              <a:t>.</a:t>
            </a:r>
            <a:r>
              <a:rPr lang="en-US" sz="1633" dirty="0" err="1">
                <a:solidFill>
                  <a:srgbClr val="33009A"/>
                </a:solidFill>
                <a:latin typeface="UbuntuMono-Regular"/>
              </a:rPr>
              <a:t>println</a:t>
            </a:r>
            <a:r>
              <a:rPr lang="en-US" sz="1633" dirty="0">
                <a:solidFill>
                  <a:srgbClr val="555555"/>
                </a:solidFill>
                <a:latin typeface="UbuntuMono-Regular"/>
              </a:rPr>
              <a:t>(</a:t>
            </a:r>
            <a:r>
              <a:rPr lang="en-US" sz="1633" dirty="0">
                <a:solidFill>
                  <a:srgbClr val="CD3300"/>
                </a:solidFill>
                <a:latin typeface="UbuntuMono-Regular"/>
              </a:rPr>
              <a:t>"URL: " </a:t>
            </a:r>
            <a:r>
              <a:rPr lang="en-US" sz="1633" dirty="0">
                <a:solidFill>
                  <a:srgbClr val="555555"/>
                </a:solidFill>
                <a:latin typeface="UbuntuMono-Regular"/>
              </a:rPr>
              <a:t>+ </a:t>
            </a:r>
            <a:r>
              <a:rPr lang="en-US" sz="1633" dirty="0" err="1">
                <a:solidFill>
                  <a:srgbClr val="000089"/>
                </a:solidFill>
                <a:latin typeface="UbuntuMono-Regular"/>
              </a:rPr>
              <a:t>url</a:t>
            </a:r>
            <a:r>
              <a:rPr lang="en-US" sz="1633" dirty="0">
                <a:solidFill>
                  <a:srgbClr val="555555"/>
                </a:solidFill>
                <a:latin typeface="UbuntuMono-Regular"/>
              </a:rPr>
              <a:t>);</a:t>
            </a:r>
          </a:p>
          <a:p>
            <a:r>
              <a:rPr lang="en-US" sz="1633" i="1" dirty="0">
                <a:solidFill>
                  <a:srgbClr val="35586C"/>
                </a:solidFill>
                <a:latin typeface="UbuntuMono-Italic"/>
              </a:rPr>
              <a:t>		// Junk</a:t>
            </a:r>
          </a:p>
          <a:p>
            <a:r>
              <a:rPr lang="en-US" sz="1633" dirty="0">
                <a:solidFill>
                  <a:srgbClr val="000089"/>
                </a:solidFill>
                <a:latin typeface="UbuntuMono-Regular"/>
              </a:rPr>
              <a:t>		URI </a:t>
            </a:r>
            <a:r>
              <a:rPr lang="en-US" sz="1633" dirty="0" err="1">
                <a:solidFill>
                  <a:srgbClr val="000089"/>
                </a:solidFill>
                <a:latin typeface="UbuntuMono-Regular"/>
              </a:rPr>
              <a:t>uri</a:t>
            </a:r>
            <a:r>
              <a:rPr lang="en-US" sz="1633" dirty="0">
                <a:solidFill>
                  <a:srgbClr val="000089"/>
                </a:solidFill>
                <a:latin typeface="UbuntuMono-Regular"/>
              </a:rPr>
              <a:t> </a:t>
            </a:r>
            <a:r>
              <a:rPr lang="en-US" sz="1633" dirty="0">
                <a:solidFill>
                  <a:srgbClr val="555555"/>
                </a:solidFill>
                <a:latin typeface="UbuntuMono-Regular"/>
              </a:rPr>
              <a:t>= </a:t>
            </a:r>
            <a:r>
              <a:rPr lang="en-US" sz="1633" b="1" dirty="0">
                <a:solidFill>
                  <a:srgbClr val="00669A"/>
                </a:solidFill>
                <a:latin typeface="UbuntuMono-Bold"/>
              </a:rPr>
              <a:t>new </a:t>
            </a:r>
            <a:r>
              <a:rPr lang="en-US" sz="1633" dirty="0">
                <a:solidFill>
                  <a:srgbClr val="000089"/>
                </a:solidFill>
                <a:latin typeface="UbuntuMono-Regular"/>
              </a:rPr>
              <a:t>URI</a:t>
            </a:r>
            <a:r>
              <a:rPr lang="en-US" sz="1633" dirty="0">
                <a:solidFill>
                  <a:srgbClr val="555555"/>
                </a:solidFill>
                <a:latin typeface="UbuntuMono-Regular"/>
              </a:rPr>
              <a:t>(</a:t>
            </a:r>
            <a:r>
              <a:rPr lang="en-US" sz="1633" dirty="0">
                <a:solidFill>
                  <a:srgbClr val="CD3300"/>
                </a:solidFill>
                <a:latin typeface="UbuntuMono-Regular"/>
              </a:rPr>
              <a:t>"</a:t>
            </a:r>
            <a:r>
              <a:rPr lang="en-US" sz="1633" dirty="0" err="1">
                <a:solidFill>
                  <a:srgbClr val="CD3300"/>
                </a:solidFill>
                <a:latin typeface="UbuntuMono-Regular"/>
              </a:rPr>
              <a:t>bean:WonderBean</a:t>
            </a:r>
            <a:r>
              <a:rPr lang="en-US" sz="1633" dirty="0">
                <a:solidFill>
                  <a:srgbClr val="CD3300"/>
                </a:solidFill>
                <a:latin typeface="UbuntuMono-Regular"/>
              </a:rPr>
              <a:t>"</a:t>
            </a:r>
            <a:r>
              <a:rPr lang="en-US" sz="1633" dirty="0">
                <a:solidFill>
                  <a:srgbClr val="555555"/>
                </a:solidFill>
                <a:latin typeface="UbuntuMono-Regular"/>
              </a:rPr>
              <a:t>);</a:t>
            </a:r>
          </a:p>
          <a:p>
            <a:r>
              <a:rPr lang="en-US" sz="1633" dirty="0">
                <a:solidFill>
                  <a:srgbClr val="000089"/>
                </a:solidFill>
                <a:latin typeface="UbuntuMono-Regular"/>
              </a:rPr>
              <a:t>		</a:t>
            </a:r>
            <a:r>
              <a:rPr lang="en-US" sz="1633" dirty="0" err="1">
                <a:solidFill>
                  <a:srgbClr val="000089"/>
                </a:solidFill>
                <a:latin typeface="UbuntuMono-Regular"/>
              </a:rPr>
              <a:t>System</a:t>
            </a:r>
            <a:r>
              <a:rPr lang="en-US" sz="1633" dirty="0" err="1">
                <a:solidFill>
                  <a:srgbClr val="555555"/>
                </a:solidFill>
                <a:latin typeface="UbuntuMono-Regular"/>
              </a:rPr>
              <a:t>.</a:t>
            </a:r>
            <a:r>
              <a:rPr lang="en-US" sz="1633" dirty="0" err="1">
                <a:solidFill>
                  <a:srgbClr val="33009A"/>
                </a:solidFill>
                <a:latin typeface="UbuntuMono-Regular"/>
              </a:rPr>
              <a:t>out</a:t>
            </a:r>
            <a:r>
              <a:rPr lang="en-US" sz="1633" dirty="0" err="1">
                <a:solidFill>
                  <a:srgbClr val="555555"/>
                </a:solidFill>
                <a:latin typeface="UbuntuMono-Regular"/>
              </a:rPr>
              <a:t>.</a:t>
            </a:r>
            <a:r>
              <a:rPr lang="en-US" sz="1633" dirty="0" err="1">
                <a:solidFill>
                  <a:srgbClr val="33009A"/>
                </a:solidFill>
                <a:latin typeface="UbuntuMono-Regular"/>
              </a:rPr>
              <a:t>println</a:t>
            </a:r>
            <a:r>
              <a:rPr lang="en-US" sz="1633" dirty="0">
                <a:solidFill>
                  <a:srgbClr val="555555"/>
                </a:solidFill>
                <a:latin typeface="UbuntuMono-Regular"/>
              </a:rPr>
              <a:t>(</a:t>
            </a:r>
            <a:r>
              <a:rPr lang="en-US" sz="1633" dirty="0" err="1">
                <a:solidFill>
                  <a:srgbClr val="000089"/>
                </a:solidFill>
                <a:latin typeface="UbuntuMono-Regular"/>
              </a:rPr>
              <a:t>uri</a:t>
            </a:r>
            <a:r>
              <a:rPr lang="en-US" sz="1633" dirty="0">
                <a:solidFill>
                  <a:srgbClr val="555555"/>
                </a:solidFill>
                <a:latin typeface="UbuntuMono-Regular"/>
              </a:rPr>
              <a:t>);</a:t>
            </a:r>
          </a:p>
          <a:p>
            <a:r>
              <a:rPr lang="en-US" sz="1633" dirty="0">
                <a:solidFill>
                  <a:srgbClr val="555555"/>
                </a:solidFill>
                <a:latin typeface="UbuntuMono-Regular"/>
              </a:rPr>
              <a:t>	}</a:t>
            </a:r>
          </a:p>
          <a:p>
            <a:r>
              <a:rPr lang="en-US" sz="1633" dirty="0">
                <a:solidFill>
                  <a:srgbClr val="555555"/>
                </a:solidFill>
                <a:latin typeface="UbuntuMono-Regular"/>
              </a:rPr>
              <a:t>}</a:t>
            </a:r>
            <a:endParaRPr lang="en-US" sz="1633" dirty="0"/>
          </a:p>
        </p:txBody>
      </p:sp>
    </p:spTree>
    <p:extLst>
      <p:ext uri="{BB962C8B-B14F-4D97-AF65-F5344CB8AC3E}">
        <p14:creationId xmlns:p14="http://schemas.microsoft.com/office/powerpoint/2010/main" val="3937673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9137" y="511939"/>
            <a:ext cx="10739438" cy="1754326"/>
          </a:xfrm>
          <a:prstGeom prst="rect">
            <a:avLst/>
          </a:prstGeom>
        </p:spPr>
        <p:txBody>
          <a:bodyPr wrap="square">
            <a:spAutoFit/>
          </a:bodyPr>
          <a:lstStyle/>
          <a:p>
            <a:r>
              <a:rPr lang="en-US" dirty="0">
                <a:latin typeface="Roboto"/>
              </a:rPr>
              <a:t>The </a:t>
            </a:r>
            <a:r>
              <a:rPr lang="en-US" b="1" dirty="0">
                <a:latin typeface="Roboto"/>
              </a:rPr>
              <a:t>normalize()</a:t>
            </a:r>
            <a:r>
              <a:rPr lang="en-US" dirty="0">
                <a:latin typeface="Roboto"/>
              </a:rPr>
              <a:t> method used to return a path from current path in which all redundant name elements are eliminated.</a:t>
            </a:r>
            <a:br>
              <a:rPr lang="en-US" dirty="0"/>
            </a:br>
            <a:r>
              <a:rPr lang="en-US" dirty="0">
                <a:latin typeface="Roboto"/>
              </a:rPr>
              <a:t>The precise definition of this method is implementation dependent and it derives a path that does not contain redundant name elements. In many file systems, the “.” and “..” are special names indicating the current directory and parent directory. In those cases all occurrences of “.” are considered redundant and If a “..” is preceded by a non-“..” name then both names are considered redundant.</a:t>
            </a:r>
            <a:endParaRPr lang="en-US" dirty="0"/>
          </a:p>
        </p:txBody>
      </p:sp>
      <p:sp>
        <p:nvSpPr>
          <p:cNvPr id="5" name="Rectangle 4"/>
          <p:cNvSpPr/>
          <p:nvPr/>
        </p:nvSpPr>
        <p:spPr>
          <a:xfrm>
            <a:off x="719137" y="2438698"/>
            <a:ext cx="10910888" cy="646331"/>
          </a:xfrm>
          <a:prstGeom prst="rect">
            <a:avLst/>
          </a:prstGeom>
        </p:spPr>
        <p:txBody>
          <a:bodyPr wrap="square">
            <a:spAutoFit/>
          </a:bodyPr>
          <a:lstStyle/>
          <a:p>
            <a:r>
              <a:rPr lang="en-US" dirty="0">
                <a:latin typeface="Roboto"/>
              </a:rPr>
              <a:t>The </a:t>
            </a:r>
            <a:r>
              <a:rPr lang="en-US" b="1" dirty="0">
                <a:latin typeface="Roboto"/>
              </a:rPr>
              <a:t>relativize(Path other)</a:t>
            </a:r>
            <a:r>
              <a:rPr lang="en-US" dirty="0">
                <a:latin typeface="Roboto"/>
              </a:rPr>
              <a:t> </a:t>
            </a:r>
            <a:r>
              <a:rPr lang="en-US" dirty="0" err="1">
                <a:latin typeface="Roboto"/>
              </a:rPr>
              <a:t>methodof</a:t>
            </a:r>
            <a:r>
              <a:rPr lang="en-US" dirty="0">
                <a:latin typeface="Roboto"/>
              </a:rPr>
              <a:t> used to create a relative path between this path and a given path as a parameter.</a:t>
            </a:r>
            <a:endParaRPr lang="en-US" dirty="0"/>
          </a:p>
        </p:txBody>
      </p:sp>
      <p:sp>
        <p:nvSpPr>
          <p:cNvPr id="6" name="Rectangle 5"/>
          <p:cNvSpPr/>
          <p:nvPr/>
        </p:nvSpPr>
        <p:spPr>
          <a:xfrm>
            <a:off x="719137" y="3390423"/>
            <a:ext cx="11096626" cy="923330"/>
          </a:xfrm>
          <a:prstGeom prst="rect">
            <a:avLst/>
          </a:prstGeom>
        </p:spPr>
        <p:txBody>
          <a:bodyPr wrap="square">
            <a:spAutoFit/>
          </a:bodyPr>
          <a:lstStyle/>
          <a:p>
            <a:r>
              <a:rPr lang="en-US" b="1" dirty="0">
                <a:latin typeface="Roboto"/>
              </a:rPr>
              <a:t>For example, </a:t>
            </a:r>
            <a:r>
              <a:rPr lang="en-US" dirty="0">
                <a:latin typeface="Roboto"/>
              </a:rPr>
              <a:t>if this path is “/dir1/dir2” and the given path as a parameter is “/dir1/dir2/dir3/file1” then this method will construct a relative path “dir3/file1”. Where this path and the given path do not have a root component, then a relative path can be constructed.</a:t>
            </a:r>
            <a:endParaRPr lang="en-US" dirty="0"/>
          </a:p>
        </p:txBody>
      </p:sp>
    </p:spTree>
    <p:extLst>
      <p:ext uri="{BB962C8B-B14F-4D97-AF65-F5344CB8AC3E}">
        <p14:creationId xmlns:p14="http://schemas.microsoft.com/office/powerpoint/2010/main" val="1737250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5420" y="943618"/>
            <a:ext cx="8664177" cy="4485843"/>
          </a:xfrm>
          <a:prstGeom prst="rect">
            <a:avLst/>
          </a:prstGeom>
        </p:spPr>
        <p:txBody>
          <a:bodyPr wrap="square">
            <a:spAutoFit/>
          </a:bodyPr>
          <a:lstStyle/>
          <a:p>
            <a:pPr algn="just"/>
            <a:endParaRPr lang="en-US" sz="1350" dirty="0">
              <a:solidFill>
                <a:srgbClr val="000000"/>
              </a:solidFill>
              <a:latin typeface="Arial" panose="020B0604020202020204" pitchFamily="34" charset="0"/>
            </a:endParaRPr>
          </a:p>
          <a:p>
            <a:pPr algn="just"/>
            <a:r>
              <a:rPr lang="en-US" sz="1600" dirty="0"/>
              <a:t>The following steps occur when establishing a TCP connection between two computers using sockets</a:t>
            </a:r>
          </a:p>
          <a:p>
            <a:pPr algn="just"/>
            <a:r>
              <a:rPr lang="en-US" sz="1600" dirty="0"/>
              <a:t> </a:t>
            </a:r>
          </a:p>
          <a:p>
            <a:pPr marL="428667" indent="-257200" algn="just">
              <a:buFont typeface="+mj-lt"/>
              <a:buAutoNum type="arabicPeriod"/>
            </a:pPr>
            <a:r>
              <a:rPr lang="en-US" sz="1600" dirty="0"/>
              <a:t>The server instantiates a </a:t>
            </a:r>
            <a:r>
              <a:rPr lang="en-US" sz="1600" dirty="0" err="1"/>
              <a:t>ServerSocket</a:t>
            </a:r>
            <a:r>
              <a:rPr lang="en-US" sz="1600" dirty="0"/>
              <a:t> object, denoting which port number communication is to occur on.</a:t>
            </a:r>
          </a:p>
          <a:p>
            <a:pPr marL="428667" indent="-257200" algn="just">
              <a:buFont typeface="+mj-lt"/>
              <a:buAutoNum type="arabicPeriod"/>
            </a:pPr>
            <a:endParaRPr lang="en-US" sz="1600" dirty="0"/>
          </a:p>
          <a:p>
            <a:pPr marL="428667" indent="-257200" algn="just">
              <a:buFont typeface="+mj-lt"/>
              <a:buAutoNum type="arabicPeriod"/>
            </a:pPr>
            <a:r>
              <a:rPr lang="en-US" sz="1600" dirty="0"/>
              <a:t> The server invokes the accept() method of the </a:t>
            </a:r>
            <a:r>
              <a:rPr lang="en-US" sz="1600" dirty="0" err="1"/>
              <a:t>ServerSocket</a:t>
            </a:r>
            <a:r>
              <a:rPr lang="en-US" sz="1600" dirty="0"/>
              <a:t> class. This method waits until a client connects to the server on the given port.</a:t>
            </a:r>
          </a:p>
          <a:p>
            <a:pPr marL="428667" indent="-257200" algn="just">
              <a:buFont typeface="+mj-lt"/>
              <a:buAutoNum type="arabicPeriod"/>
            </a:pPr>
            <a:endParaRPr lang="en-US" sz="1600" dirty="0"/>
          </a:p>
          <a:p>
            <a:pPr marL="428667" indent="-257200" algn="just">
              <a:buFont typeface="+mj-lt"/>
              <a:buAutoNum type="arabicPeriod"/>
            </a:pPr>
            <a:r>
              <a:rPr lang="en-US" sz="1600" dirty="0"/>
              <a:t> After the server is waiting, a client instantiates a Socket object, specifying the server name and the port number to connect to.</a:t>
            </a:r>
          </a:p>
          <a:p>
            <a:pPr marL="428667" indent="-257200" algn="just">
              <a:buFont typeface="+mj-lt"/>
              <a:buAutoNum type="arabicPeriod"/>
            </a:pPr>
            <a:endParaRPr lang="en-US" sz="1600" dirty="0"/>
          </a:p>
          <a:p>
            <a:pPr marL="428667" indent="-257200" algn="just">
              <a:buFont typeface="+mj-lt"/>
              <a:buAutoNum type="arabicPeriod"/>
            </a:pPr>
            <a:r>
              <a:rPr lang="en-US" sz="1600" dirty="0"/>
              <a:t> The constructor of the Socket class attempts to connect the client to the specified server and the port number. If communication is established, the client now has a Socket object capable of communicating with the server.</a:t>
            </a:r>
          </a:p>
          <a:p>
            <a:pPr marL="428667" indent="-257200" algn="just">
              <a:buFont typeface="+mj-lt"/>
              <a:buAutoNum type="arabicPeriod"/>
            </a:pPr>
            <a:endParaRPr lang="en-US" sz="1600" dirty="0"/>
          </a:p>
          <a:p>
            <a:pPr marL="428667" indent="-257200" algn="just">
              <a:buFont typeface="+mj-lt"/>
              <a:buAutoNum type="arabicPeriod"/>
            </a:pPr>
            <a:r>
              <a:rPr lang="en-US" sz="1600" dirty="0"/>
              <a:t> On the server side, the accept() method returns a reference to a new socket on the server that is connected to the client's socket.</a:t>
            </a:r>
          </a:p>
        </p:txBody>
      </p:sp>
      <p:sp>
        <p:nvSpPr>
          <p:cNvPr id="8" name="TextBox 7"/>
          <p:cNvSpPr txBox="1"/>
          <p:nvPr/>
        </p:nvSpPr>
        <p:spPr>
          <a:xfrm>
            <a:off x="1745420" y="556127"/>
            <a:ext cx="4298193" cy="400110"/>
          </a:xfrm>
          <a:prstGeom prst="rect">
            <a:avLst/>
          </a:prstGeom>
          <a:noFill/>
        </p:spPr>
        <p:txBody>
          <a:bodyPr wrap="square" rtlCol="0">
            <a:spAutoFit/>
          </a:bodyPr>
          <a:lstStyle/>
          <a:p>
            <a:r>
              <a:rPr lang="en-US" sz="2000" b="1" dirty="0">
                <a:solidFill>
                  <a:srgbClr val="000000"/>
                </a:solidFill>
                <a:latin typeface="BZFFYM+MyriadPro-SemiboldCond"/>
                <a:ea typeface="BZFFYM+MyriadPro-SemiboldCond"/>
              </a:rPr>
              <a:t>Introduction( Continue..)</a:t>
            </a:r>
          </a:p>
        </p:txBody>
      </p:sp>
    </p:spTree>
    <p:extLst>
      <p:ext uri="{BB962C8B-B14F-4D97-AF65-F5344CB8AC3E}">
        <p14:creationId xmlns:p14="http://schemas.microsoft.com/office/powerpoint/2010/main" val="2787036437"/>
      </p:ext>
    </p:extLst>
  </p:cSld>
  <p:clrMapOvr>
    <a:masterClrMapping/>
  </p:clrMapOvr>
  <mc:AlternateContent xmlns:mc="http://schemas.openxmlformats.org/markup-compatibility/2006" xmlns:p14="http://schemas.microsoft.com/office/powerpoint/2010/main">
    <mc:Choice Requires="p14">
      <p:transition spd="slow" p14:dur="2000" advTm="143972"/>
    </mc:Choice>
    <mc:Fallback xmlns="">
      <p:transition spd="slow" advTm="14397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250" y="809625"/>
            <a:ext cx="6667500" cy="5238750"/>
          </a:xfrm>
          <a:prstGeom prst="rect">
            <a:avLst/>
          </a:prstGeom>
        </p:spPr>
      </p:pic>
    </p:spTree>
    <p:extLst>
      <p:ext uri="{BB962C8B-B14F-4D97-AF65-F5344CB8AC3E}">
        <p14:creationId xmlns:p14="http://schemas.microsoft.com/office/powerpoint/2010/main" val="1730372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Shape 1"/>
          <p:cNvSpPr txBox="1"/>
          <p:nvPr/>
        </p:nvSpPr>
        <p:spPr>
          <a:xfrm>
            <a:off x="2242008" y="576424"/>
            <a:ext cx="3396489" cy="338016"/>
          </a:xfrm>
          <a:prstGeom prst="rect">
            <a:avLst/>
          </a:prstGeom>
        </p:spPr>
        <p:txBody>
          <a:bodyPr lIns="81646" tIns="40823" rIns="81646" bIns="40823"/>
          <a:lstStyle/>
          <a:p>
            <a:r>
              <a:rPr lang="en-IN" sz="2000" b="1" dirty="0">
                <a:solidFill>
                  <a:srgbClr val="000000"/>
                </a:solidFill>
                <a:latin typeface="BZFFYM+MyriadPro-SemiboldCond"/>
                <a:ea typeface="BZFFYM+MyriadPro-SemiboldCond"/>
              </a:rPr>
              <a:t>Contacting a Server</a:t>
            </a:r>
            <a:endParaRPr sz="2000" b="1" dirty="0"/>
          </a:p>
        </p:txBody>
      </p:sp>
      <p:sp>
        <p:nvSpPr>
          <p:cNvPr id="40" name="TextShape 2"/>
          <p:cNvSpPr txBox="1"/>
          <p:nvPr/>
        </p:nvSpPr>
        <p:spPr>
          <a:xfrm>
            <a:off x="2321695" y="1284135"/>
            <a:ext cx="7888999" cy="2452983"/>
          </a:xfrm>
          <a:prstGeom prst="rect">
            <a:avLst/>
          </a:prstGeom>
        </p:spPr>
        <p:txBody>
          <a:bodyPr lIns="81646" tIns="40823" rIns="81646" bIns="40823"/>
          <a:lstStyle/>
          <a:p>
            <a:pPr algn="just"/>
            <a:r>
              <a:rPr lang="en-IN" sz="1814" b="1" dirty="0"/>
              <a:t>Problem</a:t>
            </a:r>
            <a:endParaRPr sz="2177" dirty="0"/>
          </a:p>
          <a:p>
            <a:pPr algn="just"/>
            <a:r>
              <a:rPr lang="en-IN" sz="1814" dirty="0"/>
              <a:t>You need to contact a server using TCP/IP.</a:t>
            </a:r>
          </a:p>
          <a:p>
            <a:pPr algn="just"/>
            <a:endParaRPr sz="2177" dirty="0"/>
          </a:p>
          <a:p>
            <a:pPr algn="just"/>
            <a:r>
              <a:rPr lang="en-IN" sz="1814" b="1" dirty="0"/>
              <a:t>Solution</a:t>
            </a:r>
            <a:endParaRPr sz="2177" dirty="0"/>
          </a:p>
          <a:p>
            <a:pPr algn="just"/>
            <a:r>
              <a:rPr lang="en-IN" sz="1814" dirty="0">
                <a:ea typeface="BZFFYM+MinionPro-Regular"/>
              </a:rPr>
              <a:t>Just create a </a:t>
            </a:r>
            <a:r>
              <a:rPr lang="en-IN" sz="1814" dirty="0" err="1">
                <a:ea typeface="BZFFYM+UbuntuMono-Regular"/>
              </a:rPr>
              <a:t>java.net.Socket</a:t>
            </a:r>
            <a:r>
              <a:rPr lang="en-IN" sz="1814" dirty="0">
                <a:ea typeface="BZFFYM+MinionPro-Regular"/>
              </a:rPr>
              <a:t>, passing the hostname and port number into the</a:t>
            </a:r>
            <a:endParaRPr sz="2177" dirty="0"/>
          </a:p>
          <a:p>
            <a:pPr algn="just"/>
            <a:r>
              <a:rPr lang="en-IN" sz="1814" dirty="0"/>
              <a:t>Constructor.</a:t>
            </a:r>
          </a:p>
          <a:p>
            <a:pPr algn="just"/>
            <a:endParaRPr sz="2177" dirty="0"/>
          </a:p>
          <a:p>
            <a:pPr algn="just"/>
            <a:r>
              <a:rPr lang="en-IN" sz="1814" b="1" dirty="0"/>
              <a:t>Discussion</a:t>
            </a:r>
            <a:endParaRPr sz="2177" dirty="0"/>
          </a:p>
          <a:p>
            <a:pPr algn="just"/>
            <a:r>
              <a:rPr lang="en-IN" sz="1814" dirty="0"/>
              <a:t>When creating a socket, you pass in the hostname and </a:t>
            </a:r>
            <a:r>
              <a:rPr lang="en-IN" sz="1814" dirty="0">
                <a:ea typeface="BZFFYM+MinionPro-Regular"/>
              </a:rPr>
              <a:t>the port number. The </a:t>
            </a:r>
            <a:r>
              <a:rPr lang="en-IN" sz="1814" dirty="0" err="1">
                <a:ea typeface="BZFFYM+UbuntuMono-Regular"/>
              </a:rPr>
              <a:t>java.net.Socket</a:t>
            </a:r>
            <a:r>
              <a:rPr lang="en-IN" sz="1814" dirty="0">
                <a:ea typeface="BZFFYM+UbuntuMono-Regular"/>
              </a:rPr>
              <a:t> </a:t>
            </a:r>
            <a:r>
              <a:rPr lang="en-IN" sz="1814" dirty="0">
                <a:ea typeface="BZFFYM+MinionPro-Regular"/>
              </a:rPr>
              <a:t>constructor does the </a:t>
            </a:r>
            <a:r>
              <a:rPr lang="en-IN" sz="1814" dirty="0" err="1">
                <a:ea typeface="BZFFYM+UbuntuMono-Regular"/>
              </a:rPr>
              <a:t>gethostbyname</a:t>
            </a:r>
            <a:r>
              <a:rPr lang="en-IN" sz="1814" dirty="0">
                <a:ea typeface="BZFFYM+UbuntuMono-Regular"/>
              </a:rPr>
              <a:t>() </a:t>
            </a:r>
            <a:r>
              <a:rPr lang="en-IN" sz="1814" dirty="0">
                <a:ea typeface="BZFFYM+MinionPro-Regular"/>
              </a:rPr>
              <a:t>and the </a:t>
            </a:r>
            <a:r>
              <a:rPr lang="en-IN" sz="1814" dirty="0">
                <a:ea typeface="BZFFYM+UbuntuMono-Regular"/>
              </a:rPr>
              <a:t>socket() </a:t>
            </a:r>
            <a:r>
              <a:rPr lang="en-IN" sz="1814" dirty="0">
                <a:ea typeface="BZFFYM+MinionPro-Regular"/>
              </a:rPr>
              <a:t>system call, sets up the server’s </a:t>
            </a:r>
            <a:r>
              <a:rPr lang="en-IN" sz="1814" dirty="0" err="1">
                <a:ea typeface="BZFFYM+UbuntuMono-Regular"/>
              </a:rPr>
              <a:t>sockaddr_in</a:t>
            </a:r>
            <a:r>
              <a:rPr lang="en-IN" sz="1814" dirty="0">
                <a:ea typeface="BZFFYM+UbuntuMono-Regular"/>
              </a:rPr>
              <a:t> </a:t>
            </a:r>
            <a:r>
              <a:rPr lang="en-IN" sz="1814" dirty="0">
                <a:ea typeface="BZFFYM+MinionPro-Regular"/>
              </a:rPr>
              <a:t>structure, and executes the </a:t>
            </a:r>
            <a:r>
              <a:rPr lang="en-IN" sz="1814" dirty="0">
                <a:ea typeface="BZFFYM+UbuntuMono-Regular"/>
              </a:rPr>
              <a:t>connect() </a:t>
            </a:r>
            <a:r>
              <a:rPr lang="en-IN" sz="1814" dirty="0">
                <a:ea typeface="BZFFYM+MinionPro-Regular"/>
              </a:rPr>
              <a:t>call. All you have to do is catch the errors, which are </a:t>
            </a:r>
            <a:r>
              <a:rPr lang="en-IN" sz="1814" dirty="0" err="1">
                <a:ea typeface="BZFFYM+MinionPro-Regular"/>
              </a:rPr>
              <a:t>subclassed</a:t>
            </a:r>
            <a:r>
              <a:rPr lang="en-IN" sz="1814" dirty="0">
                <a:ea typeface="BZFFYM+MinionPro-Regular"/>
              </a:rPr>
              <a:t> from the familiar </a:t>
            </a:r>
            <a:r>
              <a:rPr lang="en-IN" sz="1814" dirty="0" err="1">
                <a:ea typeface="BZFFYM+UbuntuMono-Regular"/>
              </a:rPr>
              <a:t>IOException</a:t>
            </a:r>
            <a:endParaRPr sz="2177" dirty="0"/>
          </a:p>
        </p:txBody>
      </p:sp>
    </p:spTree>
    <p:extLst>
      <p:ext uri="{BB962C8B-B14F-4D97-AF65-F5344CB8AC3E}">
        <p14:creationId xmlns:p14="http://schemas.microsoft.com/office/powerpoint/2010/main" val="30343002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1461736" y="942833"/>
            <a:ext cx="9192381" cy="4598985"/>
          </a:xfrm>
          <a:prstGeom prst="rect">
            <a:avLst/>
          </a:prstGeom>
        </p:spPr>
        <p:txBody>
          <a:bodyPr lIns="81646" tIns="40823" rIns="81646" bIns="40823"/>
          <a:lstStyle/>
          <a:p>
            <a:r>
              <a:rPr lang="en-IN" sz="1633" dirty="0">
                <a:solidFill>
                  <a:srgbClr val="00669A"/>
                </a:solidFill>
                <a:latin typeface="BZFFYM+UbuntuMono-Bold"/>
                <a:ea typeface="BZFFYM+UbuntuMono-Bold"/>
              </a:rPr>
              <a:t>import </a:t>
            </a:r>
            <a:r>
              <a:rPr lang="en-IN" sz="1633" dirty="0" err="1">
                <a:solidFill>
                  <a:srgbClr val="00CDFF"/>
                </a:solidFill>
                <a:latin typeface="BZFFYM+UbuntuMono-Bold"/>
                <a:ea typeface="BZFFYM+UbuntuMono-Bold"/>
              </a:rPr>
              <a:t>java.net.Socket</a:t>
            </a:r>
            <a:r>
              <a:rPr lang="en-IN" sz="1633" dirty="0">
                <a:solidFill>
                  <a:srgbClr val="555555"/>
                </a:solidFill>
                <a:latin typeface="BZFFYM+UbuntuMono-Regular"/>
                <a:ea typeface="BZFFYM+UbuntuMono-Regular"/>
              </a:rPr>
              <a:t>;</a:t>
            </a:r>
          </a:p>
          <a:p>
            <a:endParaRPr sz="1633" dirty="0"/>
          </a:p>
          <a:p>
            <a:r>
              <a:rPr lang="en-IN" sz="1633" dirty="0">
                <a:latin typeface="BZFFYM+UbuntuMono-Italic"/>
              </a:rPr>
              <a:t>/* Client with NO error handling */</a:t>
            </a:r>
            <a:endParaRPr sz="1633" dirty="0"/>
          </a:p>
          <a:p>
            <a:r>
              <a:rPr lang="en-IN" sz="1633" dirty="0">
                <a:solidFill>
                  <a:srgbClr val="00669A"/>
                </a:solidFill>
                <a:latin typeface="BZFFYM+UbuntuMono-Bold"/>
                <a:ea typeface="BZFFYM+UbuntuMono-Bold"/>
              </a:rPr>
              <a:t>public class </a:t>
            </a:r>
            <a:r>
              <a:rPr lang="en-IN" sz="1633" dirty="0" err="1">
                <a:solidFill>
                  <a:srgbClr val="00AB89"/>
                </a:solidFill>
                <a:latin typeface="BZFFYM+UbuntuMono-Bold"/>
                <a:ea typeface="BZFFYM+UbuntuMono-Bold"/>
              </a:rPr>
              <a:t>ConnectSimple</a:t>
            </a:r>
            <a:r>
              <a:rPr lang="en-IN" sz="1633" dirty="0">
                <a:solidFill>
                  <a:srgbClr val="00AB89"/>
                </a:solidFill>
                <a:latin typeface="BZFFYM+UbuntuMono-Bold"/>
                <a:ea typeface="BZFFYM+UbuntuMono-Bold"/>
              </a:rPr>
              <a:t> </a:t>
            </a:r>
            <a:r>
              <a:rPr lang="en-IN" sz="1633" dirty="0">
                <a:solidFill>
                  <a:srgbClr val="555555"/>
                </a:solidFill>
                <a:latin typeface="BZFFYM+UbuntuMono-Regular"/>
                <a:ea typeface="BZFFYM+UbuntuMono-Regular"/>
              </a:rPr>
              <a:t>{</a:t>
            </a:r>
          </a:p>
          <a:p>
            <a:endParaRPr sz="1633" dirty="0"/>
          </a:p>
          <a:p>
            <a:r>
              <a:rPr lang="en-IN" sz="1633" dirty="0">
                <a:solidFill>
                  <a:srgbClr val="00669A"/>
                </a:solidFill>
                <a:latin typeface="BZFFYM+UbuntuMono-Bold"/>
                <a:ea typeface="BZFFYM+UbuntuMono-Bold"/>
              </a:rPr>
              <a:t>	public static </a:t>
            </a:r>
            <a:r>
              <a:rPr lang="en-IN" sz="1633" dirty="0">
                <a:solidFill>
                  <a:srgbClr val="007789"/>
                </a:solidFill>
                <a:latin typeface="BZFFYM+UbuntuMono-Bold"/>
                <a:ea typeface="BZFFYM+UbuntuMono-Bold"/>
              </a:rPr>
              <a:t>void </a:t>
            </a:r>
            <a:r>
              <a:rPr lang="en-IN" sz="1633" dirty="0">
                <a:solidFill>
                  <a:srgbClr val="CD00FF"/>
                </a:solidFill>
                <a:latin typeface="BZFFYM+UbuntuMono-Regular"/>
                <a:ea typeface="BZFFYM+UbuntuMono-Regular"/>
              </a:rPr>
              <a:t>main</a:t>
            </a:r>
            <a:r>
              <a:rPr lang="en-IN" sz="1633" dirty="0">
                <a:solidFill>
                  <a:srgbClr val="555555"/>
                </a:solidFill>
                <a:latin typeface="BZFFYM+UbuntuMono-Regular"/>
                <a:ea typeface="BZFFYM+UbuntuMono-Regular"/>
              </a:rPr>
              <a:t>(</a:t>
            </a:r>
            <a:r>
              <a:rPr lang="en-IN" sz="1633" dirty="0">
                <a:solidFill>
                  <a:srgbClr val="000089"/>
                </a:solidFill>
                <a:latin typeface="BZFFYM+UbuntuMono-Regular"/>
                <a:ea typeface="BZFFYM+UbuntuMono-Regular"/>
              </a:rPr>
              <a:t>String</a:t>
            </a:r>
            <a:r>
              <a:rPr lang="en-IN" sz="1633" dirty="0">
                <a:solidFill>
                  <a:srgbClr val="555555"/>
                </a:solidFill>
                <a:latin typeface="BZFFYM+UbuntuMono-Regular"/>
                <a:ea typeface="BZFFYM+UbuntuMono-Regular"/>
              </a:rPr>
              <a:t>[] </a:t>
            </a:r>
            <a:r>
              <a:rPr lang="en-IN" sz="1633" dirty="0" err="1">
                <a:solidFill>
                  <a:srgbClr val="000089"/>
                </a:solidFill>
                <a:latin typeface="BZFFYM+UbuntuMono-Regular"/>
                <a:ea typeface="BZFFYM+UbuntuMono-Regular"/>
              </a:rPr>
              <a:t>argv</a:t>
            </a:r>
            <a:r>
              <a:rPr lang="en-IN" sz="1633" dirty="0">
                <a:solidFill>
                  <a:srgbClr val="555555"/>
                </a:solidFill>
                <a:latin typeface="BZFFYM+UbuntuMono-Regular"/>
                <a:ea typeface="BZFFYM+UbuntuMono-Regular"/>
              </a:rPr>
              <a:t>) </a:t>
            </a:r>
            <a:r>
              <a:rPr lang="en-IN" sz="1633" dirty="0">
                <a:solidFill>
                  <a:srgbClr val="00669A"/>
                </a:solidFill>
                <a:latin typeface="BZFFYM+UbuntuMono-Bold"/>
                <a:ea typeface="BZFFYM+UbuntuMono-Bold"/>
              </a:rPr>
              <a:t>throws </a:t>
            </a:r>
            <a:r>
              <a:rPr lang="en-IN" sz="1633" dirty="0">
                <a:solidFill>
                  <a:srgbClr val="000089"/>
                </a:solidFill>
                <a:latin typeface="BZFFYM+UbuntuMono-Regular"/>
                <a:ea typeface="BZFFYM+UbuntuMono-Regular"/>
              </a:rPr>
              <a:t>Exception </a:t>
            </a:r>
            <a:r>
              <a:rPr lang="en-IN" sz="1633" dirty="0">
                <a:solidFill>
                  <a:srgbClr val="555555"/>
                </a:solidFill>
                <a:latin typeface="BZFFYM+UbuntuMono-Regular"/>
                <a:ea typeface="BZFFYM+UbuntuMono-Regular"/>
              </a:rPr>
              <a:t>{</a:t>
            </a:r>
          </a:p>
          <a:p>
            <a:endParaRPr sz="1633" dirty="0"/>
          </a:p>
          <a:p>
            <a:r>
              <a:rPr lang="en-IN" sz="1633" dirty="0">
                <a:solidFill>
                  <a:srgbClr val="00669A"/>
                </a:solidFill>
                <a:latin typeface="BZFFYM+UbuntuMono-Bold"/>
                <a:ea typeface="BZFFYM+UbuntuMono-Bold"/>
              </a:rPr>
              <a:t>		try </a:t>
            </a:r>
            <a:r>
              <a:rPr lang="en-IN" sz="1633" dirty="0">
                <a:solidFill>
                  <a:srgbClr val="555555"/>
                </a:solidFill>
                <a:latin typeface="BZFFYM+UbuntuMono-Regular"/>
                <a:ea typeface="BZFFYM+UbuntuMono-Regular"/>
              </a:rPr>
              <a:t>(</a:t>
            </a:r>
            <a:r>
              <a:rPr lang="en-IN" sz="1633" dirty="0">
                <a:solidFill>
                  <a:srgbClr val="000089"/>
                </a:solidFill>
                <a:latin typeface="BZFFYM+UbuntuMono-Regular"/>
                <a:ea typeface="BZFFYM+UbuntuMono-Regular"/>
              </a:rPr>
              <a:t>Socket sock </a:t>
            </a:r>
            <a:r>
              <a:rPr lang="en-IN" sz="1633" dirty="0">
                <a:solidFill>
                  <a:srgbClr val="555555"/>
                </a:solidFill>
                <a:latin typeface="BZFFYM+UbuntuMono-Regular"/>
                <a:ea typeface="BZFFYM+UbuntuMono-Regular"/>
              </a:rPr>
              <a:t>= </a:t>
            </a:r>
            <a:r>
              <a:rPr lang="en-IN" sz="1633" dirty="0">
                <a:solidFill>
                  <a:srgbClr val="00669A"/>
                </a:solidFill>
                <a:latin typeface="BZFFYM+UbuntuMono-Bold"/>
                <a:ea typeface="BZFFYM+UbuntuMono-Bold"/>
              </a:rPr>
              <a:t>new </a:t>
            </a:r>
            <a:r>
              <a:rPr lang="en-IN" sz="1633" dirty="0">
                <a:solidFill>
                  <a:srgbClr val="000089"/>
                </a:solidFill>
                <a:latin typeface="BZFFYM+UbuntuMono-Regular"/>
                <a:ea typeface="BZFFYM+UbuntuMono-Regular"/>
              </a:rPr>
              <a:t>Socket</a:t>
            </a:r>
            <a:r>
              <a:rPr lang="en-IN" sz="1633" dirty="0">
                <a:solidFill>
                  <a:srgbClr val="555555"/>
                </a:solidFill>
                <a:latin typeface="BZFFYM+UbuntuMono-Regular"/>
                <a:ea typeface="BZFFYM+UbuntuMono-Regular"/>
              </a:rPr>
              <a:t>(</a:t>
            </a:r>
            <a:r>
              <a:rPr lang="en-IN" sz="1633" dirty="0">
                <a:solidFill>
                  <a:srgbClr val="CD3300"/>
                </a:solidFill>
                <a:latin typeface="BZFFYM+UbuntuMono-Regular"/>
                <a:ea typeface="BZFFYM+UbuntuMono-Regular"/>
              </a:rPr>
              <a:t>"</a:t>
            </a:r>
            <a:r>
              <a:rPr lang="en-IN" sz="1633" dirty="0" err="1">
                <a:solidFill>
                  <a:srgbClr val="CD3300"/>
                </a:solidFill>
                <a:latin typeface="BZFFYM+UbuntuMono-Regular"/>
                <a:ea typeface="BZFFYM+UbuntuMono-Regular"/>
              </a:rPr>
              <a:t>localhost</a:t>
            </a:r>
            <a:r>
              <a:rPr lang="en-IN" sz="1633" dirty="0">
                <a:solidFill>
                  <a:srgbClr val="CD3300"/>
                </a:solidFill>
                <a:latin typeface="BZFFYM+UbuntuMono-Regular"/>
                <a:ea typeface="BZFFYM+UbuntuMono-Regular"/>
              </a:rPr>
              <a:t>"</a:t>
            </a:r>
            <a:r>
              <a:rPr lang="en-IN" sz="1633" dirty="0">
                <a:solidFill>
                  <a:srgbClr val="555555"/>
                </a:solidFill>
                <a:latin typeface="BZFFYM+UbuntuMono-Regular"/>
                <a:ea typeface="BZFFYM+UbuntuMono-Regular"/>
              </a:rPr>
              <a:t>, </a:t>
            </a:r>
            <a:r>
              <a:rPr lang="en-IN" sz="1633" dirty="0">
                <a:solidFill>
                  <a:srgbClr val="FF6600"/>
                </a:solidFill>
                <a:latin typeface="BZFFYM+UbuntuMono-Regular"/>
                <a:ea typeface="BZFFYM+UbuntuMono-Regular"/>
              </a:rPr>
              <a:t>8080</a:t>
            </a:r>
            <a:r>
              <a:rPr lang="en-IN" sz="1633" dirty="0">
                <a:solidFill>
                  <a:srgbClr val="555555"/>
                </a:solidFill>
                <a:latin typeface="BZFFYM+UbuntuMono-Regular"/>
                <a:ea typeface="BZFFYM+UbuntuMono-Regular"/>
              </a:rPr>
              <a:t>)) {</a:t>
            </a:r>
          </a:p>
          <a:p>
            <a:endParaRPr sz="1633" dirty="0"/>
          </a:p>
          <a:p>
            <a:r>
              <a:rPr lang="en-IN" sz="1633" dirty="0">
                <a:latin typeface="BZFFYM+UbuntuMono-Italic"/>
              </a:rPr>
              <a:t>			/* If we get here, we can read and write on the socket "sock" */</a:t>
            </a:r>
            <a:endParaRPr sz="1633" dirty="0"/>
          </a:p>
          <a:p>
            <a:r>
              <a:rPr lang="en-IN" sz="1633" dirty="0">
                <a:solidFill>
                  <a:srgbClr val="000089"/>
                </a:solidFill>
                <a:latin typeface="BZFFYM+UbuntuMono-Regular"/>
                <a:ea typeface="BZFFYM+UbuntuMono-Regular"/>
              </a:rPr>
              <a:t>			</a:t>
            </a:r>
            <a:r>
              <a:rPr lang="en-IN" sz="1633" dirty="0" err="1">
                <a:solidFill>
                  <a:srgbClr val="000089"/>
                </a:solidFill>
                <a:latin typeface="BZFFYM+UbuntuMono-Regular"/>
                <a:ea typeface="BZFFYM+UbuntuMono-Regular"/>
              </a:rPr>
              <a:t>System</a:t>
            </a:r>
            <a:r>
              <a:rPr lang="en-IN" sz="1633" dirty="0" err="1">
                <a:solidFill>
                  <a:srgbClr val="555555"/>
                </a:solidFill>
                <a:latin typeface="BZFFYM+UbuntuMono-Regular"/>
                <a:ea typeface="BZFFYM+UbuntuMono-Regular"/>
              </a:rPr>
              <a:t>.</a:t>
            </a:r>
            <a:r>
              <a:rPr lang="en-IN" sz="1633" dirty="0" err="1">
                <a:solidFill>
                  <a:srgbClr val="33009A"/>
                </a:solidFill>
                <a:latin typeface="BZFFYM+UbuntuMono-Regular"/>
                <a:ea typeface="BZFFYM+UbuntuMono-Regular"/>
              </a:rPr>
              <a:t>out</a:t>
            </a:r>
            <a:r>
              <a:rPr lang="en-IN" sz="1633" dirty="0" err="1">
                <a:solidFill>
                  <a:srgbClr val="555555"/>
                </a:solidFill>
                <a:latin typeface="BZFFYM+UbuntuMono-Regular"/>
                <a:ea typeface="BZFFYM+UbuntuMono-Regular"/>
              </a:rPr>
              <a:t>.</a:t>
            </a:r>
            <a:r>
              <a:rPr lang="en-IN" sz="1633" dirty="0" err="1">
                <a:solidFill>
                  <a:srgbClr val="33009A"/>
                </a:solidFill>
                <a:latin typeface="BZFFYM+UbuntuMono-Regular"/>
                <a:ea typeface="BZFFYM+UbuntuMono-Regular"/>
              </a:rPr>
              <a:t>println</a:t>
            </a:r>
            <a:r>
              <a:rPr lang="en-IN" sz="1633" dirty="0">
                <a:solidFill>
                  <a:srgbClr val="555555"/>
                </a:solidFill>
                <a:latin typeface="BZFFYM+UbuntuMono-Regular"/>
                <a:ea typeface="BZFFYM+UbuntuMono-Regular"/>
              </a:rPr>
              <a:t>(</a:t>
            </a:r>
            <a:r>
              <a:rPr lang="en-IN" sz="1633" dirty="0">
                <a:solidFill>
                  <a:srgbClr val="CD3300"/>
                </a:solidFill>
                <a:latin typeface="BZFFYM+UbuntuMono-Regular"/>
                <a:ea typeface="BZFFYM+UbuntuMono-Regular"/>
              </a:rPr>
              <a:t>" *** Connected OK ***"</a:t>
            </a:r>
            <a:r>
              <a:rPr lang="en-IN" sz="1633" dirty="0">
                <a:solidFill>
                  <a:srgbClr val="555555"/>
                </a:solidFill>
                <a:latin typeface="BZFFYM+UbuntuMono-Regular"/>
                <a:ea typeface="BZFFYM+UbuntuMono-Regular"/>
              </a:rPr>
              <a:t>);</a:t>
            </a:r>
          </a:p>
          <a:p>
            <a:endParaRPr sz="1633" dirty="0"/>
          </a:p>
          <a:p>
            <a:r>
              <a:rPr lang="en-IN" sz="1633" dirty="0">
                <a:latin typeface="BZFFYM+UbuntuMono-Italic"/>
              </a:rPr>
              <a:t>			/* Do some I/O here... */</a:t>
            </a:r>
            <a:endParaRPr sz="1633" dirty="0"/>
          </a:p>
          <a:p>
            <a:r>
              <a:rPr lang="en-IN" sz="1633" dirty="0">
                <a:latin typeface="BZFFYM+UbuntuMono-Regular"/>
              </a:rPr>
              <a:t>		}</a:t>
            </a:r>
          </a:p>
          <a:p>
            <a:endParaRPr sz="1633" dirty="0"/>
          </a:p>
          <a:p>
            <a:r>
              <a:rPr lang="en-IN" sz="1633" dirty="0">
                <a:latin typeface="BZFFYM+UbuntuMono-Regular"/>
              </a:rPr>
              <a:t>	}</a:t>
            </a:r>
            <a:endParaRPr sz="1633" dirty="0"/>
          </a:p>
          <a:p>
            <a:r>
              <a:rPr lang="en-IN" sz="1633" dirty="0">
                <a:latin typeface="BZFFYM+UbuntuMono-Regular"/>
              </a:rPr>
              <a:t>}</a:t>
            </a:r>
            <a:endParaRPr sz="1633" dirty="0"/>
          </a:p>
        </p:txBody>
      </p:sp>
    </p:spTree>
    <p:extLst>
      <p:ext uri="{BB962C8B-B14F-4D97-AF65-F5344CB8AC3E}">
        <p14:creationId xmlns:p14="http://schemas.microsoft.com/office/powerpoint/2010/main" val="20221433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Shape 1"/>
          <p:cNvSpPr txBox="1"/>
          <p:nvPr/>
        </p:nvSpPr>
        <p:spPr>
          <a:xfrm>
            <a:off x="728663" y="867484"/>
            <a:ext cx="7576783" cy="338016"/>
          </a:xfrm>
          <a:prstGeom prst="rect">
            <a:avLst/>
          </a:prstGeom>
        </p:spPr>
        <p:txBody>
          <a:bodyPr lIns="81646" tIns="40823" rIns="81646" bIns="40823"/>
          <a:lstStyle/>
          <a:p>
            <a:r>
              <a:rPr lang="en-IN" sz="2000" b="1" dirty="0">
                <a:solidFill>
                  <a:srgbClr val="000000"/>
                </a:solidFill>
                <a:latin typeface="BZFFYM+MyriadPro-SemiboldCond"/>
                <a:ea typeface="BZFFYM+MyriadPro-SemiboldCond"/>
              </a:rPr>
              <a:t>Finding and Reporting Network Addresses</a:t>
            </a:r>
            <a:endParaRPr sz="2000" b="1" dirty="0">
              <a:solidFill>
                <a:srgbClr val="000000"/>
              </a:solidFill>
              <a:latin typeface="BZFFYM+MyriadPro-SemiboldCond"/>
              <a:ea typeface="BZFFYM+MyriadPro-SemiboldCond"/>
            </a:endParaRPr>
          </a:p>
        </p:txBody>
      </p:sp>
      <p:sp>
        <p:nvSpPr>
          <p:cNvPr id="43" name="TextShape 2"/>
          <p:cNvSpPr txBox="1"/>
          <p:nvPr/>
        </p:nvSpPr>
        <p:spPr>
          <a:xfrm>
            <a:off x="728663" y="1489705"/>
            <a:ext cx="11215687" cy="4839658"/>
          </a:xfrm>
          <a:prstGeom prst="rect">
            <a:avLst/>
          </a:prstGeom>
        </p:spPr>
        <p:txBody>
          <a:bodyPr lIns="81646" tIns="40823" rIns="81646" bIns="40823"/>
          <a:lstStyle/>
          <a:p>
            <a:pPr algn="just"/>
            <a:r>
              <a:rPr lang="en-IN" sz="1814" b="1" dirty="0"/>
              <a:t>Problem</a:t>
            </a:r>
            <a:endParaRPr sz="1814" b="1" dirty="0"/>
          </a:p>
          <a:p>
            <a:pPr algn="just"/>
            <a:r>
              <a:rPr lang="en-IN" sz="1814" dirty="0">
                <a:ea typeface="BZFFYM+MinionPro-Regular"/>
              </a:rPr>
              <a:t>You want to look up a host’s address name or number or get the address at the other end of a network connection.</a:t>
            </a:r>
            <a:endParaRPr sz="1814" dirty="0">
              <a:ea typeface="BZFFYM+MinionPro-Regular"/>
            </a:endParaRPr>
          </a:p>
          <a:p>
            <a:pPr algn="just"/>
            <a:r>
              <a:rPr lang="en-IN" sz="1814" b="1" dirty="0"/>
              <a:t>Solution</a:t>
            </a:r>
            <a:endParaRPr sz="1814" b="1" dirty="0"/>
          </a:p>
          <a:p>
            <a:pPr algn="just"/>
            <a:r>
              <a:rPr lang="en-IN" sz="1814" dirty="0">
                <a:ea typeface="BZFFYM+MinionPro-Regular"/>
              </a:rPr>
              <a:t>Get an </a:t>
            </a:r>
            <a:r>
              <a:rPr lang="en-IN" sz="1814" dirty="0" err="1">
                <a:ea typeface="BZFFYM+MinionPro-Regular"/>
              </a:rPr>
              <a:t>InetAddress</a:t>
            </a:r>
            <a:r>
              <a:rPr lang="en-IN" sz="1814" dirty="0">
                <a:ea typeface="BZFFYM+MinionPro-Regular"/>
              </a:rPr>
              <a:t> object.</a:t>
            </a:r>
            <a:endParaRPr sz="1814" dirty="0">
              <a:ea typeface="BZFFYM+MinionPro-Regular"/>
            </a:endParaRPr>
          </a:p>
          <a:p>
            <a:pPr algn="just"/>
            <a:endParaRPr sz="1633" dirty="0"/>
          </a:p>
          <a:p>
            <a:pPr algn="just"/>
            <a:r>
              <a:rPr lang="en-IN" sz="1452" b="1" dirty="0">
                <a:latin typeface="Arial"/>
              </a:rPr>
              <a:t>Discussion</a:t>
            </a:r>
            <a:endParaRPr sz="1633" b="1" dirty="0"/>
          </a:p>
          <a:p>
            <a:pPr marL="342900" indent="-342900" algn="just">
              <a:buFont typeface="Arial" panose="020B0604020202020204" pitchFamily="34" charset="0"/>
              <a:buChar char="•"/>
            </a:pPr>
            <a:r>
              <a:rPr lang="en-IN" sz="1814" dirty="0">
                <a:ea typeface="BZFFYM+MinionPro-Regular"/>
              </a:rPr>
              <a:t>The </a:t>
            </a:r>
            <a:r>
              <a:rPr lang="en-IN" sz="1814" dirty="0" err="1">
                <a:ea typeface="BZFFYM+MinionPro-Regular"/>
              </a:rPr>
              <a:t>InetAddress</a:t>
            </a:r>
            <a:r>
              <a:rPr lang="en-IN" sz="1814" dirty="0">
                <a:ea typeface="BZFFYM+MinionPro-Regular"/>
              </a:rPr>
              <a:t> object represents the Internet address of a given computer or host. </a:t>
            </a:r>
          </a:p>
          <a:p>
            <a:pPr marL="342900" indent="-342900" algn="just">
              <a:buFont typeface="Arial" panose="020B0604020202020204" pitchFamily="34" charset="0"/>
              <a:buChar char="•"/>
            </a:pPr>
            <a:endParaRPr lang="en-IN" sz="1814" dirty="0">
              <a:ea typeface="BZFFYM+MinionPro-Regular"/>
            </a:endParaRPr>
          </a:p>
          <a:p>
            <a:pPr marL="342900" indent="-342900" algn="just">
              <a:buFont typeface="Arial" panose="020B0604020202020204" pitchFamily="34" charset="0"/>
              <a:buChar char="•"/>
            </a:pPr>
            <a:r>
              <a:rPr lang="en-IN" sz="1814" dirty="0">
                <a:ea typeface="BZFFYM+MinionPro-Regular"/>
              </a:rPr>
              <a:t>It has no public constructors; you obtain an </a:t>
            </a:r>
            <a:r>
              <a:rPr lang="en-IN" sz="1814" dirty="0" err="1">
                <a:ea typeface="BZFFYM+MinionPro-Regular"/>
              </a:rPr>
              <a:t>InetAddress</a:t>
            </a:r>
            <a:r>
              <a:rPr lang="en-IN" sz="1814" dirty="0">
                <a:ea typeface="BZFFYM+MinionPro-Regular"/>
              </a:rPr>
              <a:t> by calling the static </a:t>
            </a:r>
            <a:r>
              <a:rPr lang="en-IN" sz="1814" dirty="0" err="1">
                <a:ea typeface="BZFFYM+MinionPro-Regular"/>
              </a:rPr>
              <a:t>getByName</a:t>
            </a:r>
            <a:r>
              <a:rPr lang="en-IN" sz="1814" dirty="0">
                <a:ea typeface="BZFFYM+MinionPro-Regular"/>
              </a:rPr>
              <a:t>() method, passing in either a hostname like www.darwinsys.com or a network address as a string, like 1.23.45.67. </a:t>
            </a:r>
          </a:p>
          <a:p>
            <a:pPr marL="342900" indent="-342900" algn="just">
              <a:buFont typeface="Arial" panose="020B0604020202020204" pitchFamily="34" charset="0"/>
              <a:buChar char="•"/>
            </a:pPr>
            <a:endParaRPr lang="en-IN" sz="1814" dirty="0">
              <a:ea typeface="BZFFYM+MinionPro-Regular"/>
            </a:endParaRPr>
          </a:p>
          <a:p>
            <a:pPr marL="342900" indent="-342900" algn="just">
              <a:buFont typeface="Arial" panose="020B0604020202020204" pitchFamily="34" charset="0"/>
              <a:buChar char="•"/>
            </a:pPr>
            <a:r>
              <a:rPr lang="en-IN" sz="1814" dirty="0">
                <a:ea typeface="BZFFYM+MinionPro-Regular"/>
              </a:rPr>
              <a:t>All the “lookup” methods in this class can throw the checked </a:t>
            </a:r>
            <a:r>
              <a:rPr lang="en-IN" sz="1814" dirty="0" err="1">
                <a:ea typeface="BZFFYM+MinionPro-Regular"/>
              </a:rPr>
              <a:t>UnknownHostException</a:t>
            </a:r>
            <a:r>
              <a:rPr lang="en-IN" sz="1814" dirty="0">
                <a:ea typeface="BZFFYM+MinionPro-Regular"/>
              </a:rPr>
              <a:t> (a subclass of </a:t>
            </a:r>
            <a:r>
              <a:rPr lang="en-IN" sz="1814" dirty="0" err="1">
                <a:ea typeface="BZFFYM+MinionPro-Regular"/>
              </a:rPr>
              <a:t>java.io.IOException</a:t>
            </a:r>
            <a:r>
              <a:rPr lang="en-IN" sz="1814" dirty="0">
                <a:ea typeface="BZFFYM+MinionPro-Regular"/>
              </a:rPr>
              <a:t>), which must be caught or declared on the calling method’s header. </a:t>
            </a:r>
          </a:p>
          <a:p>
            <a:pPr marL="342900" indent="-342900" algn="just">
              <a:buFont typeface="Arial" panose="020B0604020202020204" pitchFamily="34" charset="0"/>
              <a:buChar char="•"/>
            </a:pPr>
            <a:endParaRPr lang="en-IN" sz="1814" dirty="0">
              <a:ea typeface="BZFFYM+MinionPro-Regular"/>
            </a:endParaRPr>
          </a:p>
          <a:p>
            <a:pPr marL="342900" indent="-342900" algn="just">
              <a:buFont typeface="Arial" panose="020B0604020202020204" pitchFamily="34" charset="0"/>
              <a:buChar char="•"/>
            </a:pPr>
            <a:r>
              <a:rPr lang="en-IN" sz="1814" dirty="0">
                <a:ea typeface="BZFFYM+MinionPro-Regular"/>
              </a:rPr>
              <a:t>The method </a:t>
            </a:r>
            <a:r>
              <a:rPr lang="en-IN" sz="1814" dirty="0" err="1">
                <a:ea typeface="BZFFYM+MinionPro-Regular"/>
              </a:rPr>
              <a:t>getHostAddress</a:t>
            </a:r>
            <a:r>
              <a:rPr lang="en-IN" sz="1814" dirty="0">
                <a:ea typeface="BZFFYM+MinionPro-Regular"/>
              </a:rPr>
              <a:t>() gives you the numeric IP address (as a string) corresponding to the </a:t>
            </a:r>
            <a:r>
              <a:rPr lang="en-IN" sz="1814" dirty="0" err="1">
                <a:ea typeface="BZFFYM+MinionPro-Regular"/>
              </a:rPr>
              <a:t>InetAddress</a:t>
            </a:r>
            <a:r>
              <a:rPr lang="en-IN" sz="1814" dirty="0">
                <a:ea typeface="BZFFYM+MinionPro-Regular"/>
              </a:rPr>
              <a:t>.</a:t>
            </a:r>
          </a:p>
          <a:p>
            <a:pPr marL="342900" indent="-342900" algn="just">
              <a:buFont typeface="Arial" panose="020B0604020202020204" pitchFamily="34" charset="0"/>
              <a:buChar char="•"/>
            </a:pPr>
            <a:endParaRPr lang="en-IN" sz="1814" dirty="0">
              <a:ea typeface="BZFFYM+MinionPro-Regular"/>
            </a:endParaRPr>
          </a:p>
          <a:p>
            <a:pPr marL="342900" indent="-342900" algn="just">
              <a:buFont typeface="Arial" panose="020B0604020202020204" pitchFamily="34" charset="0"/>
              <a:buChar char="•"/>
            </a:pPr>
            <a:r>
              <a:rPr lang="en-IN" sz="1814" dirty="0">
                <a:ea typeface="BZFFYM+MinionPro-Regular"/>
              </a:rPr>
              <a:t>The </a:t>
            </a:r>
            <a:r>
              <a:rPr lang="en-IN" sz="1814" dirty="0" err="1">
                <a:ea typeface="BZFFYM+MinionPro-Regular"/>
              </a:rPr>
              <a:t>getHostName</a:t>
            </a:r>
            <a:r>
              <a:rPr lang="en-IN" sz="1814" dirty="0">
                <a:ea typeface="BZFFYM+MinionPro-Regular"/>
              </a:rPr>
              <a:t>(), reports the name of the </a:t>
            </a:r>
            <a:r>
              <a:rPr lang="en-IN" sz="1814" dirty="0" err="1">
                <a:ea typeface="BZFFYM+MinionPro-Regular"/>
              </a:rPr>
              <a:t>InetAddress</a:t>
            </a:r>
            <a:r>
              <a:rPr lang="en-IN" sz="1814" dirty="0">
                <a:ea typeface="BZFFYM+MinionPro-Regular"/>
              </a:rPr>
              <a:t>. This can be used to print the address of a host given its name, or vice versa.</a:t>
            </a:r>
            <a:endParaRPr sz="1814" dirty="0">
              <a:ea typeface="BZFFYM+MinionPro-Regular"/>
            </a:endParaRPr>
          </a:p>
        </p:txBody>
      </p:sp>
    </p:spTree>
    <p:extLst>
      <p:ext uri="{BB962C8B-B14F-4D97-AF65-F5344CB8AC3E}">
        <p14:creationId xmlns:p14="http://schemas.microsoft.com/office/powerpoint/2010/main" val="35522880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Shape 1"/>
          <p:cNvSpPr txBox="1"/>
          <p:nvPr/>
        </p:nvSpPr>
        <p:spPr>
          <a:xfrm>
            <a:off x="429492" y="314719"/>
            <a:ext cx="11554690" cy="4823994"/>
          </a:xfrm>
          <a:prstGeom prst="rect">
            <a:avLst/>
          </a:prstGeom>
        </p:spPr>
        <p:txBody>
          <a:bodyPr lIns="81646" tIns="40823" rIns="81646" bIns="40823"/>
          <a:lstStyle/>
          <a:p>
            <a:r>
              <a:rPr lang="en-IN" sz="1600" dirty="0">
                <a:solidFill>
                  <a:srgbClr val="00669A"/>
                </a:solidFill>
                <a:latin typeface="BZFFYM+UbuntuMono-Bold"/>
                <a:ea typeface="BZFFYM+UbuntuMono-Bold"/>
              </a:rPr>
              <a:t>//import </a:t>
            </a:r>
            <a:r>
              <a:rPr lang="en-IN" sz="1600" dirty="0" err="1">
                <a:solidFill>
                  <a:srgbClr val="00CDFF"/>
                </a:solidFill>
                <a:latin typeface="BZFFYM+UbuntuMono-Bold"/>
                <a:ea typeface="BZFFYM+UbuntuMono-Bold"/>
              </a:rPr>
              <a:t>java.net.Socket</a:t>
            </a:r>
            <a:r>
              <a:rPr lang="en-IN" sz="1600" dirty="0">
                <a:solidFill>
                  <a:srgbClr val="555555"/>
                </a:solidFill>
                <a:latin typeface="BZFFYM+UbuntuMono-Regular"/>
                <a:ea typeface="BZFFYM+UbuntuMono-Regular"/>
              </a:rPr>
              <a:t>;</a:t>
            </a:r>
          </a:p>
          <a:p>
            <a:r>
              <a:rPr lang="en-IN" sz="1452" dirty="0">
                <a:solidFill>
                  <a:srgbClr val="00669A"/>
                </a:solidFill>
                <a:latin typeface="BZFFYM+UbuntuMono-Bold"/>
                <a:ea typeface="BZFFYM+UbuntuMono-Bold"/>
              </a:rPr>
              <a:t>import java.io.*;  </a:t>
            </a:r>
          </a:p>
          <a:p>
            <a:r>
              <a:rPr lang="en-IN" sz="1452" dirty="0">
                <a:solidFill>
                  <a:srgbClr val="00669A"/>
                </a:solidFill>
                <a:latin typeface="BZFFYM+UbuntuMono-Bold"/>
                <a:ea typeface="BZFFYM+UbuntuMono-Bold"/>
              </a:rPr>
              <a:t>import java.net.*; </a:t>
            </a:r>
          </a:p>
          <a:p>
            <a:endParaRPr lang="en-IN" sz="1452" dirty="0">
              <a:solidFill>
                <a:srgbClr val="00669A"/>
              </a:solidFill>
              <a:latin typeface="BZFFYM+UbuntuMono-Bold"/>
              <a:ea typeface="BZFFYM+UbuntuMono-Bold"/>
            </a:endParaRPr>
          </a:p>
          <a:p>
            <a:r>
              <a:rPr lang="en-IN" sz="1600" dirty="0">
                <a:solidFill>
                  <a:srgbClr val="00669A"/>
                </a:solidFill>
                <a:latin typeface="BZFFYM+UbuntuMono-Bold"/>
                <a:ea typeface="BZFFYM+UbuntuMono-Bold"/>
              </a:rPr>
              <a:t>public class </a:t>
            </a:r>
            <a:r>
              <a:rPr lang="en-IN" sz="1600" dirty="0" err="1">
                <a:solidFill>
                  <a:srgbClr val="00AB89"/>
                </a:solidFill>
                <a:latin typeface="BZFFYM+UbuntuMono-Bold"/>
                <a:ea typeface="BZFFYM+UbuntuMono-Bold"/>
              </a:rPr>
              <a:t>InetAddrDemo</a:t>
            </a:r>
            <a:r>
              <a:rPr lang="en-IN" sz="1600" dirty="0">
                <a:solidFill>
                  <a:srgbClr val="00AB89"/>
                </a:solidFill>
                <a:latin typeface="BZFFYM+UbuntuMono-Bold"/>
                <a:ea typeface="BZFFYM+UbuntuMono-Bold"/>
              </a:rPr>
              <a:t> </a:t>
            </a:r>
            <a:r>
              <a:rPr lang="en-IN" sz="1600" dirty="0">
                <a:solidFill>
                  <a:srgbClr val="555555"/>
                </a:solidFill>
                <a:latin typeface="BZFFYM+UbuntuMono-Regular"/>
                <a:ea typeface="BZFFYM+UbuntuMono-Regular"/>
              </a:rPr>
              <a:t>{</a:t>
            </a:r>
            <a:endParaRPr dirty="0"/>
          </a:p>
          <a:p>
            <a:r>
              <a:rPr lang="en-IN" sz="1600" dirty="0">
                <a:solidFill>
                  <a:srgbClr val="00669A"/>
                </a:solidFill>
                <a:latin typeface="BZFFYM+UbuntuMono-Bold"/>
                <a:ea typeface="BZFFYM+UbuntuMono-Bold"/>
              </a:rPr>
              <a:t>	public static </a:t>
            </a:r>
            <a:r>
              <a:rPr lang="en-IN" sz="1600" dirty="0">
                <a:solidFill>
                  <a:srgbClr val="007789"/>
                </a:solidFill>
                <a:latin typeface="BZFFYM+UbuntuMono-Bold"/>
                <a:ea typeface="BZFFYM+UbuntuMono-Bold"/>
              </a:rPr>
              <a:t>void </a:t>
            </a:r>
            <a:r>
              <a:rPr lang="en-IN" sz="1600" dirty="0">
                <a:solidFill>
                  <a:srgbClr val="CD00FF"/>
                </a:solidFill>
                <a:latin typeface="BZFFYM+UbuntuMono-Regular"/>
                <a:ea typeface="BZFFYM+UbuntuMono-Regular"/>
              </a:rPr>
              <a:t>main</a:t>
            </a:r>
            <a:r>
              <a:rPr lang="en-IN" sz="1600" dirty="0">
                <a:solidFill>
                  <a:srgbClr val="555555"/>
                </a:solidFill>
                <a:latin typeface="BZFFYM+UbuntuMono-Regular"/>
                <a:ea typeface="BZFFYM+UbuntuMono-Regular"/>
              </a:rPr>
              <a:t>(</a:t>
            </a:r>
            <a:r>
              <a:rPr lang="en-IN" sz="1600" dirty="0">
                <a:solidFill>
                  <a:srgbClr val="000089"/>
                </a:solidFill>
                <a:latin typeface="BZFFYM+UbuntuMono-Regular"/>
                <a:ea typeface="BZFFYM+UbuntuMono-Regular"/>
              </a:rPr>
              <a:t>String</a:t>
            </a:r>
            <a:r>
              <a:rPr lang="en-IN" sz="1600" dirty="0">
                <a:solidFill>
                  <a:srgbClr val="555555"/>
                </a:solidFill>
                <a:latin typeface="BZFFYM+UbuntuMono-Regular"/>
                <a:ea typeface="BZFFYM+UbuntuMono-Regular"/>
              </a:rPr>
              <a:t>[] </a:t>
            </a:r>
            <a:r>
              <a:rPr lang="en-IN" sz="1600" dirty="0" err="1">
                <a:solidFill>
                  <a:srgbClr val="000089"/>
                </a:solidFill>
                <a:latin typeface="BZFFYM+UbuntuMono-Regular"/>
                <a:ea typeface="BZFFYM+UbuntuMono-Regular"/>
              </a:rPr>
              <a:t>args</a:t>
            </a:r>
            <a:r>
              <a:rPr lang="en-IN" sz="1600" dirty="0">
                <a:solidFill>
                  <a:srgbClr val="555555"/>
                </a:solidFill>
                <a:latin typeface="BZFFYM+UbuntuMono-Regular"/>
                <a:ea typeface="BZFFYM+UbuntuMono-Regular"/>
              </a:rPr>
              <a:t>) </a:t>
            </a:r>
            <a:r>
              <a:rPr lang="en-IN" sz="1600" dirty="0">
                <a:solidFill>
                  <a:srgbClr val="00669A"/>
                </a:solidFill>
                <a:latin typeface="BZFFYM+UbuntuMono-Bold"/>
                <a:ea typeface="BZFFYM+UbuntuMono-Bold"/>
              </a:rPr>
              <a:t>throws </a:t>
            </a:r>
            <a:r>
              <a:rPr lang="en-IN" sz="1600" dirty="0" err="1">
                <a:solidFill>
                  <a:srgbClr val="000089"/>
                </a:solidFill>
                <a:latin typeface="BZFFYM+UbuntuMono-Regular"/>
                <a:ea typeface="BZFFYM+UbuntuMono-Regular"/>
              </a:rPr>
              <a:t>IOException</a:t>
            </a:r>
            <a:r>
              <a:rPr lang="en-IN" sz="1600" dirty="0">
                <a:solidFill>
                  <a:srgbClr val="000089"/>
                </a:solidFill>
                <a:latin typeface="BZFFYM+UbuntuMono-Regular"/>
                <a:ea typeface="BZFFYM+UbuntuMono-Regular"/>
              </a:rPr>
              <a:t> </a:t>
            </a:r>
            <a:r>
              <a:rPr lang="en-IN" sz="1600" dirty="0">
                <a:solidFill>
                  <a:srgbClr val="555555"/>
                </a:solidFill>
                <a:latin typeface="BZFFYM+UbuntuMono-Regular"/>
                <a:ea typeface="BZFFYM+UbuntuMono-Regular"/>
              </a:rPr>
              <a:t>{</a:t>
            </a:r>
            <a:endParaRPr dirty="0"/>
          </a:p>
          <a:p>
            <a:r>
              <a:rPr lang="en-IN" sz="1600" dirty="0">
                <a:solidFill>
                  <a:srgbClr val="000089"/>
                </a:solidFill>
                <a:latin typeface="BZFFYM+UbuntuMono-Regular"/>
                <a:ea typeface="BZFFYM+UbuntuMono-Regular"/>
              </a:rPr>
              <a:t>		String </a:t>
            </a:r>
            <a:r>
              <a:rPr lang="en-IN" sz="1600" dirty="0" err="1">
                <a:solidFill>
                  <a:srgbClr val="000089"/>
                </a:solidFill>
                <a:latin typeface="BZFFYM+UbuntuMono-Regular"/>
                <a:ea typeface="BZFFYM+UbuntuMono-Regular"/>
              </a:rPr>
              <a:t>hostName</a:t>
            </a:r>
            <a:r>
              <a:rPr lang="en-IN" sz="1600" dirty="0">
                <a:solidFill>
                  <a:srgbClr val="000089"/>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a:solidFill>
                  <a:srgbClr val="CD3300"/>
                </a:solidFill>
                <a:latin typeface="BZFFYM+UbuntuMono-Regular"/>
                <a:ea typeface="BZFFYM+UbuntuMono-Regular"/>
              </a:rPr>
              <a:t>"www.darwinsys.com"</a:t>
            </a:r>
            <a:r>
              <a:rPr lang="en-IN" sz="1600" dirty="0">
                <a:solidFill>
                  <a:srgbClr val="555555"/>
                </a:solidFill>
                <a:latin typeface="BZFFYM+UbuntuMono-Regular"/>
                <a:ea typeface="BZFFYM+UbuntuMono-Regular"/>
              </a:rPr>
              <a:t>;</a:t>
            </a:r>
            <a:endParaRPr dirty="0"/>
          </a:p>
          <a:p>
            <a:r>
              <a:rPr lang="en-IN" sz="1600" dirty="0">
                <a:solidFill>
                  <a:srgbClr val="000089"/>
                </a:solidFill>
                <a:latin typeface="BZFFYM+UbuntuMono-Regular"/>
                <a:ea typeface="BZFFYM+UbuntuMono-Regular"/>
              </a:rPr>
              <a:t>		String </a:t>
            </a:r>
            <a:r>
              <a:rPr lang="en-IN" sz="1600" dirty="0" err="1">
                <a:solidFill>
                  <a:srgbClr val="000089"/>
                </a:solidFill>
                <a:latin typeface="BZFFYM+UbuntuMono-Regular"/>
                <a:ea typeface="BZFFYM+UbuntuMono-Regular"/>
              </a:rPr>
              <a:t>ipNumber</a:t>
            </a:r>
            <a:r>
              <a:rPr lang="en-IN" sz="1600" dirty="0">
                <a:solidFill>
                  <a:srgbClr val="000089"/>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a:solidFill>
                  <a:srgbClr val="CD3300"/>
                </a:solidFill>
                <a:latin typeface="BZFFYM+UbuntuMono-Regular"/>
                <a:ea typeface="BZFFYM+UbuntuMono-Regular"/>
              </a:rPr>
              <a:t>"8.8.8.8"</a:t>
            </a:r>
            <a:r>
              <a:rPr lang="en-IN" sz="1600" dirty="0">
                <a:solidFill>
                  <a:srgbClr val="555555"/>
                </a:solidFill>
                <a:latin typeface="BZFFYM+UbuntuMono-Regular"/>
                <a:ea typeface="BZFFYM+UbuntuMono-Regular"/>
              </a:rPr>
              <a:t>; </a:t>
            </a:r>
            <a:r>
              <a:rPr lang="en-IN" sz="1600" dirty="0">
                <a:solidFill>
                  <a:srgbClr val="35586C"/>
                </a:solidFill>
                <a:latin typeface="BZFFYM+UbuntuMono-Italic"/>
                <a:ea typeface="BZFFYM+UbuntuMono-Italic"/>
              </a:rPr>
              <a:t>// currently a well-known Google DNS server</a:t>
            </a:r>
          </a:p>
          <a:p>
            <a:endParaRPr dirty="0"/>
          </a:p>
          <a:p>
            <a:r>
              <a:rPr lang="en-IN" sz="1600" dirty="0">
                <a:latin typeface="BZFFYM+UbuntuMono-Italic"/>
              </a:rPr>
              <a:t>		// Show getting the </a:t>
            </a:r>
            <a:r>
              <a:rPr lang="en-IN" sz="1600" dirty="0" err="1">
                <a:latin typeface="BZFFYM+UbuntuMono-Italic"/>
              </a:rPr>
              <a:t>InetAddress</a:t>
            </a:r>
            <a:r>
              <a:rPr lang="en-IN" sz="1600" dirty="0">
                <a:latin typeface="BZFFYM+UbuntuMono-Italic"/>
              </a:rPr>
              <a:t> (looking up a host) by host name</a:t>
            </a:r>
            <a:endParaRPr dirty="0"/>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System</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out</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println</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hostName</a:t>
            </a:r>
            <a:r>
              <a:rPr lang="en-IN" sz="1600" dirty="0">
                <a:solidFill>
                  <a:srgbClr val="000089"/>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a:solidFill>
                  <a:srgbClr val="CD3300"/>
                </a:solidFill>
                <a:latin typeface="BZFFYM+UbuntuMono-Regular"/>
                <a:ea typeface="BZFFYM+UbuntuMono-Regular"/>
              </a:rPr>
              <a:t>"'s address is " </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InetAddress</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getByName</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hostName</a:t>
            </a:r>
            <a:r>
              <a:rPr lang="en-IN" sz="1600" dirty="0">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getHostAddress</a:t>
            </a:r>
            <a:r>
              <a:rPr lang="en-IN" sz="1600" dirty="0">
                <a:solidFill>
                  <a:srgbClr val="555555"/>
                </a:solidFill>
                <a:latin typeface="BZFFYM+UbuntuMono-Regular"/>
                <a:ea typeface="BZFFYM+UbuntuMono-Regular"/>
              </a:rPr>
              <a:t>());</a:t>
            </a:r>
            <a:endParaRPr dirty="0"/>
          </a:p>
          <a:p>
            <a:r>
              <a:rPr lang="en-IN" sz="1600" dirty="0">
                <a:latin typeface="BZFFYM+UbuntuMono-Italic"/>
              </a:rPr>
              <a:t>		// Look up a host by address</a:t>
            </a:r>
            <a:endParaRPr dirty="0"/>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System</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out</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println</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ipNumber</a:t>
            </a:r>
            <a:r>
              <a:rPr lang="en-IN" sz="1600" dirty="0">
                <a:solidFill>
                  <a:srgbClr val="000089"/>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a:solidFill>
                  <a:srgbClr val="CD3300"/>
                </a:solidFill>
                <a:latin typeface="BZFFYM+UbuntuMono-Regular"/>
                <a:ea typeface="BZFFYM+UbuntuMono-Regular"/>
              </a:rPr>
              <a:t>"'s name is " </a:t>
            </a:r>
            <a:r>
              <a:rPr lang="en-IN" sz="1600" dirty="0">
                <a:solidFill>
                  <a:srgbClr val="555555"/>
                </a:solidFill>
                <a:latin typeface="BZFFYM+UbuntuMono-Regular"/>
                <a:ea typeface="BZFFYM+UbuntuMono-Regular"/>
              </a:rPr>
              <a:t>+</a:t>
            </a:r>
            <a:r>
              <a:rPr lang="en-IN" dirty="0"/>
              <a:t> </a:t>
            </a:r>
            <a:r>
              <a:rPr lang="en-IN" sz="1600" dirty="0" err="1">
                <a:solidFill>
                  <a:srgbClr val="000089"/>
                </a:solidFill>
                <a:latin typeface="BZFFYM+UbuntuMono-Regular"/>
                <a:ea typeface="BZFFYM+UbuntuMono-Regular"/>
              </a:rPr>
              <a:t>InetAddress</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getByName</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ipNumber</a:t>
            </a:r>
            <a:r>
              <a:rPr lang="en-IN" sz="1600" dirty="0">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getHostName</a:t>
            </a:r>
            <a:r>
              <a:rPr lang="en-IN" sz="1600" dirty="0">
                <a:solidFill>
                  <a:srgbClr val="555555"/>
                </a:solidFill>
                <a:latin typeface="BZFFYM+UbuntuMono-Regular"/>
                <a:ea typeface="BZFFYM+UbuntuMono-Regular"/>
              </a:rPr>
              <a:t>());</a:t>
            </a:r>
            <a:endParaRPr dirty="0"/>
          </a:p>
          <a:p>
            <a:r>
              <a:rPr lang="en-IN" sz="1600" dirty="0">
                <a:latin typeface="BZFFYM+UbuntuMono-Italic"/>
              </a:rPr>
              <a:t>		// Look up my </a:t>
            </a:r>
            <a:r>
              <a:rPr lang="en-IN" sz="1600" dirty="0" err="1">
                <a:latin typeface="BZFFYM+UbuntuMono-Italic"/>
              </a:rPr>
              <a:t>localhost</a:t>
            </a:r>
            <a:r>
              <a:rPr lang="en-IN" sz="1600" dirty="0">
                <a:latin typeface="BZFFYM+UbuntuMono-Italic"/>
              </a:rPr>
              <a:t> </a:t>
            </a:r>
            <a:r>
              <a:rPr lang="en-IN" sz="1600" dirty="0" err="1">
                <a:latin typeface="BZFFYM+UbuntuMono-Italic"/>
              </a:rPr>
              <a:t>addresss</a:t>
            </a:r>
            <a:endParaRPr dirty="0"/>
          </a:p>
          <a:p>
            <a:r>
              <a:rPr lang="en-IN" sz="1600" dirty="0">
                <a:solidFill>
                  <a:srgbClr val="00669A"/>
                </a:solidFill>
                <a:latin typeface="BZFFYM+UbuntuMono-Bold"/>
                <a:ea typeface="BZFFYM+UbuntuMono-Bold"/>
              </a:rPr>
              <a:t>		final </a:t>
            </a:r>
            <a:r>
              <a:rPr lang="en-IN" sz="1600" dirty="0" err="1">
                <a:solidFill>
                  <a:srgbClr val="000089"/>
                </a:solidFill>
                <a:latin typeface="BZFFYM+UbuntuMono-Regular"/>
                <a:ea typeface="BZFFYM+UbuntuMono-Regular"/>
              </a:rPr>
              <a:t>InetAddress</a:t>
            </a:r>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localHost</a:t>
            </a:r>
            <a:r>
              <a:rPr lang="en-IN" sz="1600" dirty="0">
                <a:solidFill>
                  <a:srgbClr val="000089"/>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err="1">
                <a:solidFill>
                  <a:srgbClr val="000089"/>
                </a:solidFill>
                <a:latin typeface="BZFFYM+UbuntuMono-Regular"/>
                <a:ea typeface="BZFFYM+UbuntuMono-Regular"/>
              </a:rPr>
              <a:t>InetAddress</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getLocalHost</a:t>
            </a:r>
            <a:r>
              <a:rPr lang="en-IN" sz="1600" dirty="0">
                <a:solidFill>
                  <a:srgbClr val="555555"/>
                </a:solidFill>
                <a:latin typeface="BZFFYM+UbuntuMono-Regular"/>
                <a:ea typeface="BZFFYM+UbuntuMono-Regular"/>
              </a:rPr>
              <a:t>();</a:t>
            </a:r>
            <a:endParaRPr dirty="0"/>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System</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out</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println</a:t>
            </a:r>
            <a:r>
              <a:rPr lang="en-IN" sz="1600" dirty="0">
                <a:solidFill>
                  <a:srgbClr val="555555"/>
                </a:solidFill>
                <a:latin typeface="BZFFYM+UbuntuMono-Regular"/>
                <a:ea typeface="BZFFYM+UbuntuMono-Regular"/>
              </a:rPr>
              <a:t>(</a:t>
            </a:r>
            <a:r>
              <a:rPr lang="en-IN" sz="1600" dirty="0">
                <a:solidFill>
                  <a:srgbClr val="CD3300"/>
                </a:solidFill>
                <a:latin typeface="BZFFYM+UbuntuMono-Regular"/>
                <a:ea typeface="BZFFYM+UbuntuMono-Regular"/>
              </a:rPr>
              <a:t>"My </a:t>
            </a:r>
            <a:r>
              <a:rPr lang="en-IN" sz="1600" dirty="0" err="1">
                <a:solidFill>
                  <a:srgbClr val="CD3300"/>
                </a:solidFill>
                <a:latin typeface="BZFFYM+UbuntuMono-Regular"/>
                <a:ea typeface="BZFFYM+UbuntuMono-Regular"/>
              </a:rPr>
              <a:t>localhost</a:t>
            </a:r>
            <a:r>
              <a:rPr lang="en-IN" sz="1600" dirty="0">
                <a:solidFill>
                  <a:srgbClr val="CD3300"/>
                </a:solidFill>
                <a:latin typeface="BZFFYM+UbuntuMono-Regular"/>
                <a:ea typeface="BZFFYM+UbuntuMono-Regular"/>
              </a:rPr>
              <a:t> address is " </a:t>
            </a:r>
            <a:r>
              <a:rPr lang="en-IN" sz="1600" dirty="0">
                <a:solidFill>
                  <a:srgbClr val="555555"/>
                </a:solidFill>
                <a:latin typeface="BZFFYM+UbuntuMono-Regular"/>
                <a:ea typeface="BZFFYM+UbuntuMono-Regular"/>
              </a:rPr>
              <a:t>+ </a:t>
            </a:r>
            <a:r>
              <a:rPr lang="en-IN" sz="1600" dirty="0" err="1">
                <a:solidFill>
                  <a:srgbClr val="000089"/>
                </a:solidFill>
                <a:latin typeface="BZFFYM+UbuntuMono-Regular"/>
                <a:ea typeface="BZFFYM+UbuntuMono-Regular"/>
              </a:rPr>
              <a:t>localHost</a:t>
            </a:r>
            <a:r>
              <a:rPr lang="en-IN" sz="1600" dirty="0">
                <a:solidFill>
                  <a:srgbClr val="555555"/>
                </a:solidFill>
                <a:latin typeface="BZFFYM+UbuntuMono-Regular"/>
                <a:ea typeface="BZFFYM+UbuntuMono-Regular"/>
              </a:rPr>
              <a:t>);</a:t>
            </a:r>
          </a:p>
          <a:p>
            <a:endParaRPr dirty="0"/>
          </a:p>
          <a:p>
            <a:r>
              <a:rPr lang="en-IN" sz="1600" dirty="0">
                <a:latin typeface="BZFFYM+UbuntuMono-Italic"/>
              </a:rPr>
              <a:t>		// Show getting the </a:t>
            </a:r>
            <a:r>
              <a:rPr lang="en-IN" sz="1600" dirty="0" err="1">
                <a:latin typeface="BZFFYM+UbuntuMono-Italic"/>
              </a:rPr>
              <a:t>InetAddress</a:t>
            </a:r>
            <a:r>
              <a:rPr lang="en-IN" sz="1600" dirty="0">
                <a:latin typeface="BZFFYM+UbuntuMono-Italic"/>
              </a:rPr>
              <a:t> from an open Socket</a:t>
            </a:r>
            <a:endParaRPr dirty="0"/>
          </a:p>
          <a:p>
            <a:r>
              <a:rPr lang="en-IN" sz="1600" dirty="0">
                <a:solidFill>
                  <a:srgbClr val="000089"/>
                </a:solidFill>
                <a:latin typeface="BZFFYM+UbuntuMono-Regular"/>
                <a:ea typeface="BZFFYM+UbuntuMono-Regular"/>
              </a:rPr>
              <a:t>		String </a:t>
            </a:r>
            <a:r>
              <a:rPr lang="en-IN" sz="1600" dirty="0" err="1">
                <a:solidFill>
                  <a:srgbClr val="000089"/>
                </a:solidFill>
                <a:latin typeface="BZFFYM+UbuntuMono-Regular"/>
                <a:ea typeface="BZFFYM+UbuntuMono-Regular"/>
              </a:rPr>
              <a:t>someServerName</a:t>
            </a:r>
            <a:r>
              <a:rPr lang="en-IN" sz="1600" dirty="0">
                <a:solidFill>
                  <a:srgbClr val="000089"/>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a:solidFill>
                  <a:srgbClr val="CD3300"/>
                </a:solidFill>
                <a:latin typeface="BZFFYM+UbuntuMono-Regular"/>
                <a:ea typeface="BZFFYM+UbuntuMono-Regular"/>
              </a:rPr>
              <a:t>"www.google.com"</a:t>
            </a:r>
            <a:r>
              <a:rPr lang="en-IN" sz="1600" dirty="0">
                <a:solidFill>
                  <a:srgbClr val="555555"/>
                </a:solidFill>
                <a:latin typeface="BZFFYM+UbuntuMono-Regular"/>
                <a:ea typeface="BZFFYM+UbuntuMono-Regular"/>
              </a:rPr>
              <a:t>;</a:t>
            </a:r>
            <a:endParaRPr dirty="0"/>
          </a:p>
          <a:p>
            <a:r>
              <a:rPr lang="en-IN" sz="1600" dirty="0">
                <a:latin typeface="BZFFYM+UbuntuMono-Italic"/>
              </a:rPr>
              <a:t>		// assuming there's a web server on the named server:</a:t>
            </a:r>
            <a:endParaRPr dirty="0"/>
          </a:p>
          <a:p>
            <a:r>
              <a:rPr lang="en-IN" sz="1600" dirty="0">
                <a:solidFill>
                  <a:srgbClr val="000089"/>
                </a:solidFill>
                <a:latin typeface="BZFFYM+UbuntuMono-Regular"/>
                <a:ea typeface="BZFFYM+UbuntuMono-Regular"/>
              </a:rPr>
              <a:t>		Socket </a:t>
            </a:r>
            <a:r>
              <a:rPr lang="en-IN" sz="1600" dirty="0" err="1">
                <a:solidFill>
                  <a:srgbClr val="000089"/>
                </a:solidFill>
                <a:latin typeface="BZFFYM+UbuntuMono-Regular"/>
                <a:ea typeface="BZFFYM+UbuntuMono-Regular"/>
              </a:rPr>
              <a:t>theSocket</a:t>
            </a:r>
            <a:r>
              <a:rPr lang="en-IN" sz="1600" dirty="0">
                <a:solidFill>
                  <a:srgbClr val="000089"/>
                </a:solidFill>
                <a:latin typeface="BZFFYM+UbuntuMono-Regular"/>
                <a:ea typeface="BZFFYM+UbuntuMono-Regular"/>
              </a:rPr>
              <a:t> </a:t>
            </a:r>
            <a:r>
              <a:rPr lang="en-IN" sz="1600" dirty="0">
                <a:solidFill>
                  <a:srgbClr val="555555"/>
                </a:solidFill>
                <a:latin typeface="BZFFYM+UbuntuMono-Regular"/>
                <a:ea typeface="BZFFYM+UbuntuMono-Regular"/>
              </a:rPr>
              <a:t>= </a:t>
            </a:r>
            <a:r>
              <a:rPr lang="en-IN" sz="1600" dirty="0">
                <a:solidFill>
                  <a:srgbClr val="00669A"/>
                </a:solidFill>
                <a:latin typeface="BZFFYM+UbuntuMono-Bold"/>
                <a:ea typeface="BZFFYM+UbuntuMono-Bold"/>
              </a:rPr>
              <a:t>new </a:t>
            </a:r>
            <a:r>
              <a:rPr lang="en-IN" sz="1600" dirty="0">
                <a:solidFill>
                  <a:srgbClr val="000089"/>
                </a:solidFill>
                <a:latin typeface="BZFFYM+UbuntuMono-Regular"/>
                <a:ea typeface="BZFFYM+UbuntuMono-Regular"/>
              </a:rPr>
              <a:t>Socket</a:t>
            </a:r>
            <a:r>
              <a:rPr lang="en-IN" sz="1600" dirty="0">
                <a:solidFill>
                  <a:srgbClr val="555555"/>
                </a:solidFill>
                <a:latin typeface="BZFFYM+UbuntuMono-Regular"/>
                <a:ea typeface="BZFFYM+UbuntuMono-Regular"/>
              </a:rPr>
              <a:t>(</a:t>
            </a:r>
            <a:r>
              <a:rPr lang="en-IN" sz="1600" dirty="0" err="1">
                <a:solidFill>
                  <a:srgbClr val="000089"/>
                </a:solidFill>
                <a:latin typeface="BZFFYM+UbuntuMono-Regular"/>
                <a:ea typeface="BZFFYM+UbuntuMono-Regular"/>
              </a:rPr>
              <a:t>someServerName</a:t>
            </a:r>
            <a:r>
              <a:rPr lang="en-IN" sz="1600" dirty="0">
                <a:solidFill>
                  <a:srgbClr val="555555"/>
                </a:solidFill>
                <a:latin typeface="BZFFYM+UbuntuMono-Regular"/>
                <a:ea typeface="BZFFYM+UbuntuMono-Regular"/>
              </a:rPr>
              <a:t>, </a:t>
            </a:r>
            <a:r>
              <a:rPr lang="en-IN" sz="1600" dirty="0">
                <a:solidFill>
                  <a:srgbClr val="FF6600"/>
                </a:solidFill>
                <a:latin typeface="BZFFYM+UbuntuMono-Regular"/>
                <a:ea typeface="BZFFYM+UbuntuMono-Regular"/>
              </a:rPr>
              <a:t>80</a:t>
            </a:r>
            <a:r>
              <a:rPr lang="en-IN" sz="1600" dirty="0">
                <a:solidFill>
                  <a:srgbClr val="555555"/>
                </a:solidFill>
                <a:latin typeface="BZFFYM+UbuntuMono-Regular"/>
                <a:ea typeface="BZFFYM+UbuntuMono-Regular"/>
              </a:rPr>
              <a:t>);</a:t>
            </a:r>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InetAddress</a:t>
            </a:r>
            <a:r>
              <a:rPr lang="en-IN" sz="1600" dirty="0">
                <a:solidFill>
                  <a:srgbClr val="000089"/>
                </a:solidFill>
                <a:latin typeface="BZFFYM+UbuntuMono-Regular"/>
                <a:ea typeface="BZFFYM+UbuntuMono-Regular"/>
              </a:rPr>
              <a:t> remote </a:t>
            </a:r>
            <a:r>
              <a:rPr lang="en-IN" sz="1600" dirty="0">
                <a:solidFill>
                  <a:srgbClr val="555555"/>
                </a:solidFill>
                <a:latin typeface="BZFFYM+UbuntuMono-Regular"/>
                <a:ea typeface="BZFFYM+UbuntuMono-Regular"/>
              </a:rPr>
              <a:t>= </a:t>
            </a:r>
            <a:r>
              <a:rPr lang="en-IN" sz="1600" dirty="0" err="1">
                <a:solidFill>
                  <a:srgbClr val="000089"/>
                </a:solidFill>
                <a:latin typeface="BZFFYM+UbuntuMono-Regular"/>
                <a:ea typeface="BZFFYM+UbuntuMono-Regular"/>
              </a:rPr>
              <a:t>theSocket</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getInetAddress</a:t>
            </a:r>
            <a:r>
              <a:rPr lang="en-IN" sz="1600" dirty="0">
                <a:solidFill>
                  <a:srgbClr val="555555"/>
                </a:solidFill>
                <a:latin typeface="BZFFYM+UbuntuMono-Regular"/>
                <a:ea typeface="BZFFYM+UbuntuMono-Regular"/>
              </a:rPr>
              <a:t>();</a:t>
            </a:r>
            <a:endParaRPr dirty="0"/>
          </a:p>
          <a:p>
            <a:r>
              <a:rPr lang="en-IN" sz="1600" dirty="0">
                <a:solidFill>
                  <a:srgbClr val="000089"/>
                </a:solidFill>
                <a:latin typeface="BZFFYM+UbuntuMono-Regular"/>
                <a:ea typeface="BZFFYM+UbuntuMono-Regular"/>
              </a:rPr>
              <a:t>		</a:t>
            </a:r>
            <a:r>
              <a:rPr lang="en-IN" sz="1600" dirty="0" err="1">
                <a:solidFill>
                  <a:srgbClr val="000089"/>
                </a:solidFill>
                <a:latin typeface="BZFFYM+UbuntuMono-Regular"/>
                <a:ea typeface="BZFFYM+UbuntuMono-Regular"/>
              </a:rPr>
              <a:t>System</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out</a:t>
            </a:r>
            <a:r>
              <a:rPr lang="en-IN" sz="1600" dirty="0" err="1">
                <a:solidFill>
                  <a:srgbClr val="555555"/>
                </a:solidFill>
                <a:latin typeface="BZFFYM+UbuntuMono-Regular"/>
                <a:ea typeface="BZFFYM+UbuntuMono-Regular"/>
              </a:rPr>
              <a:t>.</a:t>
            </a:r>
            <a:r>
              <a:rPr lang="en-IN" sz="1600" dirty="0" err="1">
                <a:solidFill>
                  <a:srgbClr val="33009A"/>
                </a:solidFill>
                <a:latin typeface="BZFFYM+UbuntuMono-Regular"/>
                <a:ea typeface="BZFFYM+UbuntuMono-Regular"/>
              </a:rPr>
              <a:t>printf</a:t>
            </a:r>
            <a:r>
              <a:rPr lang="en-IN" sz="1600" dirty="0">
                <a:solidFill>
                  <a:srgbClr val="555555"/>
                </a:solidFill>
                <a:latin typeface="BZFFYM+UbuntuMono-Regular"/>
                <a:ea typeface="BZFFYM+UbuntuMono-Regular"/>
              </a:rPr>
              <a:t>(</a:t>
            </a:r>
            <a:r>
              <a:rPr lang="en-IN" sz="1600" dirty="0">
                <a:solidFill>
                  <a:srgbClr val="CD3300"/>
                </a:solidFill>
                <a:latin typeface="BZFFYM+UbuntuMono-Regular"/>
                <a:ea typeface="BZFFYM+UbuntuMono-Regular"/>
              </a:rPr>
              <a:t>"The </a:t>
            </a:r>
            <a:r>
              <a:rPr lang="en-IN" sz="1600" dirty="0" err="1">
                <a:solidFill>
                  <a:srgbClr val="CD3300"/>
                </a:solidFill>
                <a:latin typeface="BZFFYM+UbuntuMono-Regular"/>
                <a:ea typeface="BZFFYM+UbuntuMono-Regular"/>
              </a:rPr>
              <a:t>InetAddress</a:t>
            </a:r>
            <a:r>
              <a:rPr lang="en-IN" sz="1600" dirty="0">
                <a:solidFill>
                  <a:srgbClr val="CD3300"/>
                </a:solidFill>
                <a:latin typeface="BZFFYM+UbuntuMono-Regular"/>
                <a:ea typeface="BZFFYM+UbuntuMono-Regular"/>
              </a:rPr>
              <a:t> for %s is %</a:t>
            </a:r>
            <a:r>
              <a:rPr lang="en-IN" sz="1600" dirty="0" err="1">
                <a:solidFill>
                  <a:srgbClr val="CD3300"/>
                </a:solidFill>
                <a:latin typeface="BZFFYM+UbuntuMono-Regular"/>
                <a:ea typeface="BZFFYM+UbuntuMono-Regular"/>
              </a:rPr>
              <a:t>s%n</a:t>
            </a:r>
            <a:r>
              <a:rPr lang="en-IN" sz="1600" dirty="0">
                <a:solidFill>
                  <a:srgbClr val="CD3300"/>
                </a:solidFill>
                <a:latin typeface="BZFFYM+UbuntuMono-Regular"/>
                <a:ea typeface="BZFFYM+UbuntuMono-Regular"/>
              </a:rPr>
              <a:t>"</a:t>
            </a:r>
            <a:r>
              <a:rPr lang="en-IN" sz="1600" dirty="0">
                <a:solidFill>
                  <a:srgbClr val="555555"/>
                </a:solidFill>
                <a:latin typeface="BZFFYM+UbuntuMono-Regular"/>
                <a:ea typeface="BZFFYM+UbuntuMono-Regular"/>
              </a:rPr>
              <a:t>,</a:t>
            </a:r>
            <a:r>
              <a:rPr lang="en-IN" dirty="0"/>
              <a:t> </a:t>
            </a:r>
            <a:r>
              <a:rPr lang="en-IN" sz="1600" dirty="0" err="1">
                <a:solidFill>
                  <a:srgbClr val="000089"/>
                </a:solidFill>
                <a:latin typeface="BZFFYM+UbuntuMono-Regular"/>
                <a:ea typeface="BZFFYM+UbuntuMono-Regular"/>
              </a:rPr>
              <a:t>someServerName</a:t>
            </a:r>
            <a:r>
              <a:rPr lang="en-IN" sz="1600" dirty="0">
                <a:solidFill>
                  <a:srgbClr val="555555"/>
                </a:solidFill>
                <a:latin typeface="BZFFYM+UbuntuMono-Regular"/>
                <a:ea typeface="BZFFYM+UbuntuMono-Regular"/>
              </a:rPr>
              <a:t>, </a:t>
            </a:r>
            <a:r>
              <a:rPr lang="en-IN" sz="1600" dirty="0">
                <a:solidFill>
                  <a:srgbClr val="000089"/>
                </a:solidFill>
                <a:latin typeface="BZFFYM+UbuntuMono-Regular"/>
                <a:ea typeface="BZFFYM+UbuntuMono-Regular"/>
              </a:rPr>
              <a:t>remote</a:t>
            </a:r>
            <a:r>
              <a:rPr lang="en-IN" sz="1600" dirty="0">
                <a:solidFill>
                  <a:srgbClr val="555555"/>
                </a:solidFill>
                <a:latin typeface="BZFFYM+UbuntuMono-Regular"/>
                <a:ea typeface="BZFFYM+UbuntuMono-Regular"/>
              </a:rPr>
              <a:t>);</a:t>
            </a:r>
            <a:endParaRPr dirty="0"/>
          </a:p>
          <a:p>
            <a:r>
              <a:rPr lang="en-IN" sz="1600" dirty="0">
                <a:latin typeface="BZFFYM+UbuntuMono-Regular"/>
              </a:rPr>
              <a:t>	}</a:t>
            </a:r>
            <a:endParaRPr dirty="0"/>
          </a:p>
          <a:p>
            <a:r>
              <a:rPr lang="en-IN" sz="1600" dirty="0">
                <a:latin typeface="BZFFYM+UbuntuMono-Regular"/>
              </a:rPr>
              <a:t>}</a:t>
            </a:r>
            <a:endParaRPr dirty="0"/>
          </a:p>
        </p:txBody>
      </p:sp>
    </p:spTree>
    <p:extLst>
      <p:ext uri="{BB962C8B-B14F-4D97-AF65-F5344CB8AC3E}">
        <p14:creationId xmlns:p14="http://schemas.microsoft.com/office/powerpoint/2010/main" val="72987915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Shape 1"/>
          <p:cNvSpPr txBox="1"/>
          <p:nvPr/>
        </p:nvSpPr>
        <p:spPr>
          <a:xfrm>
            <a:off x="1233716" y="633573"/>
            <a:ext cx="5878538" cy="338016"/>
          </a:xfrm>
          <a:prstGeom prst="rect">
            <a:avLst/>
          </a:prstGeom>
        </p:spPr>
        <p:txBody>
          <a:bodyPr lIns="81646" tIns="40823" rIns="81646" bIns="40823"/>
          <a:lstStyle/>
          <a:p>
            <a:r>
              <a:rPr lang="en-IN" sz="1724" b="1" dirty="0">
                <a:solidFill>
                  <a:srgbClr val="000000"/>
                </a:solidFill>
                <a:latin typeface="BZFFYM+MyriadPro-SemiboldCond"/>
                <a:ea typeface="BZFFYM+MyriadPro-SemiboldCond"/>
              </a:rPr>
              <a:t>Handling Network Errors</a:t>
            </a:r>
            <a:endParaRPr sz="1633" dirty="0"/>
          </a:p>
        </p:txBody>
      </p:sp>
      <p:sp>
        <p:nvSpPr>
          <p:cNvPr id="46" name="TextShape 2"/>
          <p:cNvSpPr txBox="1"/>
          <p:nvPr/>
        </p:nvSpPr>
        <p:spPr>
          <a:xfrm>
            <a:off x="1362304" y="1294082"/>
            <a:ext cx="9881959" cy="1590798"/>
          </a:xfrm>
          <a:prstGeom prst="rect">
            <a:avLst/>
          </a:prstGeom>
        </p:spPr>
        <p:txBody>
          <a:bodyPr lIns="81646" tIns="40823" rIns="81646" bIns="40823"/>
          <a:lstStyle/>
          <a:p>
            <a:r>
              <a:rPr lang="en-IN" sz="1600" b="1" dirty="0">
                <a:latin typeface="BZFFYM+MyriadPro-SemiboldCond"/>
              </a:rPr>
              <a:t>Problem</a:t>
            </a:r>
            <a:endParaRPr dirty="0"/>
          </a:p>
          <a:p>
            <a:r>
              <a:rPr lang="en-IN" sz="1600" dirty="0">
                <a:latin typeface="BZFFYM+MinionPro-Regular"/>
                <a:ea typeface="BZFFYM+MinionPro-Regular"/>
              </a:rPr>
              <a:t>You want more detailed reporting than just </a:t>
            </a:r>
            <a:r>
              <a:rPr lang="en-IN" sz="1600" dirty="0" err="1">
                <a:latin typeface="BZFFYM+UbuntuMono-Regular"/>
                <a:ea typeface="BZFFYM+UbuntuMono-Regular"/>
              </a:rPr>
              <a:t>IOException</a:t>
            </a:r>
            <a:r>
              <a:rPr lang="en-IN" sz="1600" dirty="0">
                <a:latin typeface="BZFFYM+UbuntuMono-Regular"/>
                <a:ea typeface="BZFFYM+UbuntuMono-Regular"/>
              </a:rPr>
              <a:t> </a:t>
            </a:r>
            <a:r>
              <a:rPr lang="en-IN" sz="1600" dirty="0">
                <a:latin typeface="BZFFYM+MinionPro-Regular"/>
                <a:ea typeface="BZFFYM+MinionPro-Regular"/>
              </a:rPr>
              <a:t>if something goes wrong.</a:t>
            </a:r>
          </a:p>
          <a:p>
            <a:endParaRPr dirty="0"/>
          </a:p>
          <a:p>
            <a:r>
              <a:rPr lang="en-IN" sz="1600" b="1" dirty="0">
                <a:latin typeface="BZFFYM+MyriadPro-SemiboldCond"/>
              </a:rPr>
              <a:t>Solution</a:t>
            </a:r>
            <a:endParaRPr dirty="0"/>
          </a:p>
          <a:p>
            <a:r>
              <a:rPr lang="en-IN" sz="1600" dirty="0">
                <a:latin typeface="BZFFYM+MinionPro-Regular"/>
                <a:ea typeface="BZFFYM+MinionPro-Regular"/>
              </a:rPr>
              <a:t>Catch a greater variety of exception classes. </a:t>
            </a:r>
            <a:r>
              <a:rPr lang="en-IN" sz="1600" dirty="0" err="1">
                <a:latin typeface="BZFFYM+UbuntuMono-Regular"/>
                <a:ea typeface="BZFFYM+UbuntuMono-Regular"/>
              </a:rPr>
              <a:t>SocketException</a:t>
            </a:r>
            <a:r>
              <a:rPr lang="en-IN" sz="1600" dirty="0">
                <a:latin typeface="BZFFYM+UbuntuMono-Regular"/>
                <a:ea typeface="BZFFYM+UbuntuMono-Regular"/>
              </a:rPr>
              <a:t> </a:t>
            </a:r>
            <a:r>
              <a:rPr lang="en-IN" sz="1600" dirty="0">
                <a:latin typeface="BZFFYM+MinionPro-Regular"/>
                <a:ea typeface="BZFFYM+MinionPro-Regular"/>
              </a:rPr>
              <a:t>has several subclasses;</a:t>
            </a:r>
            <a:r>
              <a:rPr lang="en-IN" dirty="0"/>
              <a:t> </a:t>
            </a:r>
            <a:r>
              <a:rPr lang="en-IN" sz="1600" dirty="0">
                <a:latin typeface="BZFFYM+MinionPro-Regular"/>
                <a:ea typeface="BZFFYM+MinionPro-Regular"/>
              </a:rPr>
              <a:t>the most notable are: </a:t>
            </a:r>
          </a:p>
          <a:p>
            <a:endParaRPr lang="en-IN" sz="1600" dirty="0">
              <a:latin typeface="BZFFYM+MinionPro-Regular"/>
              <a:ea typeface="BZFFYM+MinionPro-Regular"/>
            </a:endParaRPr>
          </a:p>
          <a:p>
            <a:r>
              <a:rPr lang="en-IN" sz="1600" b="1" dirty="0" err="1">
                <a:latin typeface="BZFFYM+UbuntuMono-Regular"/>
                <a:ea typeface="BZFFYM+UbuntuMono-Regular"/>
              </a:rPr>
              <a:t>ConnectException</a:t>
            </a:r>
            <a:r>
              <a:rPr lang="en-IN" sz="1600" b="1" dirty="0">
                <a:latin typeface="BZFFYM+UbuntuMono-Regular"/>
                <a:ea typeface="BZFFYM+UbuntuMono-Regular"/>
              </a:rPr>
              <a:t> : </a:t>
            </a:r>
            <a:r>
              <a:rPr lang="en-IN" sz="1600" dirty="0">
                <a:latin typeface="BZFFYM+MinionPro-Regular"/>
                <a:ea typeface="BZFFYM+MinionPro-Regular"/>
              </a:rPr>
              <a:t>the connection was refused by the machine at the other end (the server machine)</a:t>
            </a:r>
            <a:endParaRPr lang="en-IN" sz="1600" b="1" dirty="0">
              <a:latin typeface="BZFFYM+UbuntuMono-Regular"/>
              <a:ea typeface="BZFFYM+UbuntuMono-Regular"/>
            </a:endParaRPr>
          </a:p>
          <a:p>
            <a:endParaRPr lang="en-IN" sz="1600" b="1" dirty="0">
              <a:latin typeface="BZFFYM+UbuntuMono-Regular"/>
              <a:ea typeface="BZFFYM+UbuntuMono-Regular"/>
            </a:endParaRPr>
          </a:p>
          <a:p>
            <a:r>
              <a:rPr lang="en-IN" sz="1600" b="1" dirty="0" err="1">
                <a:latin typeface="BZFFYM+UbuntuMono-Regular"/>
                <a:ea typeface="BZFFYM+UbuntuMono-Regular"/>
              </a:rPr>
              <a:t>NoRouteToHostException</a:t>
            </a:r>
            <a:r>
              <a:rPr lang="en-IN" sz="1600" dirty="0">
                <a:latin typeface="BZFFYM+MinionPro-Regular"/>
                <a:ea typeface="BZFFYM+UbuntuMono-Regular"/>
              </a:rPr>
              <a:t>:</a:t>
            </a:r>
            <a:r>
              <a:rPr lang="en-IN" sz="1600" dirty="0">
                <a:latin typeface="BZFFYM+MinionPro-Regular"/>
                <a:ea typeface="BZFFYM+MinionPro-Regular"/>
              </a:rPr>
              <a:t> completely explains the failure.</a:t>
            </a:r>
            <a:endParaRPr dirty="0"/>
          </a:p>
        </p:txBody>
      </p:sp>
    </p:spTree>
    <p:extLst>
      <p:ext uri="{BB962C8B-B14F-4D97-AF65-F5344CB8AC3E}">
        <p14:creationId xmlns:p14="http://schemas.microsoft.com/office/powerpoint/2010/main" val="222084374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TotalTime>
  <Words>2120</Words>
  <Application>Microsoft Office PowerPoint</Application>
  <PresentationFormat>Widescreen</PresentationFormat>
  <Paragraphs>423</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Rashmi</dc:creator>
  <cp:lastModifiedBy>pp brino</cp:lastModifiedBy>
  <cp:revision>20</cp:revision>
  <dcterms:created xsi:type="dcterms:W3CDTF">2020-05-22T10:09:41Z</dcterms:created>
  <dcterms:modified xsi:type="dcterms:W3CDTF">2021-01-23T10:36:34Z</dcterms:modified>
</cp:coreProperties>
</file>