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Kanit Medium"/>
      <p:regular r:id="rId19"/>
      <p:bold r:id="rId20"/>
      <p:italic r:id="rId21"/>
      <p:boldItalic r:id="rId22"/>
    </p:embeddedFont>
    <p:embeddedFont>
      <p:font typeface="Average"/>
      <p:regular r:id="rId23"/>
    </p:embeddedFont>
    <p:embeddedFont>
      <p:font typeface="Oswald"/>
      <p:regular r:id="rId24"/>
      <p:bold r:id="rId25"/>
    </p:embeddedFont>
    <p:embeddedFont>
      <p:font typeface="Kani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nitMedium-bold.fntdata"/><Relationship Id="rId22" Type="http://schemas.openxmlformats.org/officeDocument/2006/relationships/font" Target="fonts/KanitMedium-boldItalic.fntdata"/><Relationship Id="rId21" Type="http://schemas.openxmlformats.org/officeDocument/2006/relationships/font" Target="fonts/KanitMedium-italic.fntdata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nit-regular.fntdata"/><Relationship Id="rId25" Type="http://schemas.openxmlformats.org/officeDocument/2006/relationships/font" Target="fonts/Oswald-bold.fntdata"/><Relationship Id="rId28" Type="http://schemas.openxmlformats.org/officeDocument/2006/relationships/font" Target="fonts/Kanit-italic.fntdata"/><Relationship Id="rId27" Type="http://schemas.openxmlformats.org/officeDocument/2006/relationships/font" Target="fonts/Kani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ani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Kanit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d1990c4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d1990c4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d1990c4b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d1990c4b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d1990c4b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d1990c4b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ccee9db15e1d55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ccee9db15e1d55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b2c171a5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b2c171a5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d1990c4b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d1990c4b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b2c171a5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b2c171a5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bc089576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bc089576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b2c171a5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b2c171a5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b2c171a5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b2c171a5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cee9db15e1d55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ccee9db15e1d55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d1990c4b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d1990c4b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5.jpg"/><Relationship Id="rId5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9.jpg"/><Relationship Id="rId5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0.jpg"/><Relationship Id="rId5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hyperlink" Target="https://www.amcharts.com/docs/v4/" TargetMode="External"/><Relationship Id="rId11" Type="http://schemas.openxmlformats.org/officeDocument/2006/relationships/image" Target="../media/image9.png"/><Relationship Id="rId10" Type="http://schemas.openxmlformats.org/officeDocument/2006/relationships/hyperlink" Target="https://developer.mozilla.org/en-US/docs/Web/Web_Components" TargetMode="External"/><Relationship Id="rId9" Type="http://schemas.openxmlformats.org/officeDocument/2006/relationships/hyperlink" Target="https://developer.mozilla.org/en-US/docs/Web/JavaScript" TargetMode="External"/><Relationship Id="rId5" Type="http://schemas.openxmlformats.org/officeDocument/2006/relationships/hyperlink" Target="https://mui.com/getting-started/usage/" TargetMode="External"/><Relationship Id="rId6" Type="http://schemas.openxmlformats.org/officeDocument/2006/relationships/hyperlink" Target="https://v5.reactrouter.com/web/guides/quick-start" TargetMode="External"/><Relationship Id="rId7" Type="http://schemas.openxmlformats.org/officeDocument/2006/relationships/hyperlink" Target="https://react-bootstrap.github.io/layout/grid/" TargetMode="External"/><Relationship Id="rId8" Type="http://schemas.openxmlformats.org/officeDocument/2006/relationships/hyperlink" Target="https://www.npmjs.com/package/react-axi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jpg"/><Relationship Id="rId5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6.jpg"/><Relationship Id="rId5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465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0" y="-883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3584663" y="1726988"/>
            <a:ext cx="3431400" cy="87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4BEFEF"/>
                </a:solidFill>
                <a:latin typeface="Kanit"/>
                <a:ea typeface="Kanit"/>
                <a:cs typeface="Kanit"/>
                <a:sym typeface="Kanit"/>
              </a:rPr>
              <a:t>P A Y B A C K</a:t>
            </a:r>
            <a:endParaRPr b="1">
              <a:solidFill>
                <a:srgbClr val="4BEFE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71250" y="3092440"/>
            <a:ext cx="78015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3F3F3"/>
                </a:solidFill>
                <a:latin typeface="Kanit Medium"/>
                <a:ea typeface="Kanit Medium"/>
                <a:cs typeface="Kanit Medium"/>
                <a:sym typeface="Kanit Medium"/>
              </a:rPr>
              <a:t>b</a:t>
            </a:r>
            <a:r>
              <a:rPr lang="en-GB" sz="2400">
                <a:solidFill>
                  <a:srgbClr val="F3F3F3"/>
                </a:solidFill>
                <a:latin typeface="Kanit Medium"/>
                <a:ea typeface="Kanit Medium"/>
                <a:cs typeface="Kanit Medium"/>
                <a:sym typeface="Kanit Medium"/>
              </a:rPr>
              <a:t>y ‘The Akatsuki’</a:t>
            </a:r>
            <a:endParaRPr sz="2400">
              <a:solidFill>
                <a:srgbClr val="F3F3F3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7938" y="1778576"/>
            <a:ext cx="1662450" cy="9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ctrTitle"/>
          </p:nvPr>
        </p:nvSpPr>
        <p:spPr>
          <a:xfrm>
            <a:off x="1317750" y="842925"/>
            <a:ext cx="6508500" cy="4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ACACAC"/>
                </a:solidFill>
                <a:latin typeface="Kanit"/>
                <a:ea typeface="Kanit"/>
                <a:cs typeface="Kanit"/>
                <a:sym typeface="Kanit"/>
              </a:rPr>
              <a:t>INFO6150 Web Design &amp; User Experience Engr</a:t>
            </a:r>
            <a:endParaRPr sz="2400">
              <a:solidFill>
                <a:srgbClr val="ACACAC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>
            <a:off x="3750600" y="1247175"/>
            <a:ext cx="164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653684" y="3736400"/>
            <a:ext cx="26427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Siddhant Nagraj - 002794527</a:t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578813" y="3736400"/>
            <a:ext cx="29115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Mayur Chaudhari - 002736792</a:t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578813" y="4141849"/>
            <a:ext cx="24261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Jash Pandav - 002728124</a:t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53684" y="4141849"/>
            <a:ext cx="29115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Swanand Tanavade - 002774342</a:t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465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idx="4294967295" type="ctrTitle"/>
          </p:nvPr>
        </p:nvSpPr>
        <p:spPr>
          <a:xfrm>
            <a:off x="461300" y="363375"/>
            <a:ext cx="28839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BEFEF"/>
                </a:solidFill>
                <a:latin typeface="Kanit"/>
                <a:ea typeface="Kanit"/>
                <a:cs typeface="Kanit"/>
                <a:sym typeface="Kanit"/>
              </a:rPr>
              <a:t>Screenshots :</a:t>
            </a:r>
            <a:endParaRPr b="1" sz="2400">
              <a:solidFill>
                <a:srgbClr val="4BEFE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152" name="Google Shape;152;p22"/>
          <p:cNvCxnSpPr/>
          <p:nvPr/>
        </p:nvCxnSpPr>
        <p:spPr>
          <a:xfrm flipH="1" rot="10800000">
            <a:off x="576625" y="933975"/>
            <a:ext cx="2329800" cy="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330075" y="4294800"/>
            <a:ext cx="14931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825" y="1261650"/>
            <a:ext cx="4193174" cy="235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2600" y="1261650"/>
            <a:ext cx="4040573" cy="235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465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>
            <p:ph idx="4294967295" type="ctrTitle"/>
          </p:nvPr>
        </p:nvSpPr>
        <p:spPr>
          <a:xfrm>
            <a:off x="461300" y="363375"/>
            <a:ext cx="28839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BEFEF"/>
                </a:solidFill>
                <a:latin typeface="Kanit"/>
                <a:ea typeface="Kanit"/>
                <a:cs typeface="Kanit"/>
                <a:sym typeface="Kanit"/>
              </a:rPr>
              <a:t>Screenshots :</a:t>
            </a:r>
            <a:endParaRPr b="1" sz="2400">
              <a:solidFill>
                <a:srgbClr val="4BEFE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162" name="Google Shape;162;p23"/>
          <p:cNvCxnSpPr/>
          <p:nvPr/>
        </p:nvCxnSpPr>
        <p:spPr>
          <a:xfrm flipH="1" rot="10800000">
            <a:off x="576625" y="933975"/>
            <a:ext cx="2329800" cy="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7330075" y="4294800"/>
            <a:ext cx="14931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00" y="1217050"/>
            <a:ext cx="4254077" cy="239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1100" y="1217050"/>
            <a:ext cx="4254077" cy="2392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465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4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>
            <p:ph idx="4294967295" type="ctrTitle"/>
          </p:nvPr>
        </p:nvSpPr>
        <p:spPr>
          <a:xfrm>
            <a:off x="461300" y="363375"/>
            <a:ext cx="28839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BEFEF"/>
                </a:solidFill>
                <a:latin typeface="Kanit"/>
                <a:ea typeface="Kanit"/>
                <a:cs typeface="Kanit"/>
                <a:sym typeface="Kanit"/>
              </a:rPr>
              <a:t>Screenshots :</a:t>
            </a:r>
            <a:endParaRPr b="1" sz="2400">
              <a:solidFill>
                <a:srgbClr val="4BEFE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172" name="Google Shape;172;p24"/>
          <p:cNvCxnSpPr/>
          <p:nvPr/>
        </p:nvCxnSpPr>
        <p:spPr>
          <a:xfrm flipH="1" rot="10800000">
            <a:off x="576625" y="933975"/>
            <a:ext cx="2329800" cy="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7330075" y="4294800"/>
            <a:ext cx="14931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350" y="1217050"/>
            <a:ext cx="4269648" cy="240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8975" y="1217050"/>
            <a:ext cx="4269648" cy="2401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465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5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>
            <p:ph idx="4294967295" type="ctrTitle"/>
          </p:nvPr>
        </p:nvSpPr>
        <p:spPr>
          <a:xfrm>
            <a:off x="4468275" y="3501100"/>
            <a:ext cx="3713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23A4B8"/>
                </a:solidFill>
                <a:latin typeface="Kanit"/>
                <a:ea typeface="Kanit"/>
                <a:cs typeface="Kanit"/>
                <a:sym typeface="Kanit"/>
              </a:rPr>
              <a:t>Thank You !</a:t>
            </a:r>
            <a:endParaRPr b="1" sz="4800">
              <a:solidFill>
                <a:srgbClr val="23A4B8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465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14925" y="1181923"/>
            <a:ext cx="42603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49849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100"/>
              <a:buFont typeface="Kanit Medium"/>
              <a:buChar char="●"/>
            </a:pPr>
            <a:r>
              <a:rPr lang="en-GB" sz="15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PAYBACK is essentially an expense tracker and an expense splitter application developed using HTML, SCSS, JS , REACT and MongoDb</a:t>
            </a:r>
            <a:endParaRPr sz="15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-275249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500"/>
              <a:buFont typeface="Kanit Medium"/>
              <a:buChar char="●"/>
            </a:pPr>
            <a:r>
              <a:rPr lang="en-GB" sz="15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This project will consist of </a:t>
            </a:r>
            <a:r>
              <a:rPr lang="en-GB" sz="15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multiply</a:t>
            </a:r>
            <a:r>
              <a:rPr lang="en-GB" sz="15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 logins for multiple members.</a:t>
            </a:r>
            <a:endParaRPr sz="15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-275249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500"/>
              <a:buFont typeface="Kanit Medium"/>
              <a:buChar char="●"/>
            </a:pPr>
            <a:r>
              <a:rPr lang="en-GB" sz="15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A dashboard will consist of a feature that will allow user to perform CRUD operations on added expenses.</a:t>
            </a:r>
            <a:endParaRPr sz="15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  <p:sp>
        <p:nvSpPr>
          <p:cNvPr id="75" name="Google Shape;75;p14"/>
          <p:cNvSpPr txBox="1"/>
          <p:nvPr>
            <p:ph idx="4294967295" type="ctrTitle"/>
          </p:nvPr>
        </p:nvSpPr>
        <p:spPr>
          <a:xfrm>
            <a:off x="414930" y="363375"/>
            <a:ext cx="28257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BEFEF"/>
                </a:solidFill>
                <a:latin typeface="Kanit"/>
                <a:ea typeface="Kanit"/>
                <a:cs typeface="Kanit"/>
                <a:sym typeface="Kanit"/>
              </a:rPr>
              <a:t>Project Description:</a:t>
            </a:r>
            <a:endParaRPr b="1" sz="2400">
              <a:solidFill>
                <a:srgbClr val="4BEFE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534138" y="939985"/>
            <a:ext cx="1606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025" y="1181925"/>
            <a:ext cx="4260302" cy="2727043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465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14925" y="1181923"/>
            <a:ext cx="42603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68899" lvl="0" marL="26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Kanit Medium"/>
              <a:buChar char="●"/>
            </a:pPr>
            <a: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Substituting the traditional pen and paper method of expenditure recording with a web application.</a:t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-268899" lvl="0" marL="26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Kanit Medium"/>
              <a:buChar char="●"/>
            </a:pPr>
            <a: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Through graphical depictions, Payback enables you to track your expenses and obtain more thorough reports.</a:t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-268899" lvl="0" marL="26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Kanit Medium"/>
              <a:buChar char="●"/>
            </a:pPr>
            <a: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It helps you be more responsible for your actions, increases financial security, and lowers financial stress.</a:t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-268899" lvl="0" marL="26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Kanit Medium"/>
              <a:buChar char="●"/>
            </a:pPr>
            <a: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Spending less money and staying out of debt.</a:t>
            </a:r>
            <a:endParaRPr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  <p:sp>
        <p:nvSpPr>
          <p:cNvPr id="84" name="Google Shape;84;p15"/>
          <p:cNvSpPr txBox="1"/>
          <p:nvPr>
            <p:ph idx="4294967295" type="ctrTitle"/>
          </p:nvPr>
        </p:nvSpPr>
        <p:spPr>
          <a:xfrm>
            <a:off x="414913" y="363385"/>
            <a:ext cx="19503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BEFEF"/>
                </a:solidFill>
                <a:latin typeface="Kanit"/>
                <a:ea typeface="Kanit"/>
                <a:cs typeface="Kanit"/>
                <a:sym typeface="Kanit"/>
              </a:rPr>
              <a:t>The Purpose</a:t>
            </a:r>
            <a:endParaRPr b="1" sz="2400">
              <a:solidFill>
                <a:srgbClr val="4BEFE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85" name="Google Shape;85;p15"/>
          <p:cNvCxnSpPr/>
          <p:nvPr/>
        </p:nvCxnSpPr>
        <p:spPr>
          <a:xfrm>
            <a:off x="534138" y="939985"/>
            <a:ext cx="1606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200" y="750788"/>
            <a:ext cx="3641925" cy="36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465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4294967295" type="ctrTitle"/>
          </p:nvPr>
        </p:nvSpPr>
        <p:spPr>
          <a:xfrm>
            <a:off x="4305157" y="363385"/>
            <a:ext cx="19503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BEFEF"/>
                </a:solidFill>
                <a:latin typeface="Kanit"/>
                <a:ea typeface="Kanit"/>
                <a:cs typeface="Kanit"/>
                <a:sym typeface="Kanit"/>
              </a:rPr>
              <a:t>Features</a:t>
            </a:r>
            <a:endParaRPr b="1" sz="2400">
              <a:solidFill>
                <a:srgbClr val="4BEFE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93" name="Google Shape;93;p16"/>
          <p:cNvCxnSpPr/>
          <p:nvPr/>
        </p:nvCxnSpPr>
        <p:spPr>
          <a:xfrm>
            <a:off x="4391188" y="939985"/>
            <a:ext cx="1606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271975" y="1181923"/>
            <a:ext cx="42603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Kanit Medium"/>
              <a:buChar char="●"/>
            </a:pPr>
            <a: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Created REST API for Expenses and Users, fetching the expenses of individual user.</a:t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Kanit Medium"/>
              <a:buChar char="●"/>
            </a:pPr>
            <a: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Multiple user can register. Only Admins have to permission to handle expenses.</a:t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Kanit Medium"/>
              <a:buChar char="●"/>
            </a:pPr>
            <a: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 Users can add group expenses and split them as per </a:t>
            </a:r>
            <a: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the</a:t>
            </a:r>
            <a: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 needs of the grou</a:t>
            </a:r>
            <a: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p.</a:t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Kanit Medium"/>
              <a:buChar char="●"/>
            </a:pPr>
            <a: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Users can settle up expenses between involved parties. </a:t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Kanit Medium"/>
              <a:buChar char="●"/>
            </a:pPr>
            <a: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Expenses added and settled would be </a:t>
            </a:r>
            <a: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visible</a:t>
            </a:r>
            <a: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 to both lender and borrower.</a:t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25" y="871725"/>
            <a:ext cx="3618627" cy="361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465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350" y="985150"/>
            <a:ext cx="4542474" cy="316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idx="4294967295" type="ctrTitle"/>
          </p:nvPr>
        </p:nvSpPr>
        <p:spPr>
          <a:xfrm>
            <a:off x="414924" y="363375"/>
            <a:ext cx="33678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BEFEF"/>
                </a:solidFill>
                <a:latin typeface="Kanit"/>
                <a:ea typeface="Kanit"/>
                <a:cs typeface="Kanit"/>
                <a:sym typeface="Kanit"/>
              </a:rPr>
              <a:t>Contributions Made :</a:t>
            </a:r>
            <a:endParaRPr b="1" sz="2400">
              <a:solidFill>
                <a:srgbClr val="4BEFE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 flipH="1" rot="10800000">
            <a:off x="534138" y="937585"/>
            <a:ext cx="28806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534150" y="1181925"/>
            <a:ext cx="42825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68899" lvl="0" marL="26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EFEF"/>
              </a:buClr>
              <a:buSzPts val="1400"/>
              <a:buFont typeface="Kanit Medium"/>
              <a:buChar char="●"/>
            </a:pPr>
            <a:r>
              <a:rPr lang="en-GB" sz="1400">
                <a:solidFill>
                  <a:srgbClr val="4BEFEF"/>
                </a:solidFill>
                <a:latin typeface="Kanit Medium"/>
                <a:ea typeface="Kanit Medium"/>
                <a:cs typeface="Kanit Medium"/>
                <a:sym typeface="Kanit Medium"/>
              </a:rPr>
              <a:t>Mayur Chaudhari</a:t>
            </a:r>
            <a:b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</a:br>
            <a: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Design of UI, Sign in, Sign out, header, landing pages, SCSS, Javascript.</a:t>
            </a:r>
            <a:b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</a:b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-268899" lvl="0" marL="26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EFEF"/>
              </a:buClr>
              <a:buSzPts val="1400"/>
              <a:buFont typeface="Kanit Medium"/>
              <a:buChar char="●"/>
            </a:pPr>
            <a:r>
              <a:rPr lang="en-GB" sz="1400">
                <a:solidFill>
                  <a:srgbClr val="4BEFEF"/>
                </a:solidFill>
                <a:latin typeface="Kanit Medium"/>
                <a:ea typeface="Kanit Medium"/>
                <a:cs typeface="Kanit Medium"/>
                <a:sym typeface="Kanit Medium"/>
              </a:rPr>
              <a:t>Siddhant Nagraj</a:t>
            </a:r>
            <a:b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</a:br>
            <a: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Design of UI, Designing Dashboard, Dash-Header and pop-ups pages, Javascript, SCSS.</a:t>
            </a:r>
            <a:b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</a:b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-268899" lvl="0" marL="26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EFEF"/>
              </a:buClr>
              <a:buSzPts val="1400"/>
              <a:buFont typeface="Kanit Medium"/>
              <a:buChar char="●"/>
            </a:pPr>
            <a:r>
              <a:rPr lang="en-GB" sz="1400">
                <a:solidFill>
                  <a:srgbClr val="4BEFEF"/>
                </a:solidFill>
                <a:latin typeface="Kanit Medium"/>
                <a:ea typeface="Kanit Medium"/>
                <a:cs typeface="Kanit Medium"/>
                <a:sym typeface="Kanit Medium"/>
              </a:rPr>
              <a:t>Jash Pandav</a:t>
            </a:r>
            <a:b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</a:br>
            <a: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React , Model , Helpers Designing,  MongoDB.</a:t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0" lvl="0" marL="26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-268899" lvl="0" marL="26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EFEF"/>
              </a:buClr>
              <a:buSzPts val="1400"/>
              <a:buFont typeface="Kanit Medium"/>
              <a:buChar char="●"/>
            </a:pPr>
            <a:r>
              <a:rPr lang="en-GB" sz="1400">
                <a:solidFill>
                  <a:srgbClr val="4BEFEF"/>
                </a:solidFill>
                <a:latin typeface="Kanit Medium"/>
                <a:ea typeface="Kanit Medium"/>
                <a:cs typeface="Kanit Medium"/>
                <a:sym typeface="Kanit Medium"/>
              </a:rPr>
              <a:t>Swanand Tanavade</a:t>
            </a:r>
            <a:b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</a:br>
            <a:r>
              <a:rPr lang="en-GB" sz="1400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Redux implementation, Routes, Utilities, MongoDB.</a:t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465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idx="4294967295" type="ctrTitle"/>
          </p:nvPr>
        </p:nvSpPr>
        <p:spPr>
          <a:xfrm>
            <a:off x="5159124" y="363375"/>
            <a:ext cx="33678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BEFEF"/>
                </a:solidFill>
                <a:latin typeface="Kanit"/>
                <a:ea typeface="Kanit"/>
                <a:cs typeface="Kanit"/>
                <a:sym typeface="Kanit"/>
              </a:rPr>
              <a:t>Technologies</a:t>
            </a:r>
            <a:r>
              <a:rPr b="1" lang="en-GB" sz="2400">
                <a:solidFill>
                  <a:srgbClr val="4BEFEF"/>
                </a:solidFill>
                <a:latin typeface="Kanit"/>
                <a:ea typeface="Kanit"/>
                <a:cs typeface="Kanit"/>
                <a:sym typeface="Kanit"/>
              </a:rPr>
              <a:t> Used</a:t>
            </a:r>
            <a:endParaRPr b="1" sz="2400">
              <a:solidFill>
                <a:srgbClr val="4BEFE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111" name="Google Shape;111;p18"/>
          <p:cNvCxnSpPr/>
          <p:nvPr/>
        </p:nvCxnSpPr>
        <p:spPr>
          <a:xfrm>
            <a:off x="5278338" y="939985"/>
            <a:ext cx="1606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5159125" y="1193450"/>
            <a:ext cx="31314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4299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Kanit Medium"/>
              <a:buChar char="●"/>
            </a:pPr>
            <a:r>
              <a:rPr lang="en-GB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NODEJs</a:t>
            </a:r>
            <a:endParaRPr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-294299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Kanit Medium"/>
              <a:buChar char="●"/>
            </a:pPr>
            <a:r>
              <a:rPr lang="en-GB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Express</a:t>
            </a:r>
            <a:endParaRPr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-294299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Kanit Medium"/>
              <a:buChar char="●"/>
            </a:pPr>
            <a:r>
              <a:rPr lang="en-GB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MongoDb</a:t>
            </a:r>
            <a:endParaRPr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-294299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Kanit Medium"/>
              <a:buChar char="●"/>
            </a:pPr>
            <a:r>
              <a:rPr lang="en-GB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React</a:t>
            </a:r>
            <a:endParaRPr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-294299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Kanit Medium"/>
              <a:buChar char="●"/>
            </a:pPr>
            <a:r>
              <a:rPr lang="en-GB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Redux</a:t>
            </a:r>
            <a:endParaRPr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-294299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Kanit Medium"/>
              <a:buChar char="●"/>
            </a:pPr>
            <a:r>
              <a:rPr lang="en-GB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HTML</a:t>
            </a:r>
            <a:endParaRPr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-294299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Kanit Medium"/>
              <a:buChar char="●"/>
            </a:pPr>
            <a:r>
              <a:rPr lang="en-GB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SCSS</a:t>
            </a:r>
            <a:endParaRPr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  <a:p>
            <a:pPr indent="-294299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Kanit Medium"/>
              <a:buChar char="●"/>
            </a:pPr>
            <a:r>
              <a:rPr lang="en-GB">
                <a:solidFill>
                  <a:srgbClr val="C9D1D9"/>
                </a:solidFill>
                <a:latin typeface="Kanit Medium"/>
                <a:ea typeface="Kanit Medium"/>
                <a:cs typeface="Kanit Medium"/>
                <a:sym typeface="Kanit Medium"/>
              </a:rPr>
              <a:t>Javascript</a:t>
            </a:r>
            <a:endParaRPr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350" y="723100"/>
            <a:ext cx="1344550" cy="13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4625" y="461150"/>
            <a:ext cx="1606500" cy="16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375" y="2630425"/>
            <a:ext cx="1606502" cy="160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50075" y="2630425"/>
            <a:ext cx="1575600" cy="15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465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idx="4294967295" type="ctrTitle"/>
          </p:nvPr>
        </p:nvSpPr>
        <p:spPr>
          <a:xfrm>
            <a:off x="461300" y="363375"/>
            <a:ext cx="57942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BEFEF"/>
                </a:solidFill>
                <a:latin typeface="Kanit"/>
                <a:ea typeface="Kanit"/>
                <a:cs typeface="Kanit"/>
                <a:sym typeface="Kanit"/>
              </a:rPr>
              <a:t>References Used :</a:t>
            </a:r>
            <a:endParaRPr b="1" sz="2400">
              <a:solidFill>
                <a:srgbClr val="4BEFE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123" name="Google Shape;123;p19"/>
          <p:cNvCxnSpPr/>
          <p:nvPr/>
        </p:nvCxnSpPr>
        <p:spPr>
          <a:xfrm flipH="1" rot="10800000">
            <a:off x="576625" y="933975"/>
            <a:ext cx="2329800" cy="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61300" y="1181925"/>
            <a:ext cx="5937300" cy="29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68899" lvl="0" marL="269999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Kanit"/>
              <a:buChar char="●"/>
            </a:pPr>
            <a:r>
              <a:rPr lang="en-GB" sz="1400" u="sng">
                <a:solidFill>
                  <a:srgbClr val="C9D1D9"/>
                </a:solidFill>
                <a:latin typeface="Kanit"/>
                <a:ea typeface="Kanit"/>
                <a:cs typeface="Kanit"/>
                <a:sym typeface="Kani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https://www.amcharts.com/docs/v4/</a:t>
            </a:r>
            <a:endParaRPr sz="1400" u="sng">
              <a:solidFill>
                <a:srgbClr val="C9D1D9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268899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Char char="●"/>
            </a:pPr>
            <a:r>
              <a:rPr lang="en-GB" sz="1400" u="sng">
                <a:solidFill>
                  <a:srgbClr val="C9D1D9"/>
                </a:solidFill>
                <a:latin typeface="Kanit"/>
                <a:ea typeface="Kanit"/>
                <a:cs typeface="Kanit"/>
                <a:sym typeface="Kani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https://mui.com/getting-started/usage/</a:t>
            </a:r>
            <a:endParaRPr sz="1400" u="sng">
              <a:solidFill>
                <a:srgbClr val="C9D1D9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268899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Char char="●"/>
            </a:pPr>
            <a:r>
              <a:rPr lang="en-GB" sz="1400" u="sng">
                <a:solidFill>
                  <a:srgbClr val="C9D1D9"/>
                </a:solidFill>
                <a:latin typeface="Kanit"/>
                <a:ea typeface="Kanit"/>
                <a:cs typeface="Kanit"/>
                <a:sym typeface="Kani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https://v5.reactrouter.com/web/guides/quick-start</a:t>
            </a:r>
            <a:endParaRPr sz="1400" u="sng">
              <a:solidFill>
                <a:srgbClr val="C9D1D9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268899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Char char="●"/>
            </a:pPr>
            <a:r>
              <a:rPr lang="en-GB" sz="1400" u="sng">
                <a:solidFill>
                  <a:srgbClr val="C9D1D9"/>
                </a:solidFill>
                <a:latin typeface="Kanit"/>
                <a:ea typeface="Kanit"/>
                <a:cs typeface="Kanit"/>
                <a:sym typeface="Kani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https://react-bootstrap.github.io/layout/grid/</a:t>
            </a:r>
            <a:endParaRPr sz="1400" u="sng">
              <a:solidFill>
                <a:srgbClr val="C9D1D9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268899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Char char="●"/>
            </a:pPr>
            <a:r>
              <a:rPr lang="en-GB" sz="1400" u="sng">
                <a:solidFill>
                  <a:srgbClr val="C9D1D9"/>
                </a:solidFill>
                <a:latin typeface="Kanit"/>
                <a:ea typeface="Kanit"/>
                <a:cs typeface="Kanit"/>
                <a:sym typeface="Kani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https://www.npmjs.com/package/react-axios</a:t>
            </a:r>
            <a:endParaRPr sz="1400" u="sng">
              <a:solidFill>
                <a:srgbClr val="C9D1D9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268899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Char char="●"/>
            </a:pPr>
            <a:r>
              <a:rPr lang="en-GB" sz="1400" u="sng">
                <a:solidFill>
                  <a:srgbClr val="C9D1D9"/>
                </a:solidFill>
                <a:latin typeface="Kanit"/>
                <a:ea typeface="Kanit"/>
                <a:cs typeface="Kanit"/>
                <a:sym typeface="Kani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</a:t>
            </a:r>
            <a:endParaRPr sz="1400" u="sng">
              <a:solidFill>
                <a:srgbClr val="C9D1D9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268899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Char char="●"/>
            </a:pPr>
            <a:r>
              <a:rPr lang="en-GB" sz="1400" u="sng">
                <a:solidFill>
                  <a:srgbClr val="C9D1D9"/>
                </a:solidFill>
                <a:latin typeface="Kanit"/>
                <a:ea typeface="Kanit"/>
                <a:cs typeface="Kanit"/>
                <a:sym typeface="Kani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https://developer.mozilla.org/en-US/docs/Web/Web_Components</a:t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83325" y="805300"/>
            <a:ext cx="2979051" cy="297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465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idx="4294967295" type="ctrTitle"/>
          </p:nvPr>
        </p:nvSpPr>
        <p:spPr>
          <a:xfrm>
            <a:off x="461300" y="363375"/>
            <a:ext cx="28839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BEFEF"/>
                </a:solidFill>
                <a:latin typeface="Kanit"/>
                <a:ea typeface="Kanit"/>
                <a:cs typeface="Kanit"/>
                <a:sym typeface="Kanit"/>
              </a:rPr>
              <a:t>Screenshots :</a:t>
            </a:r>
            <a:endParaRPr b="1" sz="2400">
              <a:solidFill>
                <a:srgbClr val="4BEFE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132" name="Google Shape;132;p20"/>
          <p:cNvCxnSpPr/>
          <p:nvPr/>
        </p:nvCxnSpPr>
        <p:spPr>
          <a:xfrm flipH="1" rot="10800000">
            <a:off x="576625" y="933975"/>
            <a:ext cx="2329800" cy="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825" y="1217050"/>
            <a:ext cx="4056350" cy="22817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rgbClr val="000000">
                <a:alpha val="99000"/>
              </a:srgbClr>
            </a:outerShdw>
          </a:effectLst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625" y="1217050"/>
            <a:ext cx="4056350" cy="22817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rgbClr val="000000">
                <a:alpha val="99000"/>
              </a:srgbClr>
            </a:outerShdw>
          </a:effectLst>
        </p:spPr>
      </p:pic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330075" y="4294800"/>
            <a:ext cx="14931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465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idx="4294967295" type="ctrTitle"/>
          </p:nvPr>
        </p:nvSpPr>
        <p:spPr>
          <a:xfrm>
            <a:off x="461300" y="363375"/>
            <a:ext cx="28839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BEFEF"/>
                </a:solidFill>
                <a:latin typeface="Kanit"/>
                <a:ea typeface="Kanit"/>
                <a:cs typeface="Kanit"/>
                <a:sym typeface="Kanit"/>
              </a:rPr>
              <a:t>Screenshots :</a:t>
            </a:r>
            <a:endParaRPr b="1" sz="2400">
              <a:solidFill>
                <a:srgbClr val="4BEFE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142" name="Google Shape;142;p21"/>
          <p:cNvCxnSpPr/>
          <p:nvPr/>
        </p:nvCxnSpPr>
        <p:spPr>
          <a:xfrm flipH="1" rot="10800000">
            <a:off x="576625" y="933975"/>
            <a:ext cx="2329800" cy="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330075" y="4294800"/>
            <a:ext cx="14931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9D1D9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00" y="1102600"/>
            <a:ext cx="4110701" cy="25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100" y="1102600"/>
            <a:ext cx="3794750" cy="25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