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0" autoAdjust="0"/>
    <p:restoredTop sz="94660"/>
  </p:normalViewPr>
  <p:slideViewPr>
    <p:cSldViewPr snapToGrid="0">
      <p:cViewPr>
        <p:scale>
          <a:sx n="74" d="100"/>
          <a:sy n="74" d="100"/>
        </p:scale>
        <p:origin x="876"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CD4652-AB22-45EC-B4F1-AB6E04B9B3D7}"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US"/>
        </a:p>
      </dgm:t>
    </dgm:pt>
    <dgm:pt modelId="{C51E9B47-BCBB-4FA7-B773-5C44EFDEC26C}">
      <dgm:prSet/>
      <dgm:spPr/>
      <dgm:t>
        <a:bodyPr/>
        <a:lstStyle/>
        <a:p>
          <a:r>
            <a:rPr lang="en-US" b="1" i="0" baseline="0"/>
            <a:t>Data Loading:</a:t>
          </a:r>
          <a:endParaRPr lang="en-US"/>
        </a:p>
      </dgm:t>
    </dgm:pt>
    <dgm:pt modelId="{94B26938-00A4-499A-9F2C-AE1E319BBDB8}" type="parTrans" cxnId="{2E279B4E-2E0E-4597-8BBE-49B3F79E332E}">
      <dgm:prSet/>
      <dgm:spPr/>
      <dgm:t>
        <a:bodyPr/>
        <a:lstStyle/>
        <a:p>
          <a:endParaRPr lang="en-US"/>
        </a:p>
      </dgm:t>
    </dgm:pt>
    <dgm:pt modelId="{5B259668-D8DD-428E-B117-CB7A8C9A030C}" type="sibTrans" cxnId="{2E279B4E-2E0E-4597-8BBE-49B3F79E332E}">
      <dgm:prSet/>
      <dgm:spPr/>
      <dgm:t>
        <a:bodyPr/>
        <a:lstStyle/>
        <a:p>
          <a:endParaRPr lang="en-US"/>
        </a:p>
      </dgm:t>
    </dgm:pt>
    <dgm:pt modelId="{DC2E756F-D7B1-49DF-BF07-486764D0FE8E}">
      <dgm:prSet/>
      <dgm:spPr/>
      <dgm:t>
        <a:bodyPr/>
        <a:lstStyle/>
        <a:p>
          <a:r>
            <a:rPr lang="en-US" b="0" i="0" baseline="0">
              <a:latin typeface="Amasis MT Pro Light" panose="020F0502020204030204" pitchFamily="18" charset="0"/>
            </a:rPr>
            <a:t>Load the Netflix dataset into Amazon S3 for efficient storage and accessibility</a:t>
          </a:r>
          <a:r>
            <a:rPr lang="en-US" b="0" i="0" baseline="0"/>
            <a:t>.</a:t>
          </a:r>
          <a:endParaRPr lang="en-US"/>
        </a:p>
      </dgm:t>
    </dgm:pt>
    <dgm:pt modelId="{AC16B6FB-FB63-47C7-B0C0-D2F57BFFE993}" type="parTrans" cxnId="{4FB92377-7307-41EE-A8A4-AEC0A93C4366}">
      <dgm:prSet/>
      <dgm:spPr/>
      <dgm:t>
        <a:bodyPr/>
        <a:lstStyle/>
        <a:p>
          <a:endParaRPr lang="en-US"/>
        </a:p>
      </dgm:t>
    </dgm:pt>
    <dgm:pt modelId="{189CD6E5-3386-4489-A012-6D822E05EA3A}" type="sibTrans" cxnId="{4FB92377-7307-41EE-A8A4-AEC0A93C4366}">
      <dgm:prSet/>
      <dgm:spPr/>
      <dgm:t>
        <a:bodyPr/>
        <a:lstStyle/>
        <a:p>
          <a:endParaRPr lang="en-US"/>
        </a:p>
      </dgm:t>
    </dgm:pt>
    <dgm:pt modelId="{8B04A8D0-C3F0-4DC5-B7F5-7F2F71BA2EEC}">
      <dgm:prSet/>
      <dgm:spPr/>
      <dgm:t>
        <a:bodyPr/>
        <a:lstStyle/>
        <a:p>
          <a:r>
            <a:rPr lang="en-US" b="1" i="0" baseline="0"/>
            <a:t>Data Connection:</a:t>
          </a:r>
          <a:endParaRPr lang="en-US"/>
        </a:p>
      </dgm:t>
    </dgm:pt>
    <dgm:pt modelId="{610E5844-6F50-4918-A562-BA9283C186A1}" type="parTrans" cxnId="{B57BA440-CD45-4A2E-87D1-82A968FDBD62}">
      <dgm:prSet/>
      <dgm:spPr/>
      <dgm:t>
        <a:bodyPr/>
        <a:lstStyle/>
        <a:p>
          <a:endParaRPr lang="en-US"/>
        </a:p>
      </dgm:t>
    </dgm:pt>
    <dgm:pt modelId="{B4639661-428E-4361-9E02-A667EC2615DB}" type="sibTrans" cxnId="{B57BA440-CD45-4A2E-87D1-82A968FDBD62}">
      <dgm:prSet/>
      <dgm:spPr/>
      <dgm:t>
        <a:bodyPr/>
        <a:lstStyle/>
        <a:p>
          <a:endParaRPr lang="en-US"/>
        </a:p>
      </dgm:t>
    </dgm:pt>
    <dgm:pt modelId="{28933A9E-E60C-403B-B90B-A0F288F54402}">
      <dgm:prSet/>
      <dgm:spPr/>
      <dgm:t>
        <a:bodyPr/>
        <a:lstStyle/>
        <a:p>
          <a:r>
            <a:rPr lang="en-US" b="0" i="0" baseline="0">
              <a:latin typeface="Amasis MT Pro" panose="020F0502020204030204" pitchFamily="18" charset="0"/>
            </a:rPr>
            <a:t>Establish a connection between Amazon S3 and QuickSight to enable seamless access to the dataset.</a:t>
          </a:r>
          <a:endParaRPr lang="en-US">
            <a:latin typeface="Amasis MT Pro" panose="020F0502020204030204" pitchFamily="18" charset="0"/>
          </a:endParaRPr>
        </a:p>
      </dgm:t>
    </dgm:pt>
    <dgm:pt modelId="{7855F505-EE6A-488C-A925-AF29AE6FC378}" type="parTrans" cxnId="{C690D568-70B8-4C12-9801-1BD5645C9019}">
      <dgm:prSet/>
      <dgm:spPr/>
      <dgm:t>
        <a:bodyPr/>
        <a:lstStyle/>
        <a:p>
          <a:endParaRPr lang="en-US"/>
        </a:p>
      </dgm:t>
    </dgm:pt>
    <dgm:pt modelId="{24182DCD-7E11-4721-BD7E-8EA075875907}" type="sibTrans" cxnId="{C690D568-70B8-4C12-9801-1BD5645C9019}">
      <dgm:prSet/>
      <dgm:spPr/>
      <dgm:t>
        <a:bodyPr/>
        <a:lstStyle/>
        <a:p>
          <a:endParaRPr lang="en-US"/>
        </a:p>
      </dgm:t>
    </dgm:pt>
    <dgm:pt modelId="{BA8D722D-7EDB-4EFB-8049-1B8F006C5299}">
      <dgm:prSet/>
      <dgm:spPr/>
      <dgm:t>
        <a:bodyPr/>
        <a:lstStyle/>
        <a:p>
          <a:r>
            <a:rPr lang="en-US" b="1" i="0" baseline="0"/>
            <a:t>Data Visualization:</a:t>
          </a:r>
          <a:endParaRPr lang="en-US"/>
        </a:p>
      </dgm:t>
    </dgm:pt>
    <dgm:pt modelId="{88CE12FE-7B0A-4F05-B861-FB7EDB1E1800}" type="parTrans" cxnId="{FC19637C-C67F-440C-B4F7-971B744B49B5}">
      <dgm:prSet/>
      <dgm:spPr/>
      <dgm:t>
        <a:bodyPr/>
        <a:lstStyle/>
        <a:p>
          <a:endParaRPr lang="en-US"/>
        </a:p>
      </dgm:t>
    </dgm:pt>
    <dgm:pt modelId="{5DF7FD5F-FD72-4BE6-BA2A-B57A04516995}" type="sibTrans" cxnId="{FC19637C-C67F-440C-B4F7-971B744B49B5}">
      <dgm:prSet/>
      <dgm:spPr/>
      <dgm:t>
        <a:bodyPr/>
        <a:lstStyle/>
        <a:p>
          <a:endParaRPr lang="en-US"/>
        </a:p>
      </dgm:t>
    </dgm:pt>
    <dgm:pt modelId="{F874003E-D3DF-405B-86FC-E3BAE19E836F}">
      <dgm:prSet/>
      <dgm:spPr/>
      <dgm:t>
        <a:bodyPr/>
        <a:lstStyle/>
        <a:p>
          <a:r>
            <a:rPr lang="en-US" b="0" i="0" baseline="0">
              <a:latin typeface="Amasis MT Pro" panose="02040504050005020304" pitchFamily="18" charset="0"/>
            </a:rPr>
            <a:t>Utilize QuickSight to visualize the Netflix content data, enabling comprehensive analysis and insights generation.</a:t>
          </a:r>
          <a:endParaRPr lang="en-US">
            <a:latin typeface="Amasis MT Pro" panose="02040504050005020304" pitchFamily="18" charset="0"/>
          </a:endParaRPr>
        </a:p>
      </dgm:t>
    </dgm:pt>
    <dgm:pt modelId="{47A61BE5-90D2-47FA-9B63-E71A984DA920}" type="parTrans" cxnId="{4206AA5A-F929-4280-8494-54E02BB02C7E}">
      <dgm:prSet/>
      <dgm:spPr/>
      <dgm:t>
        <a:bodyPr/>
        <a:lstStyle/>
        <a:p>
          <a:endParaRPr lang="en-US"/>
        </a:p>
      </dgm:t>
    </dgm:pt>
    <dgm:pt modelId="{8E9310FE-35C9-4E1E-A50F-CDB1D5DDC707}" type="sibTrans" cxnId="{4206AA5A-F929-4280-8494-54E02BB02C7E}">
      <dgm:prSet/>
      <dgm:spPr/>
      <dgm:t>
        <a:bodyPr/>
        <a:lstStyle/>
        <a:p>
          <a:endParaRPr lang="en-US"/>
        </a:p>
      </dgm:t>
    </dgm:pt>
    <dgm:pt modelId="{EE09D498-8097-46F8-8EC1-23F37B33B5F3}" type="pres">
      <dgm:prSet presAssocID="{1DCD4652-AB22-45EC-B4F1-AB6E04B9B3D7}" presName="CompostProcess" presStyleCnt="0">
        <dgm:presLayoutVars>
          <dgm:dir/>
          <dgm:resizeHandles val="exact"/>
        </dgm:presLayoutVars>
      </dgm:prSet>
      <dgm:spPr/>
    </dgm:pt>
    <dgm:pt modelId="{4EEAD33C-1E5C-4C4B-9B49-687C7C4B7CC4}" type="pres">
      <dgm:prSet presAssocID="{1DCD4652-AB22-45EC-B4F1-AB6E04B9B3D7}" presName="arrow" presStyleLbl="bgShp" presStyleIdx="0" presStyleCnt="1"/>
      <dgm:spPr/>
    </dgm:pt>
    <dgm:pt modelId="{27D44BFB-1B64-41D1-92B1-62A5906724A6}" type="pres">
      <dgm:prSet presAssocID="{1DCD4652-AB22-45EC-B4F1-AB6E04B9B3D7}" presName="linearProcess" presStyleCnt="0"/>
      <dgm:spPr/>
    </dgm:pt>
    <dgm:pt modelId="{9C0B18AC-6AB4-4E5B-8AD5-5A3DA66D69A1}" type="pres">
      <dgm:prSet presAssocID="{C51E9B47-BCBB-4FA7-B773-5C44EFDEC26C}" presName="textNode" presStyleLbl="node1" presStyleIdx="0" presStyleCnt="6">
        <dgm:presLayoutVars>
          <dgm:bulletEnabled val="1"/>
        </dgm:presLayoutVars>
      </dgm:prSet>
      <dgm:spPr/>
    </dgm:pt>
    <dgm:pt modelId="{E3429FDE-A6DA-44B0-A9CA-67C7F8BBB49D}" type="pres">
      <dgm:prSet presAssocID="{5B259668-D8DD-428E-B117-CB7A8C9A030C}" presName="sibTrans" presStyleCnt="0"/>
      <dgm:spPr/>
    </dgm:pt>
    <dgm:pt modelId="{BC546B24-F5B7-4648-A387-E99D52948DE0}" type="pres">
      <dgm:prSet presAssocID="{DC2E756F-D7B1-49DF-BF07-486764D0FE8E}" presName="textNode" presStyleLbl="node1" presStyleIdx="1" presStyleCnt="6">
        <dgm:presLayoutVars>
          <dgm:bulletEnabled val="1"/>
        </dgm:presLayoutVars>
      </dgm:prSet>
      <dgm:spPr/>
    </dgm:pt>
    <dgm:pt modelId="{FA9C5F56-000B-4E40-A031-E26CB1E1A1E2}" type="pres">
      <dgm:prSet presAssocID="{189CD6E5-3386-4489-A012-6D822E05EA3A}" presName="sibTrans" presStyleCnt="0"/>
      <dgm:spPr/>
    </dgm:pt>
    <dgm:pt modelId="{CBDB4233-49F7-47E3-9BCA-908C103340F1}" type="pres">
      <dgm:prSet presAssocID="{8B04A8D0-C3F0-4DC5-B7F5-7F2F71BA2EEC}" presName="textNode" presStyleLbl="node1" presStyleIdx="2" presStyleCnt="6">
        <dgm:presLayoutVars>
          <dgm:bulletEnabled val="1"/>
        </dgm:presLayoutVars>
      </dgm:prSet>
      <dgm:spPr/>
    </dgm:pt>
    <dgm:pt modelId="{12C46EF4-B4EA-4E8C-9408-C07DC6FFF9CA}" type="pres">
      <dgm:prSet presAssocID="{B4639661-428E-4361-9E02-A667EC2615DB}" presName="sibTrans" presStyleCnt="0"/>
      <dgm:spPr/>
    </dgm:pt>
    <dgm:pt modelId="{BD12F310-12D8-43C8-9735-24642589F8CB}" type="pres">
      <dgm:prSet presAssocID="{28933A9E-E60C-403B-B90B-A0F288F54402}" presName="textNode" presStyleLbl="node1" presStyleIdx="3" presStyleCnt="6">
        <dgm:presLayoutVars>
          <dgm:bulletEnabled val="1"/>
        </dgm:presLayoutVars>
      </dgm:prSet>
      <dgm:spPr/>
    </dgm:pt>
    <dgm:pt modelId="{9E982747-6A01-46FA-89A7-1A2B64002421}" type="pres">
      <dgm:prSet presAssocID="{24182DCD-7E11-4721-BD7E-8EA075875907}" presName="sibTrans" presStyleCnt="0"/>
      <dgm:spPr/>
    </dgm:pt>
    <dgm:pt modelId="{5AE23563-7689-4AD2-B8CB-92327B78F304}" type="pres">
      <dgm:prSet presAssocID="{BA8D722D-7EDB-4EFB-8049-1B8F006C5299}" presName="textNode" presStyleLbl="node1" presStyleIdx="4" presStyleCnt="6">
        <dgm:presLayoutVars>
          <dgm:bulletEnabled val="1"/>
        </dgm:presLayoutVars>
      </dgm:prSet>
      <dgm:spPr/>
    </dgm:pt>
    <dgm:pt modelId="{D5F394E9-7874-48BB-A75F-66C11F563B55}" type="pres">
      <dgm:prSet presAssocID="{5DF7FD5F-FD72-4BE6-BA2A-B57A04516995}" presName="sibTrans" presStyleCnt="0"/>
      <dgm:spPr/>
    </dgm:pt>
    <dgm:pt modelId="{E44CF5F5-E6BE-416F-A7EA-D026508751E6}" type="pres">
      <dgm:prSet presAssocID="{F874003E-D3DF-405B-86FC-E3BAE19E836F}" presName="textNode" presStyleLbl="node1" presStyleIdx="5" presStyleCnt="6">
        <dgm:presLayoutVars>
          <dgm:bulletEnabled val="1"/>
        </dgm:presLayoutVars>
      </dgm:prSet>
      <dgm:spPr/>
    </dgm:pt>
  </dgm:ptLst>
  <dgm:cxnLst>
    <dgm:cxn modelId="{E6152D3B-75FF-43AB-8AE4-70BB8729E1AF}" type="presOf" srcId="{8B04A8D0-C3F0-4DC5-B7F5-7F2F71BA2EEC}" destId="{CBDB4233-49F7-47E3-9BCA-908C103340F1}" srcOrd="0" destOrd="0" presId="urn:microsoft.com/office/officeart/2005/8/layout/hProcess9"/>
    <dgm:cxn modelId="{B57BA440-CD45-4A2E-87D1-82A968FDBD62}" srcId="{1DCD4652-AB22-45EC-B4F1-AB6E04B9B3D7}" destId="{8B04A8D0-C3F0-4DC5-B7F5-7F2F71BA2EEC}" srcOrd="2" destOrd="0" parTransId="{610E5844-6F50-4918-A562-BA9283C186A1}" sibTransId="{B4639661-428E-4361-9E02-A667EC2615DB}"/>
    <dgm:cxn modelId="{C690D568-70B8-4C12-9801-1BD5645C9019}" srcId="{1DCD4652-AB22-45EC-B4F1-AB6E04B9B3D7}" destId="{28933A9E-E60C-403B-B90B-A0F288F54402}" srcOrd="3" destOrd="0" parTransId="{7855F505-EE6A-488C-A925-AF29AE6FC378}" sibTransId="{24182DCD-7E11-4721-BD7E-8EA075875907}"/>
    <dgm:cxn modelId="{2E279B4E-2E0E-4597-8BBE-49B3F79E332E}" srcId="{1DCD4652-AB22-45EC-B4F1-AB6E04B9B3D7}" destId="{C51E9B47-BCBB-4FA7-B773-5C44EFDEC26C}" srcOrd="0" destOrd="0" parTransId="{94B26938-00A4-499A-9F2C-AE1E319BBDB8}" sibTransId="{5B259668-D8DD-428E-B117-CB7A8C9A030C}"/>
    <dgm:cxn modelId="{63A1F974-2C40-4D1F-817A-054B30E67BF6}" type="presOf" srcId="{BA8D722D-7EDB-4EFB-8049-1B8F006C5299}" destId="{5AE23563-7689-4AD2-B8CB-92327B78F304}" srcOrd="0" destOrd="0" presId="urn:microsoft.com/office/officeart/2005/8/layout/hProcess9"/>
    <dgm:cxn modelId="{4FB92377-7307-41EE-A8A4-AEC0A93C4366}" srcId="{1DCD4652-AB22-45EC-B4F1-AB6E04B9B3D7}" destId="{DC2E756F-D7B1-49DF-BF07-486764D0FE8E}" srcOrd="1" destOrd="0" parTransId="{AC16B6FB-FB63-47C7-B0C0-D2F57BFFE993}" sibTransId="{189CD6E5-3386-4489-A012-6D822E05EA3A}"/>
    <dgm:cxn modelId="{4206AA5A-F929-4280-8494-54E02BB02C7E}" srcId="{1DCD4652-AB22-45EC-B4F1-AB6E04B9B3D7}" destId="{F874003E-D3DF-405B-86FC-E3BAE19E836F}" srcOrd="5" destOrd="0" parTransId="{47A61BE5-90D2-47FA-9B63-E71A984DA920}" sibTransId="{8E9310FE-35C9-4E1E-A50F-CDB1D5DDC707}"/>
    <dgm:cxn modelId="{FC19637C-C67F-440C-B4F7-971B744B49B5}" srcId="{1DCD4652-AB22-45EC-B4F1-AB6E04B9B3D7}" destId="{BA8D722D-7EDB-4EFB-8049-1B8F006C5299}" srcOrd="4" destOrd="0" parTransId="{88CE12FE-7B0A-4F05-B861-FB7EDB1E1800}" sibTransId="{5DF7FD5F-FD72-4BE6-BA2A-B57A04516995}"/>
    <dgm:cxn modelId="{2D85539B-8B0E-4509-8B0F-EB191AE0A2B5}" type="presOf" srcId="{DC2E756F-D7B1-49DF-BF07-486764D0FE8E}" destId="{BC546B24-F5B7-4648-A387-E99D52948DE0}" srcOrd="0" destOrd="0" presId="urn:microsoft.com/office/officeart/2005/8/layout/hProcess9"/>
    <dgm:cxn modelId="{B034B2AF-C67D-4084-BD06-925FEA3680E2}" type="presOf" srcId="{28933A9E-E60C-403B-B90B-A0F288F54402}" destId="{BD12F310-12D8-43C8-9735-24642589F8CB}" srcOrd="0" destOrd="0" presId="urn:microsoft.com/office/officeart/2005/8/layout/hProcess9"/>
    <dgm:cxn modelId="{2E06F2CD-F21F-464F-B6F1-23F789B5B226}" type="presOf" srcId="{C51E9B47-BCBB-4FA7-B773-5C44EFDEC26C}" destId="{9C0B18AC-6AB4-4E5B-8AD5-5A3DA66D69A1}" srcOrd="0" destOrd="0" presId="urn:microsoft.com/office/officeart/2005/8/layout/hProcess9"/>
    <dgm:cxn modelId="{B9B313F6-D2FF-4FC3-A041-0F9C9ABFF4F1}" type="presOf" srcId="{F874003E-D3DF-405B-86FC-E3BAE19E836F}" destId="{E44CF5F5-E6BE-416F-A7EA-D026508751E6}" srcOrd="0" destOrd="0" presId="urn:microsoft.com/office/officeart/2005/8/layout/hProcess9"/>
    <dgm:cxn modelId="{582D7EFC-C5D5-4BB1-9A32-A1A93A4CA7A3}" type="presOf" srcId="{1DCD4652-AB22-45EC-B4F1-AB6E04B9B3D7}" destId="{EE09D498-8097-46F8-8EC1-23F37B33B5F3}" srcOrd="0" destOrd="0" presId="urn:microsoft.com/office/officeart/2005/8/layout/hProcess9"/>
    <dgm:cxn modelId="{C7658F33-E062-4CFC-BC63-AF9C5AC9A59C}" type="presParOf" srcId="{EE09D498-8097-46F8-8EC1-23F37B33B5F3}" destId="{4EEAD33C-1E5C-4C4B-9B49-687C7C4B7CC4}" srcOrd="0" destOrd="0" presId="urn:microsoft.com/office/officeart/2005/8/layout/hProcess9"/>
    <dgm:cxn modelId="{EE1626A4-5373-445F-B6F2-C99D62280AF5}" type="presParOf" srcId="{EE09D498-8097-46F8-8EC1-23F37B33B5F3}" destId="{27D44BFB-1B64-41D1-92B1-62A5906724A6}" srcOrd="1" destOrd="0" presId="urn:microsoft.com/office/officeart/2005/8/layout/hProcess9"/>
    <dgm:cxn modelId="{22D6DE97-1258-4E2B-AD0D-950E951411C5}" type="presParOf" srcId="{27D44BFB-1B64-41D1-92B1-62A5906724A6}" destId="{9C0B18AC-6AB4-4E5B-8AD5-5A3DA66D69A1}" srcOrd="0" destOrd="0" presId="urn:microsoft.com/office/officeart/2005/8/layout/hProcess9"/>
    <dgm:cxn modelId="{5787BE19-A672-4B4C-BE4E-89984DDEBAA8}" type="presParOf" srcId="{27D44BFB-1B64-41D1-92B1-62A5906724A6}" destId="{E3429FDE-A6DA-44B0-A9CA-67C7F8BBB49D}" srcOrd="1" destOrd="0" presId="urn:microsoft.com/office/officeart/2005/8/layout/hProcess9"/>
    <dgm:cxn modelId="{14636098-6485-45B0-BFD8-680FD6BE4B11}" type="presParOf" srcId="{27D44BFB-1B64-41D1-92B1-62A5906724A6}" destId="{BC546B24-F5B7-4648-A387-E99D52948DE0}" srcOrd="2" destOrd="0" presId="urn:microsoft.com/office/officeart/2005/8/layout/hProcess9"/>
    <dgm:cxn modelId="{CD737244-8582-4AB8-ABE8-4F2E2A2EFCF3}" type="presParOf" srcId="{27D44BFB-1B64-41D1-92B1-62A5906724A6}" destId="{FA9C5F56-000B-4E40-A031-E26CB1E1A1E2}" srcOrd="3" destOrd="0" presId="urn:microsoft.com/office/officeart/2005/8/layout/hProcess9"/>
    <dgm:cxn modelId="{00432F3D-1357-4E46-89A1-2931DB1AD3A4}" type="presParOf" srcId="{27D44BFB-1B64-41D1-92B1-62A5906724A6}" destId="{CBDB4233-49F7-47E3-9BCA-908C103340F1}" srcOrd="4" destOrd="0" presId="urn:microsoft.com/office/officeart/2005/8/layout/hProcess9"/>
    <dgm:cxn modelId="{56D83213-5EA4-4A08-B2FE-89876A56485D}" type="presParOf" srcId="{27D44BFB-1B64-41D1-92B1-62A5906724A6}" destId="{12C46EF4-B4EA-4E8C-9408-C07DC6FFF9CA}" srcOrd="5" destOrd="0" presId="urn:microsoft.com/office/officeart/2005/8/layout/hProcess9"/>
    <dgm:cxn modelId="{5EC1C3AE-1D6E-405C-AAF5-57301E0632A3}" type="presParOf" srcId="{27D44BFB-1B64-41D1-92B1-62A5906724A6}" destId="{BD12F310-12D8-43C8-9735-24642589F8CB}" srcOrd="6" destOrd="0" presId="urn:microsoft.com/office/officeart/2005/8/layout/hProcess9"/>
    <dgm:cxn modelId="{4C052CD4-B95C-4EC4-A1ED-9F0FD207AC9F}" type="presParOf" srcId="{27D44BFB-1B64-41D1-92B1-62A5906724A6}" destId="{9E982747-6A01-46FA-89A7-1A2B64002421}" srcOrd="7" destOrd="0" presId="urn:microsoft.com/office/officeart/2005/8/layout/hProcess9"/>
    <dgm:cxn modelId="{CCCBEEF6-7846-4439-BB10-9CFCC309D736}" type="presParOf" srcId="{27D44BFB-1B64-41D1-92B1-62A5906724A6}" destId="{5AE23563-7689-4AD2-B8CB-92327B78F304}" srcOrd="8" destOrd="0" presId="urn:microsoft.com/office/officeart/2005/8/layout/hProcess9"/>
    <dgm:cxn modelId="{39FE847A-794B-4E2C-9DA7-AD50D9F9DD7C}" type="presParOf" srcId="{27D44BFB-1B64-41D1-92B1-62A5906724A6}" destId="{D5F394E9-7874-48BB-A75F-66C11F563B55}" srcOrd="9" destOrd="0" presId="urn:microsoft.com/office/officeart/2005/8/layout/hProcess9"/>
    <dgm:cxn modelId="{4EFF504C-6130-451D-B853-63E00A9A4B51}" type="presParOf" srcId="{27D44BFB-1B64-41D1-92B1-62A5906724A6}" destId="{E44CF5F5-E6BE-416F-A7EA-D026508751E6}"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AD33C-1E5C-4C4B-9B49-687C7C4B7CC4}">
      <dsp:nvSpPr>
        <dsp:cNvPr id="0" name=""/>
        <dsp:cNvSpPr/>
      </dsp:nvSpPr>
      <dsp:spPr>
        <a:xfrm>
          <a:off x="591103" y="0"/>
          <a:ext cx="6699177" cy="327818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0B18AC-6AB4-4E5B-8AD5-5A3DA66D69A1}">
      <dsp:nvSpPr>
        <dsp:cNvPr id="0" name=""/>
        <dsp:cNvSpPr/>
      </dsp:nvSpPr>
      <dsp:spPr>
        <a:xfrm>
          <a:off x="2164" y="983456"/>
          <a:ext cx="1260328" cy="13112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0" kern="1200" baseline="0"/>
            <a:t>Data Loading:</a:t>
          </a:r>
          <a:endParaRPr lang="en-US" sz="1000" kern="1200"/>
        </a:p>
      </dsp:txBody>
      <dsp:txXfrm>
        <a:off x="63688" y="1044980"/>
        <a:ext cx="1137280" cy="1188226"/>
      </dsp:txXfrm>
    </dsp:sp>
    <dsp:sp modelId="{BC546B24-F5B7-4648-A387-E99D52948DE0}">
      <dsp:nvSpPr>
        <dsp:cNvPr id="0" name=""/>
        <dsp:cNvSpPr/>
      </dsp:nvSpPr>
      <dsp:spPr>
        <a:xfrm>
          <a:off x="1325510" y="983456"/>
          <a:ext cx="1260328" cy="13112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baseline="0">
              <a:latin typeface="Amasis MT Pro Light" panose="020F0502020204030204" pitchFamily="18" charset="0"/>
            </a:rPr>
            <a:t>Load the Netflix dataset into Amazon S3 for efficient storage and accessibility</a:t>
          </a:r>
          <a:r>
            <a:rPr lang="en-US" sz="1000" b="0" i="0" kern="1200" baseline="0"/>
            <a:t>.</a:t>
          </a:r>
          <a:endParaRPr lang="en-US" sz="1000" kern="1200"/>
        </a:p>
      </dsp:txBody>
      <dsp:txXfrm>
        <a:off x="1387034" y="1044980"/>
        <a:ext cx="1137280" cy="1188226"/>
      </dsp:txXfrm>
    </dsp:sp>
    <dsp:sp modelId="{CBDB4233-49F7-47E3-9BCA-908C103340F1}">
      <dsp:nvSpPr>
        <dsp:cNvPr id="0" name=""/>
        <dsp:cNvSpPr/>
      </dsp:nvSpPr>
      <dsp:spPr>
        <a:xfrm>
          <a:off x="2648855" y="983456"/>
          <a:ext cx="1260328" cy="13112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0" kern="1200" baseline="0"/>
            <a:t>Data Connection:</a:t>
          </a:r>
          <a:endParaRPr lang="en-US" sz="1000" kern="1200"/>
        </a:p>
      </dsp:txBody>
      <dsp:txXfrm>
        <a:off x="2710379" y="1044980"/>
        <a:ext cx="1137280" cy="1188226"/>
      </dsp:txXfrm>
    </dsp:sp>
    <dsp:sp modelId="{BD12F310-12D8-43C8-9735-24642589F8CB}">
      <dsp:nvSpPr>
        <dsp:cNvPr id="0" name=""/>
        <dsp:cNvSpPr/>
      </dsp:nvSpPr>
      <dsp:spPr>
        <a:xfrm>
          <a:off x="3972200" y="983456"/>
          <a:ext cx="1260328" cy="13112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baseline="0">
              <a:latin typeface="Amasis MT Pro" panose="020F0502020204030204" pitchFamily="18" charset="0"/>
            </a:rPr>
            <a:t>Establish a connection between Amazon S3 and QuickSight to enable seamless access to the dataset.</a:t>
          </a:r>
          <a:endParaRPr lang="en-US" sz="1000" kern="1200">
            <a:latin typeface="Amasis MT Pro" panose="020F0502020204030204" pitchFamily="18" charset="0"/>
          </a:endParaRPr>
        </a:p>
      </dsp:txBody>
      <dsp:txXfrm>
        <a:off x="4033724" y="1044980"/>
        <a:ext cx="1137280" cy="1188226"/>
      </dsp:txXfrm>
    </dsp:sp>
    <dsp:sp modelId="{5AE23563-7689-4AD2-B8CB-92327B78F304}">
      <dsp:nvSpPr>
        <dsp:cNvPr id="0" name=""/>
        <dsp:cNvSpPr/>
      </dsp:nvSpPr>
      <dsp:spPr>
        <a:xfrm>
          <a:off x="5295546" y="983456"/>
          <a:ext cx="1260328" cy="131127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0" kern="1200" baseline="0"/>
            <a:t>Data Visualization:</a:t>
          </a:r>
          <a:endParaRPr lang="en-US" sz="1000" kern="1200"/>
        </a:p>
      </dsp:txBody>
      <dsp:txXfrm>
        <a:off x="5357070" y="1044980"/>
        <a:ext cx="1137280" cy="1188226"/>
      </dsp:txXfrm>
    </dsp:sp>
    <dsp:sp modelId="{E44CF5F5-E6BE-416F-A7EA-D026508751E6}">
      <dsp:nvSpPr>
        <dsp:cNvPr id="0" name=""/>
        <dsp:cNvSpPr/>
      </dsp:nvSpPr>
      <dsp:spPr>
        <a:xfrm>
          <a:off x="6618891" y="983456"/>
          <a:ext cx="1260328" cy="13112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baseline="0">
              <a:latin typeface="Amasis MT Pro" panose="02040504050005020304" pitchFamily="18" charset="0"/>
            </a:rPr>
            <a:t>Utilize QuickSight to visualize the Netflix content data, enabling comprehensive analysis and insights generation.</a:t>
          </a:r>
          <a:endParaRPr lang="en-US" sz="1000" kern="1200">
            <a:latin typeface="Amasis MT Pro" panose="02040504050005020304" pitchFamily="18" charset="0"/>
          </a:endParaRPr>
        </a:p>
      </dsp:txBody>
      <dsp:txXfrm>
        <a:off x="6680415" y="1044980"/>
        <a:ext cx="1137280" cy="118822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4B5DC-C239-4356-A117-0BA4AAD4232D}" type="datetimeFigureOut">
              <a:rPr lang="en-US" smtClean="0"/>
              <a:t>6/8/2024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F6B154-BBE1-43CE-B0AE-94EB26B1787A}" type="slidenum">
              <a:rPr lang="en-US" smtClean="0"/>
              <a:t>‹#›</a:t>
            </a:fld>
            <a:endParaRPr lang="en-US"/>
          </a:p>
        </p:txBody>
      </p:sp>
    </p:spTree>
    <p:extLst>
      <p:ext uri="{BB962C8B-B14F-4D97-AF65-F5344CB8AC3E}">
        <p14:creationId xmlns:p14="http://schemas.microsoft.com/office/powerpoint/2010/main" val="3275330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F6B154-BBE1-43CE-B0AE-94EB26B1787A}" type="slidenum">
              <a:rPr lang="en-US" smtClean="0"/>
              <a:t>6</a:t>
            </a:fld>
            <a:endParaRPr lang="en-US"/>
          </a:p>
        </p:txBody>
      </p:sp>
    </p:spTree>
    <p:extLst>
      <p:ext uri="{BB962C8B-B14F-4D97-AF65-F5344CB8AC3E}">
        <p14:creationId xmlns:p14="http://schemas.microsoft.com/office/powerpoint/2010/main" val="203176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6/8/2024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134123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6/8/2024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694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6/8/2024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442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6/8/2024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4621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6/8/2024</a:t>
            </a:fld>
            <a:endParaRPr lang="en-US" dirty="0"/>
          </a:p>
        </p:txBody>
      </p:sp>
    </p:spTree>
    <p:extLst>
      <p:ext uri="{BB962C8B-B14F-4D97-AF65-F5344CB8AC3E}">
        <p14:creationId xmlns:p14="http://schemas.microsoft.com/office/powerpoint/2010/main" val="2636596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6/8/2024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9404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6/8/2024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910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6/8/2024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9993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6/8/2024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16806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6/8/2024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4619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6/8/2024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45060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6/8/2024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580500"/>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 colorful circular pattern with small squares&#10;&#10;Description automatically generated">
            <a:extLst>
              <a:ext uri="{FF2B5EF4-FFF2-40B4-BE49-F238E27FC236}">
                <a16:creationId xmlns:a16="http://schemas.microsoft.com/office/drawing/2014/main" id="{49FE1B3F-2364-1E2C-FBB5-55ACF40D8FAE}"/>
              </a:ext>
            </a:extLst>
          </p:cNvPr>
          <p:cNvPicPr>
            <a:picLocks noChangeAspect="1"/>
          </p:cNvPicPr>
          <p:nvPr/>
        </p:nvPicPr>
        <p:blipFill rotWithShape="1">
          <a:blip r:embed="rId2"/>
          <a:srcRect r="28026"/>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2" name="Title 1">
            <a:extLst>
              <a:ext uri="{FF2B5EF4-FFF2-40B4-BE49-F238E27FC236}">
                <a16:creationId xmlns:a16="http://schemas.microsoft.com/office/drawing/2014/main" id="{88F7AA64-A971-878A-1DCF-E3EFE635B52A}"/>
              </a:ext>
            </a:extLst>
          </p:cNvPr>
          <p:cNvSpPr>
            <a:spLocks noGrp="1"/>
          </p:cNvSpPr>
          <p:nvPr>
            <p:ph type="ctrTitle" idx="4294967295"/>
          </p:nvPr>
        </p:nvSpPr>
        <p:spPr>
          <a:xfrm>
            <a:off x="0" y="1346200"/>
            <a:ext cx="5273675" cy="3067050"/>
          </a:xfrm>
        </p:spPr>
        <p:txBody>
          <a:bodyPr anchor="b">
            <a:normAutofit/>
          </a:bodyPr>
          <a:lstStyle/>
          <a:p>
            <a:pPr>
              <a:lnSpc>
                <a:spcPct val="110000"/>
              </a:lnSpc>
            </a:pPr>
            <a:r>
              <a:rPr lang="en-US" sz="3300" b="1" i="0" dirty="0">
                <a:effectLst/>
                <a:highlight>
                  <a:srgbClr val="FFFFFF"/>
                </a:highlight>
                <a:latin typeface="Algerian" panose="04020705040A02060702" pitchFamily="82" charset="0"/>
              </a:rPr>
              <a:t>Netflix Data Engineering: S3 Integration and Visualization with QuickSight</a:t>
            </a:r>
            <a:endParaRPr lang="en-US" sz="3300" dirty="0">
              <a:latin typeface="Algerian" panose="04020705040A02060702" pitchFamily="82" charset="0"/>
            </a:endParaRPr>
          </a:p>
        </p:txBody>
      </p:sp>
    </p:spTree>
    <p:extLst>
      <p:ext uri="{BB962C8B-B14F-4D97-AF65-F5344CB8AC3E}">
        <p14:creationId xmlns:p14="http://schemas.microsoft.com/office/powerpoint/2010/main" val="253450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 name="Title 3">
            <a:extLst>
              <a:ext uri="{FF2B5EF4-FFF2-40B4-BE49-F238E27FC236}">
                <a16:creationId xmlns:a16="http://schemas.microsoft.com/office/drawing/2014/main" id="{4D56C8C9-413E-97B3-E928-69C1AC1D1D48}"/>
              </a:ext>
            </a:extLst>
          </p:cNvPr>
          <p:cNvSpPr>
            <a:spLocks noGrp="1"/>
          </p:cNvSpPr>
          <p:nvPr>
            <p:ph type="title"/>
          </p:nvPr>
        </p:nvSpPr>
        <p:spPr>
          <a:xfrm>
            <a:off x="1188340" y="1105232"/>
            <a:ext cx="3013545" cy="4277802"/>
          </a:xfrm>
        </p:spPr>
        <p:txBody>
          <a:bodyPr anchor="ctr">
            <a:normAutofit/>
          </a:bodyPr>
          <a:lstStyle/>
          <a:p>
            <a:r>
              <a:rPr lang="en-US" dirty="0"/>
              <a:t>OBJECTIVE:</a:t>
            </a:r>
          </a:p>
        </p:txBody>
      </p:sp>
      <p:grpSp>
        <p:nvGrpSpPr>
          <p:cNvPr id="12" name="Group 11">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3" name="Freeform: Shape 12">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5" name="Content Placeholder 4">
            <a:extLst>
              <a:ext uri="{FF2B5EF4-FFF2-40B4-BE49-F238E27FC236}">
                <a16:creationId xmlns:a16="http://schemas.microsoft.com/office/drawing/2014/main" id="{53DC5C03-3A1B-AA4E-5D18-E0E939860017}"/>
              </a:ext>
            </a:extLst>
          </p:cNvPr>
          <p:cNvSpPr>
            <a:spLocks noGrp="1"/>
          </p:cNvSpPr>
          <p:nvPr>
            <p:ph idx="1"/>
          </p:nvPr>
        </p:nvSpPr>
        <p:spPr>
          <a:xfrm>
            <a:off x="5865978" y="460858"/>
            <a:ext cx="6057798" cy="5588812"/>
          </a:xfrm>
        </p:spPr>
        <p:txBody>
          <a:bodyPr anchor="ctr">
            <a:normAutofit/>
          </a:bodyPr>
          <a:lstStyle/>
          <a:p>
            <a:r>
              <a:rPr lang="en-US" dirty="0">
                <a:latin typeface="Arial Nova" panose="020B0504020202020204" pitchFamily="34" charset="0"/>
              </a:rPr>
              <a:t>To demonstrate the end-to-end data engineering process of integrating, storing, and visualizing Netflix content data using Amazon S3 and QuickSight, thereby providing valuable insights into the extensive content library and facilitating informed decision-making.</a:t>
            </a:r>
          </a:p>
        </p:txBody>
      </p:sp>
    </p:spTree>
    <p:extLst>
      <p:ext uri="{BB962C8B-B14F-4D97-AF65-F5344CB8AC3E}">
        <p14:creationId xmlns:p14="http://schemas.microsoft.com/office/powerpoint/2010/main" val="2788148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3" name="Freeform: Shape 1042">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5" name="Freeform: Shape 1044">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7" name="Freeform: Shape 1046">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49" name="Freeform: Shape 1048">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B4861C9-80A0-F9DA-CD61-C6C185457ABC}"/>
              </a:ext>
            </a:extLst>
          </p:cNvPr>
          <p:cNvSpPr>
            <a:spLocks noGrp="1"/>
          </p:cNvSpPr>
          <p:nvPr>
            <p:ph type="title"/>
          </p:nvPr>
        </p:nvSpPr>
        <p:spPr>
          <a:xfrm>
            <a:off x="2377440" y="442220"/>
            <a:ext cx="8397987" cy="1345269"/>
          </a:xfrm>
        </p:spPr>
        <p:txBody>
          <a:bodyPr anchor="b">
            <a:normAutofit/>
          </a:bodyPr>
          <a:lstStyle/>
          <a:p>
            <a:r>
              <a:rPr lang="en-US" dirty="0"/>
              <a:t>WORKFLOW:</a:t>
            </a:r>
          </a:p>
        </p:txBody>
      </p:sp>
      <p:pic>
        <p:nvPicPr>
          <p:cNvPr id="7" name="Content Placeholder 6" descr="A group of red cubes&#10;&#10;Description automatically generated">
            <a:extLst>
              <a:ext uri="{FF2B5EF4-FFF2-40B4-BE49-F238E27FC236}">
                <a16:creationId xmlns:a16="http://schemas.microsoft.com/office/drawing/2014/main" id="{2FAA8673-10FE-9020-766F-1F32A02E062E}"/>
              </a:ext>
            </a:extLst>
          </p:cNvPr>
          <p:cNvPicPr>
            <a:picLocks noChangeAspect="1"/>
          </p:cNvPicPr>
          <p:nvPr/>
        </p:nvPicPr>
        <p:blipFill>
          <a:blip r:embed="rId2"/>
          <a:stretch>
            <a:fillRect/>
          </a:stretch>
        </p:blipFill>
        <p:spPr>
          <a:xfrm>
            <a:off x="4747115" y="3383344"/>
            <a:ext cx="1125189" cy="1185467"/>
          </a:xfrm>
          <a:prstGeom prst="rect">
            <a:avLst/>
          </a:prstGeom>
        </p:spPr>
      </p:pic>
      <p:pic>
        <p:nvPicPr>
          <p:cNvPr id="1026" name="Picture 2" descr="A black and white icon of a piece of paper&#10;&#10;Description automatically generated">
            <a:extLst>
              <a:ext uri="{FF2B5EF4-FFF2-40B4-BE49-F238E27FC236}">
                <a16:creationId xmlns:a16="http://schemas.microsoft.com/office/drawing/2014/main" id="{D8503BD7-A3EB-D090-86D2-445B2FE4D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439" y="3455242"/>
            <a:ext cx="1125189" cy="112518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blue and black logo&#10;&#10;Description automatically generated">
            <a:extLst>
              <a:ext uri="{FF2B5EF4-FFF2-40B4-BE49-F238E27FC236}">
                <a16:creationId xmlns:a16="http://schemas.microsoft.com/office/drawing/2014/main" id="{F83C53CC-947D-CF8E-0183-8D64A7F7D593}"/>
              </a:ext>
            </a:extLst>
          </p:cNvPr>
          <p:cNvPicPr>
            <a:picLocks noChangeAspect="1"/>
          </p:cNvPicPr>
          <p:nvPr/>
        </p:nvPicPr>
        <p:blipFill>
          <a:blip r:embed="rId4"/>
          <a:stretch>
            <a:fillRect/>
          </a:stretch>
        </p:blipFill>
        <p:spPr>
          <a:xfrm>
            <a:off x="6881475" y="3383344"/>
            <a:ext cx="1125189" cy="1125189"/>
          </a:xfrm>
          <a:prstGeom prst="rect">
            <a:avLst/>
          </a:prstGeom>
        </p:spPr>
      </p:pic>
      <p:pic>
        <p:nvPicPr>
          <p:cNvPr id="1034" name="Picture 10" descr="26,300+ Dashboard Icon Stock Illustrations, Royalty-Free ...">
            <a:extLst>
              <a:ext uri="{FF2B5EF4-FFF2-40B4-BE49-F238E27FC236}">
                <a16:creationId xmlns:a16="http://schemas.microsoft.com/office/drawing/2014/main" id="{533670EE-9A60-FE79-BF8E-DEB3895E7F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3739" y="3060514"/>
            <a:ext cx="1916485" cy="191648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ght arrow - Free arrows icons">
            <a:extLst>
              <a:ext uri="{FF2B5EF4-FFF2-40B4-BE49-F238E27FC236}">
                <a16:creationId xmlns:a16="http://schemas.microsoft.com/office/drawing/2014/main" id="{468EAB2A-A655-B209-DB08-88F1C6D291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1899" y="3672400"/>
            <a:ext cx="671343" cy="6713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Right arrow - Free arrows icons">
            <a:extLst>
              <a:ext uri="{FF2B5EF4-FFF2-40B4-BE49-F238E27FC236}">
                <a16:creationId xmlns:a16="http://schemas.microsoft.com/office/drawing/2014/main" id="{BAEA3B44-E7AA-199F-E419-FB22AAF915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2304" y="3640406"/>
            <a:ext cx="671343" cy="67134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Right arrow - Free arrows icons">
            <a:extLst>
              <a:ext uri="{FF2B5EF4-FFF2-40B4-BE49-F238E27FC236}">
                <a16:creationId xmlns:a16="http://schemas.microsoft.com/office/drawing/2014/main" id="{3CAD4870-0405-7D48-408F-0048D15658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5085" y="3458781"/>
            <a:ext cx="671343" cy="67134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01A73CE-FA73-C4B8-2099-C6900D0F4873}"/>
              </a:ext>
            </a:extLst>
          </p:cNvPr>
          <p:cNvSpPr txBox="1"/>
          <p:nvPr/>
        </p:nvSpPr>
        <p:spPr>
          <a:xfrm>
            <a:off x="2466645" y="4648349"/>
            <a:ext cx="703019" cy="336118"/>
          </a:xfrm>
          <a:prstGeom prst="rect">
            <a:avLst/>
          </a:prstGeom>
          <a:noFill/>
        </p:spPr>
        <p:txBody>
          <a:bodyPr wrap="square" rtlCol="0">
            <a:spAutoFit/>
          </a:bodyPr>
          <a:lstStyle/>
          <a:p>
            <a:pPr defTabSz="804672">
              <a:spcAft>
                <a:spcPts val="600"/>
              </a:spcAft>
            </a:pPr>
            <a:r>
              <a:rPr lang="en-US" sz="1584" kern="1200">
                <a:solidFill>
                  <a:schemeClr val="tx1"/>
                </a:solidFill>
                <a:latin typeface="+mn-lt"/>
                <a:ea typeface="+mn-ea"/>
                <a:cs typeface="+mn-cs"/>
              </a:rPr>
              <a:t>Data</a:t>
            </a:r>
            <a:endParaRPr lang="en-US"/>
          </a:p>
        </p:txBody>
      </p:sp>
      <p:sp>
        <p:nvSpPr>
          <p:cNvPr id="15" name="TextBox 14">
            <a:extLst>
              <a:ext uri="{FF2B5EF4-FFF2-40B4-BE49-F238E27FC236}">
                <a16:creationId xmlns:a16="http://schemas.microsoft.com/office/drawing/2014/main" id="{1E3C8CDE-33E1-189B-2588-25FF559EC6FE}"/>
              </a:ext>
            </a:extLst>
          </p:cNvPr>
          <p:cNvSpPr txBox="1"/>
          <p:nvPr/>
        </p:nvSpPr>
        <p:spPr>
          <a:xfrm>
            <a:off x="4747115" y="4648349"/>
            <a:ext cx="973280" cy="336118"/>
          </a:xfrm>
          <a:prstGeom prst="rect">
            <a:avLst/>
          </a:prstGeom>
          <a:noFill/>
        </p:spPr>
        <p:txBody>
          <a:bodyPr wrap="none" rtlCol="0">
            <a:spAutoFit/>
          </a:bodyPr>
          <a:lstStyle/>
          <a:p>
            <a:pPr defTabSz="804672">
              <a:spcAft>
                <a:spcPts val="600"/>
              </a:spcAft>
            </a:pPr>
            <a:r>
              <a:rPr lang="en-US" sz="1584" kern="1200">
                <a:solidFill>
                  <a:schemeClr val="tx1"/>
                </a:solidFill>
                <a:latin typeface="+mn-lt"/>
                <a:ea typeface="+mn-ea"/>
                <a:cs typeface="+mn-cs"/>
              </a:rPr>
              <a:t>AWS S3</a:t>
            </a:r>
            <a:endParaRPr lang="en-US"/>
          </a:p>
        </p:txBody>
      </p:sp>
      <p:sp>
        <p:nvSpPr>
          <p:cNvPr id="17" name="TextBox 16">
            <a:extLst>
              <a:ext uri="{FF2B5EF4-FFF2-40B4-BE49-F238E27FC236}">
                <a16:creationId xmlns:a16="http://schemas.microsoft.com/office/drawing/2014/main" id="{433991AC-57C0-1853-842D-A5117DB8DA53}"/>
              </a:ext>
            </a:extLst>
          </p:cNvPr>
          <p:cNvSpPr txBox="1"/>
          <p:nvPr/>
        </p:nvSpPr>
        <p:spPr>
          <a:xfrm>
            <a:off x="6645032" y="4632938"/>
            <a:ext cx="1815425" cy="336118"/>
          </a:xfrm>
          <a:prstGeom prst="rect">
            <a:avLst/>
          </a:prstGeom>
          <a:noFill/>
        </p:spPr>
        <p:txBody>
          <a:bodyPr wrap="square" rtlCol="0">
            <a:spAutoFit/>
          </a:bodyPr>
          <a:lstStyle/>
          <a:p>
            <a:pPr defTabSz="804672">
              <a:spcAft>
                <a:spcPts val="600"/>
              </a:spcAft>
            </a:pPr>
            <a:r>
              <a:rPr lang="en-US" sz="1584" kern="1200">
                <a:solidFill>
                  <a:schemeClr val="tx1"/>
                </a:solidFill>
                <a:latin typeface="+mn-lt"/>
                <a:ea typeface="+mn-ea"/>
                <a:cs typeface="+mn-cs"/>
              </a:rPr>
              <a:t>AWS QuickSight</a:t>
            </a:r>
            <a:endParaRPr lang="en-US"/>
          </a:p>
        </p:txBody>
      </p:sp>
    </p:spTree>
    <p:extLst>
      <p:ext uri="{BB962C8B-B14F-4D97-AF65-F5344CB8AC3E}">
        <p14:creationId xmlns:p14="http://schemas.microsoft.com/office/powerpoint/2010/main" val="122938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8" name="Picture 7" descr="A screen shot of a computer&#10;&#10;Description automatically generated">
            <a:extLst>
              <a:ext uri="{FF2B5EF4-FFF2-40B4-BE49-F238E27FC236}">
                <a16:creationId xmlns:a16="http://schemas.microsoft.com/office/drawing/2014/main" id="{A1F7D097-F864-AAEC-ABE2-BA4B5BAA9627}"/>
              </a:ext>
            </a:extLst>
          </p:cNvPr>
          <p:cNvPicPr>
            <a:picLocks noChangeAspect="1"/>
          </p:cNvPicPr>
          <p:nvPr/>
        </p:nvPicPr>
        <p:blipFill rotWithShape="1">
          <a:blip r:embed="rId2"/>
          <a:srcRect l="13085" r="12266" b="-1"/>
          <a:stretch/>
        </p:blipFill>
        <p:spPr>
          <a:xfrm>
            <a:off x="1524" y="10"/>
            <a:ext cx="12188952" cy="6857990"/>
          </a:xfrm>
          <a:prstGeom prst="rect">
            <a:avLst/>
          </a:prstGeom>
        </p:spPr>
      </p:pic>
      <p:sp>
        <p:nvSpPr>
          <p:cNvPr id="31" name="Freeform: Shape 30">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5" name="Freeform: Shape 34">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3" name="Freeform: Shape 42">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DEA3A4-2407-90B0-AC9C-2AB16DC86216}"/>
              </a:ext>
            </a:extLst>
          </p:cNvPr>
          <p:cNvSpPr>
            <a:spLocks noGrp="1"/>
          </p:cNvSpPr>
          <p:nvPr>
            <p:ph type="title"/>
          </p:nvPr>
        </p:nvSpPr>
        <p:spPr>
          <a:xfrm>
            <a:off x="2245932" y="893763"/>
            <a:ext cx="7340048" cy="1651054"/>
          </a:xfrm>
        </p:spPr>
        <p:txBody>
          <a:bodyPr anchor="b">
            <a:normAutofit/>
          </a:bodyPr>
          <a:lstStyle/>
          <a:p>
            <a:r>
              <a:rPr lang="en-US" dirty="0"/>
              <a:t>Data</a:t>
            </a:r>
          </a:p>
        </p:txBody>
      </p:sp>
      <p:sp>
        <p:nvSpPr>
          <p:cNvPr id="3" name="Content Placeholder 2">
            <a:extLst>
              <a:ext uri="{FF2B5EF4-FFF2-40B4-BE49-F238E27FC236}">
                <a16:creationId xmlns:a16="http://schemas.microsoft.com/office/drawing/2014/main" id="{80BF4BF3-4F0F-2A59-1782-A104DA293E82}"/>
              </a:ext>
            </a:extLst>
          </p:cNvPr>
          <p:cNvSpPr>
            <a:spLocks noGrp="1"/>
          </p:cNvSpPr>
          <p:nvPr>
            <p:ph idx="1"/>
          </p:nvPr>
        </p:nvSpPr>
        <p:spPr>
          <a:xfrm>
            <a:off x="2245932" y="2775004"/>
            <a:ext cx="7340048" cy="3189233"/>
          </a:xfrm>
        </p:spPr>
        <p:txBody>
          <a:bodyPr>
            <a:normAutofit/>
          </a:bodyPr>
          <a:lstStyle/>
          <a:p>
            <a:pPr>
              <a:lnSpc>
                <a:spcPct val="130000"/>
              </a:lnSpc>
            </a:pPr>
            <a:r>
              <a:rPr lang="en-US"/>
              <a:t>The dataset comprises comprehensive listings of movies and TV shows available on Netflix, including details such as titles, directors, cast, countries of production, release years, ratings, durations, genres, and brief descriptions. This rich dataset offers insights into the diverse range of content offered by Netflix, catering to various genres and audiences worldwide.</a:t>
            </a:r>
          </a:p>
          <a:p>
            <a:pPr>
              <a:lnSpc>
                <a:spcPct val="130000"/>
              </a:lnSpc>
            </a:pPr>
            <a:endParaRPr lang="en-US"/>
          </a:p>
          <a:p>
            <a:pPr>
              <a:lnSpc>
                <a:spcPct val="130000"/>
              </a:lnSpc>
            </a:pPr>
            <a:endParaRPr lang="en-US"/>
          </a:p>
        </p:txBody>
      </p:sp>
    </p:spTree>
    <p:extLst>
      <p:ext uri="{BB962C8B-B14F-4D97-AF65-F5344CB8AC3E}">
        <p14:creationId xmlns:p14="http://schemas.microsoft.com/office/powerpoint/2010/main" val="110387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F19C6D-5774-9ADC-804E-6A0786784A04}"/>
              </a:ext>
            </a:extLst>
          </p:cNvPr>
          <p:cNvSpPr>
            <a:spLocks noGrp="1"/>
          </p:cNvSpPr>
          <p:nvPr>
            <p:ph type="title"/>
          </p:nvPr>
        </p:nvSpPr>
        <p:spPr>
          <a:xfrm>
            <a:off x="1518860" y="442913"/>
            <a:ext cx="7820569" cy="1344612"/>
          </a:xfrm>
        </p:spPr>
        <p:txBody>
          <a:bodyPr anchor="b">
            <a:normAutofit/>
          </a:bodyPr>
          <a:lstStyle/>
          <a:p>
            <a:r>
              <a:rPr lang="en-US"/>
              <a:t>Process:</a:t>
            </a:r>
            <a:endParaRPr lang="en-US" dirty="0"/>
          </a:p>
        </p:txBody>
      </p:sp>
      <p:sp>
        <p:nvSpPr>
          <p:cNvPr id="15" name="Freeform: Shape 14">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332301"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994386"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6" name="Rectangle 1">
            <a:extLst>
              <a:ext uri="{FF2B5EF4-FFF2-40B4-BE49-F238E27FC236}">
                <a16:creationId xmlns:a16="http://schemas.microsoft.com/office/drawing/2014/main" id="{48952E97-F9D0-8144-F2A2-4F5AE583DD03}"/>
              </a:ext>
            </a:extLst>
          </p:cNvPr>
          <p:cNvGraphicFramePr>
            <a:graphicFrameLocks noGrp="1"/>
          </p:cNvGraphicFramePr>
          <p:nvPr>
            <p:ph idx="1"/>
            <p:extLst>
              <p:ext uri="{D42A27DB-BD31-4B8C-83A1-F6EECF244321}">
                <p14:modId xmlns:p14="http://schemas.microsoft.com/office/powerpoint/2010/main" val="3171788161"/>
              </p:ext>
            </p:extLst>
          </p:nvPr>
        </p:nvGraphicFramePr>
        <p:xfrm>
          <a:off x="1518860" y="2312988"/>
          <a:ext cx="7881385" cy="3278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59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9" name="Freeform: Shape 108">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1" name="Freeform: Shape 110">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3" name="Freeform: Shape 112">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5" name="Freeform: Shape 114">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7" name="Freeform: Shape 116">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9" name="Freeform: Shape 118">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1" name="Freeform: Shape 120">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3" name="Freeform: Shape 122">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125" name="Rectangle 124">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05" name="Picture 104" descr="3D black and red cube illustration">
            <a:extLst>
              <a:ext uri="{FF2B5EF4-FFF2-40B4-BE49-F238E27FC236}">
                <a16:creationId xmlns:a16="http://schemas.microsoft.com/office/drawing/2014/main" id="{5FEDCC7C-8A37-31E9-A9C2-46A882EFF007}"/>
              </a:ext>
            </a:extLst>
          </p:cNvPr>
          <p:cNvPicPr>
            <a:picLocks noChangeAspect="1"/>
          </p:cNvPicPr>
          <p:nvPr/>
        </p:nvPicPr>
        <p:blipFill rotWithShape="1">
          <a:blip r:embed="rId3"/>
          <a:srcRect l="12099" r="20689"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27" name="Freeform: Shape 126">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9" name="Freeform: Shape 128">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1" name="Freeform: Shape 130">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B52926A-B549-9521-359A-4003282C5653}"/>
              </a:ext>
            </a:extLst>
          </p:cNvPr>
          <p:cNvSpPr>
            <a:spLocks noGrp="1"/>
          </p:cNvSpPr>
          <p:nvPr>
            <p:ph type="title"/>
          </p:nvPr>
        </p:nvSpPr>
        <p:spPr>
          <a:xfrm>
            <a:off x="1180531" y="1346268"/>
            <a:ext cx="5274860" cy="3066706"/>
          </a:xfrm>
        </p:spPr>
        <p:txBody>
          <a:bodyPr vert="horz" lIns="109728" tIns="109728" rIns="109728" bIns="91440" rtlCol="0" anchor="b">
            <a:normAutofit/>
          </a:bodyPr>
          <a:lstStyle/>
          <a:p>
            <a:pPr>
              <a:lnSpc>
                <a:spcPct val="110000"/>
              </a:lnSpc>
            </a:pPr>
            <a:r>
              <a:rPr lang="en-US" sz="5100">
                <a:solidFill>
                  <a:schemeClr val="tx1">
                    <a:lumMod val="85000"/>
                    <a:lumOff val="15000"/>
                  </a:schemeClr>
                </a:solidFill>
              </a:rPr>
              <a:t>Data Visualization and Insights</a:t>
            </a:r>
          </a:p>
        </p:txBody>
      </p:sp>
    </p:spTree>
    <p:extLst>
      <p:ext uri="{BB962C8B-B14F-4D97-AF65-F5344CB8AC3E}">
        <p14:creationId xmlns:p14="http://schemas.microsoft.com/office/powerpoint/2010/main" val="132764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97C4313-15FE-6324-1FB8-91EBD071C742}"/>
              </a:ext>
            </a:extLst>
          </p:cNvPr>
          <p:cNvPicPr>
            <a:picLocks noGrp="1" noChangeAspect="1"/>
          </p:cNvPicPr>
          <p:nvPr>
            <p:ph idx="1"/>
          </p:nvPr>
        </p:nvPicPr>
        <p:blipFill rotWithShape="1">
          <a:blip r:embed="rId2"/>
          <a:srcRect b="4661"/>
          <a:stretch/>
        </p:blipFill>
        <p:spPr>
          <a:xfrm>
            <a:off x="-1" y="10"/>
            <a:ext cx="12192000" cy="6857990"/>
          </a:xfrm>
          <a:prstGeom prst="rect">
            <a:avLst/>
          </a:prstGeom>
        </p:spPr>
      </p:pic>
    </p:spTree>
    <p:extLst>
      <p:ext uri="{BB962C8B-B14F-4D97-AF65-F5344CB8AC3E}">
        <p14:creationId xmlns:p14="http://schemas.microsoft.com/office/powerpoint/2010/main" val="1308346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D13B320-2A62-99BE-4761-11C956EBCFCF}"/>
              </a:ext>
            </a:extLst>
          </p:cNvPr>
          <p:cNvPicPr>
            <a:picLocks noGrp="1" noChangeAspect="1"/>
          </p:cNvPicPr>
          <p:nvPr>
            <p:ph idx="1"/>
          </p:nvPr>
        </p:nvPicPr>
        <p:blipFill>
          <a:blip r:embed="rId2"/>
          <a:stretch>
            <a:fillRect/>
          </a:stretch>
        </p:blipFill>
        <p:spPr>
          <a:xfrm>
            <a:off x="1341104" y="643467"/>
            <a:ext cx="9523190" cy="5571066"/>
          </a:xfrm>
          <a:prstGeom prst="rect">
            <a:avLst/>
          </a:prstGeom>
        </p:spPr>
      </p:pic>
    </p:spTree>
    <p:extLst>
      <p:ext uri="{BB962C8B-B14F-4D97-AF65-F5344CB8AC3E}">
        <p14:creationId xmlns:p14="http://schemas.microsoft.com/office/powerpoint/2010/main" val="312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5" name="Group 24">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32" name="Freeform: Shape 31">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0E6CFE9A-E13A-984D-7054-EE26B1042550}"/>
              </a:ext>
            </a:extLst>
          </p:cNvPr>
          <p:cNvSpPr>
            <a:spLocks noGrp="1"/>
          </p:cNvSpPr>
          <p:nvPr>
            <p:ph type="title"/>
          </p:nvPr>
        </p:nvSpPr>
        <p:spPr>
          <a:xfrm>
            <a:off x="1920875" y="442913"/>
            <a:ext cx="6857365" cy="1344612"/>
          </a:xfrm>
        </p:spPr>
        <p:txBody>
          <a:bodyPr anchor="b">
            <a:normAutofit/>
          </a:bodyPr>
          <a:lstStyle/>
          <a:p>
            <a:r>
              <a:rPr lang="en-US" dirty="0"/>
              <a:t>Conclusion:</a:t>
            </a:r>
          </a:p>
        </p:txBody>
      </p:sp>
      <p:sp>
        <p:nvSpPr>
          <p:cNvPr id="3" name="Content Placeholder 2">
            <a:extLst>
              <a:ext uri="{FF2B5EF4-FFF2-40B4-BE49-F238E27FC236}">
                <a16:creationId xmlns:a16="http://schemas.microsoft.com/office/drawing/2014/main" id="{0BBAD31D-9597-CD5D-FFFA-012B02C2FF63}"/>
              </a:ext>
            </a:extLst>
          </p:cNvPr>
          <p:cNvSpPr>
            <a:spLocks noGrp="1"/>
          </p:cNvSpPr>
          <p:nvPr>
            <p:ph idx="1"/>
          </p:nvPr>
        </p:nvSpPr>
        <p:spPr>
          <a:xfrm>
            <a:off x="1920875" y="2312988"/>
            <a:ext cx="6857365" cy="3651250"/>
          </a:xfrm>
        </p:spPr>
        <p:txBody>
          <a:bodyPr>
            <a:normAutofit/>
          </a:bodyPr>
          <a:lstStyle/>
          <a:p>
            <a:pPr>
              <a:lnSpc>
                <a:spcPct val="130000"/>
              </a:lnSpc>
            </a:pPr>
            <a:r>
              <a:rPr lang="en-US" sz="1700">
                <a:latin typeface="Amasis MT Pro" panose="02040504050005020304" pitchFamily="18" charset="0"/>
              </a:rPr>
              <a:t>In conclusion, this project has successfully demonstrated the effectiveness of integrating, storing, and visualizing Netflix content data using Amazon S3 and QuickSight. By following a systematic process of data loading, connection establishment, and visualization, valuable insights have been derived to inform decision-making and enhance understanding of Netflix's extensive content library. Moving forward, these insights can be utilized to drive strategic initiatives and improve user experience on the platform.</a:t>
            </a:r>
          </a:p>
        </p:txBody>
      </p:sp>
    </p:spTree>
    <p:extLst>
      <p:ext uri="{BB962C8B-B14F-4D97-AF65-F5344CB8AC3E}">
        <p14:creationId xmlns:p14="http://schemas.microsoft.com/office/powerpoint/2010/main" val="3133393368"/>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TotalTime>
  <Words>262</Words>
  <Application>Microsoft Office PowerPoint</Application>
  <PresentationFormat>Widescreen</PresentationFormat>
  <Paragraphs>20</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Meiryo</vt:lpstr>
      <vt:lpstr>Algerian</vt:lpstr>
      <vt:lpstr>Amasis MT Pro</vt:lpstr>
      <vt:lpstr>Amasis MT Pro Light</vt:lpstr>
      <vt:lpstr>Aptos</vt:lpstr>
      <vt:lpstr>Arial</vt:lpstr>
      <vt:lpstr>Arial Nova</vt:lpstr>
      <vt:lpstr>Corbel</vt:lpstr>
      <vt:lpstr>SketchLinesVTI</vt:lpstr>
      <vt:lpstr>Netflix Data Engineering: S3 Integration and Visualization with QuickSight</vt:lpstr>
      <vt:lpstr>OBJECTIVE:</vt:lpstr>
      <vt:lpstr>WORKFLOW:</vt:lpstr>
      <vt:lpstr>Data</vt:lpstr>
      <vt:lpstr>Process:</vt:lpstr>
      <vt:lpstr>Data Visualization and Insights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siddhant more</dc:creator>
  <cp:lastModifiedBy>siddhant more</cp:lastModifiedBy>
  <cp:revision>1</cp:revision>
  <dcterms:created xsi:type="dcterms:W3CDTF">2024-06-08T06:22:09Z</dcterms:created>
  <dcterms:modified xsi:type="dcterms:W3CDTF">2024-06-08T07:00:48Z</dcterms:modified>
</cp:coreProperties>
</file>