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5" r:id="rId8"/>
    <p:sldId id="268" r:id="rId9"/>
    <p:sldId id="267" r:id="rId10"/>
    <p:sldId id="275" r:id="rId11"/>
    <p:sldId id="283" r:id="rId12"/>
    <p:sldId id="276" r:id="rId13"/>
    <p:sldId id="278" r:id="rId14"/>
    <p:sldId id="27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79"/>
    <p:restoredTop sz="96296"/>
  </p:normalViewPr>
  <p:slideViewPr>
    <p:cSldViewPr snapToGrid="0" snapToObjects="1">
      <p:cViewPr varScale="1">
        <p:scale>
          <a:sx n="110" d="100"/>
          <a:sy n="110" d="100"/>
        </p:scale>
        <p:origin x="10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A9BA-A280-B57C-B87D-C1102F3020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652A569-5A5F-DD0C-22E7-6072C84EA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03E4031-89E7-B256-8BF1-D8E3006D05E1}"/>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5" name="Footer Placeholder 4">
            <a:extLst>
              <a:ext uri="{FF2B5EF4-FFF2-40B4-BE49-F238E27FC236}">
                <a16:creationId xmlns:a16="http://schemas.microsoft.com/office/drawing/2014/main" id="{845247C2-FA71-675A-B0B5-9F25B016EB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1CE85B-4F28-0D78-23A5-E8B1B787341B}"/>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361759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04AF-82D2-FF45-15B8-99570E573A0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405DFD6-E1FB-DD20-E60B-7608B89AEE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B84DCE-F943-9960-2468-A48CBFC5D8D7}"/>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5" name="Footer Placeholder 4">
            <a:extLst>
              <a:ext uri="{FF2B5EF4-FFF2-40B4-BE49-F238E27FC236}">
                <a16:creationId xmlns:a16="http://schemas.microsoft.com/office/drawing/2014/main" id="{F04F8179-BEED-D286-6F81-054D343561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E727C3-6808-B988-BE6A-741FFE57848A}"/>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46990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FD019-CC30-4248-228E-02DE12E1224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BC6C576-B45D-1FE3-669A-73C56345F9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41A5A1C-8F8D-092A-1141-48E64F3A083E}"/>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5" name="Footer Placeholder 4">
            <a:extLst>
              <a:ext uri="{FF2B5EF4-FFF2-40B4-BE49-F238E27FC236}">
                <a16:creationId xmlns:a16="http://schemas.microsoft.com/office/drawing/2014/main" id="{26E5AFCD-EA86-C81E-5011-A1BED42CAC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B086E7-0A28-3247-7A0C-E8D63E942AFA}"/>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127883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2D71-30A9-0626-A144-6A5FF871E2D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355EA8B-F44A-AC17-7EE3-B4D525003D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3CB9E8-363D-0BA6-8D33-47380553F77F}"/>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5" name="Footer Placeholder 4">
            <a:extLst>
              <a:ext uri="{FF2B5EF4-FFF2-40B4-BE49-F238E27FC236}">
                <a16:creationId xmlns:a16="http://schemas.microsoft.com/office/drawing/2014/main" id="{9AB61F7A-F8FB-B0F9-C288-9F85D76EE7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A9939D-6D59-6D49-717E-D4049FC47B3A}"/>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271204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20F3-6A0C-731A-A312-DF8D430D15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6B3F29B-27AB-F4EA-DCB8-6A66E0A5F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A1F8C5-01EA-2886-100A-634A3FDB2A56}"/>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5" name="Footer Placeholder 4">
            <a:extLst>
              <a:ext uri="{FF2B5EF4-FFF2-40B4-BE49-F238E27FC236}">
                <a16:creationId xmlns:a16="http://schemas.microsoft.com/office/drawing/2014/main" id="{BFB65237-FE4D-F11E-BA14-0642FC6F2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BBFA40-6A9D-EE53-1885-67F8A95114DD}"/>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110195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5A62-C400-9B3E-A1C1-68F014F36DE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0BEBC1C-C230-4ADA-7FF8-5E4B05C994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79B90E1-DC3A-A3B7-39CB-BEB4E1FC14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F46FFBF-707D-5DB0-CF4C-094EDDD113F2}"/>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6" name="Footer Placeholder 5">
            <a:extLst>
              <a:ext uri="{FF2B5EF4-FFF2-40B4-BE49-F238E27FC236}">
                <a16:creationId xmlns:a16="http://schemas.microsoft.com/office/drawing/2014/main" id="{24F9FEDB-F4F0-A687-1EB4-B0CF9ECC5C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DEF7C7-C5DA-3476-F135-97689926C9B7}"/>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236708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BE09-2720-4102-BC72-89C1946B65E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ADEFA21-F3D1-EE80-3AA1-C7F79811B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F563C2-04B1-31E8-22D6-2AA821CFEC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3FF2EA6-B052-A13E-209E-E1F79A924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3CA67AB-3451-3F02-E974-D25FC4BD86A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6466FA9-1379-4B6C-7F04-99F9F497579D}"/>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8" name="Footer Placeholder 7">
            <a:extLst>
              <a:ext uri="{FF2B5EF4-FFF2-40B4-BE49-F238E27FC236}">
                <a16:creationId xmlns:a16="http://schemas.microsoft.com/office/drawing/2014/main" id="{922C4E0F-BCFE-E43D-C25E-410B95B34F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6B9590-0C42-C625-5313-E3CD14AD6FA6}"/>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374849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98D4-7BA4-C48C-E838-5001E2B878F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3904B6E-6E33-2F6F-3D39-51252E1D078B}"/>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4" name="Footer Placeholder 3">
            <a:extLst>
              <a:ext uri="{FF2B5EF4-FFF2-40B4-BE49-F238E27FC236}">
                <a16:creationId xmlns:a16="http://schemas.microsoft.com/office/drawing/2014/main" id="{B3E66AAD-1B3E-76DB-954C-D10D2DE3BA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93B030-0CC1-74C3-3F1B-25C184B31E8F}"/>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82690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48DFB-97A6-CCC1-763A-C248207C7D39}"/>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3" name="Footer Placeholder 2">
            <a:extLst>
              <a:ext uri="{FF2B5EF4-FFF2-40B4-BE49-F238E27FC236}">
                <a16:creationId xmlns:a16="http://schemas.microsoft.com/office/drawing/2014/main" id="{9A752D59-9142-11BD-66F4-766C33EC6D7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1061AD-09CA-B292-4FF5-2DA15C2C0FD6}"/>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237120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A83E-0488-3AED-AA46-30380E0E5D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FB01ED2-1D31-6CC0-49C7-DD4142246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3EA1FF-BA56-C241-5799-BDE082808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4B271B-A61F-B14E-4FE9-7B0CF9E2991F}"/>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6" name="Footer Placeholder 5">
            <a:extLst>
              <a:ext uri="{FF2B5EF4-FFF2-40B4-BE49-F238E27FC236}">
                <a16:creationId xmlns:a16="http://schemas.microsoft.com/office/drawing/2014/main" id="{808A664F-1426-0923-06E8-6AD327688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AB7AED-1911-C822-2820-3A27143080A3}"/>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139497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1B21-FF23-BBB3-4528-C6603CCE06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8BF80D0-3941-6FB3-C15D-B5720FCA4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95A877-46B3-9BA6-EE31-298894E5A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26B9E8-1236-7434-E887-47169DA1EA74}"/>
              </a:ext>
            </a:extLst>
          </p:cNvPr>
          <p:cNvSpPr>
            <a:spLocks noGrp="1"/>
          </p:cNvSpPr>
          <p:nvPr>
            <p:ph type="dt" sz="half" idx="10"/>
          </p:nvPr>
        </p:nvSpPr>
        <p:spPr/>
        <p:txBody>
          <a:bodyPr/>
          <a:lstStyle/>
          <a:p>
            <a:fld id="{4BB087B2-2060-EE4D-97BD-27F15C10797E}" type="datetimeFigureOut">
              <a:rPr lang="en-GB" smtClean="0"/>
              <a:t>13/07/2022</a:t>
            </a:fld>
            <a:endParaRPr lang="en-GB"/>
          </a:p>
        </p:txBody>
      </p:sp>
      <p:sp>
        <p:nvSpPr>
          <p:cNvPr id="6" name="Footer Placeholder 5">
            <a:extLst>
              <a:ext uri="{FF2B5EF4-FFF2-40B4-BE49-F238E27FC236}">
                <a16:creationId xmlns:a16="http://schemas.microsoft.com/office/drawing/2014/main" id="{6FA631D9-229B-1846-DCC6-CBC0E988E6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C952B0-BA8D-292F-0DD9-4C175556844A}"/>
              </a:ext>
            </a:extLst>
          </p:cNvPr>
          <p:cNvSpPr>
            <a:spLocks noGrp="1"/>
          </p:cNvSpPr>
          <p:nvPr>
            <p:ph type="sldNum" sz="quarter" idx="12"/>
          </p:nvPr>
        </p:nvSpPr>
        <p:spPr/>
        <p:txBody>
          <a:bodyPr/>
          <a:lstStyle/>
          <a:p>
            <a:fld id="{38CA710B-CFE7-7B45-A2A7-AE050C8C01A1}" type="slidenum">
              <a:rPr lang="en-GB" smtClean="0"/>
              <a:t>‹#›</a:t>
            </a:fld>
            <a:endParaRPr lang="en-GB"/>
          </a:p>
        </p:txBody>
      </p:sp>
    </p:spTree>
    <p:extLst>
      <p:ext uri="{BB962C8B-B14F-4D97-AF65-F5344CB8AC3E}">
        <p14:creationId xmlns:p14="http://schemas.microsoft.com/office/powerpoint/2010/main" val="351798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37E3A-6203-5534-D46D-D6F60FA46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927356D-FDB6-DB4C-4771-E941E9EF7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17987B-1C44-9898-19FC-5EBD59754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087B2-2060-EE4D-97BD-27F15C10797E}" type="datetimeFigureOut">
              <a:rPr lang="en-GB" smtClean="0"/>
              <a:t>13/07/2022</a:t>
            </a:fld>
            <a:endParaRPr lang="en-GB"/>
          </a:p>
        </p:txBody>
      </p:sp>
      <p:sp>
        <p:nvSpPr>
          <p:cNvPr id="5" name="Footer Placeholder 4">
            <a:extLst>
              <a:ext uri="{FF2B5EF4-FFF2-40B4-BE49-F238E27FC236}">
                <a16:creationId xmlns:a16="http://schemas.microsoft.com/office/drawing/2014/main" id="{31F636B6-8617-1A71-4C24-FE24E1D9E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138F8-F5AB-B746-5626-2C8B2A48D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A710B-CFE7-7B45-A2A7-AE050C8C01A1}" type="slidenum">
              <a:rPr lang="en-GB" smtClean="0"/>
              <a:t>‹#›</a:t>
            </a:fld>
            <a:endParaRPr lang="en-GB"/>
          </a:p>
        </p:txBody>
      </p:sp>
    </p:spTree>
    <p:extLst>
      <p:ext uri="{BB962C8B-B14F-4D97-AF65-F5344CB8AC3E}">
        <p14:creationId xmlns:p14="http://schemas.microsoft.com/office/powerpoint/2010/main" val="429439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1437-4C9C-C4F1-EA90-796E9B0C34A2}"/>
              </a:ext>
            </a:extLst>
          </p:cNvPr>
          <p:cNvSpPr>
            <a:spLocks noGrp="1"/>
          </p:cNvSpPr>
          <p:nvPr>
            <p:ph type="ctrTitle"/>
          </p:nvPr>
        </p:nvSpPr>
        <p:spPr/>
        <p:txBody>
          <a:bodyPr/>
          <a:lstStyle/>
          <a:p>
            <a:r>
              <a:rPr lang="en-GB" dirty="0"/>
              <a:t>Academic Analysis</a:t>
            </a:r>
          </a:p>
        </p:txBody>
      </p:sp>
    </p:spTree>
    <p:extLst>
      <p:ext uri="{BB962C8B-B14F-4D97-AF65-F5344CB8AC3E}">
        <p14:creationId xmlns:p14="http://schemas.microsoft.com/office/powerpoint/2010/main" val="252596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EA94795-CCE7-9A58-F29E-E31F0AA9FDC0}"/>
              </a:ext>
            </a:extLst>
          </p:cNvPr>
          <p:cNvPicPr>
            <a:picLocks noChangeAspect="1"/>
          </p:cNvPicPr>
          <p:nvPr/>
        </p:nvPicPr>
        <p:blipFill>
          <a:blip r:embed="rId2"/>
          <a:stretch>
            <a:fillRect/>
          </a:stretch>
        </p:blipFill>
        <p:spPr>
          <a:xfrm>
            <a:off x="1775639" y="277971"/>
            <a:ext cx="8640721" cy="4332530"/>
          </a:xfrm>
          <a:prstGeom prst="rect">
            <a:avLst/>
          </a:prstGeom>
        </p:spPr>
      </p:pic>
      <p:sp>
        <p:nvSpPr>
          <p:cNvPr id="5" name="TextBox 4">
            <a:extLst>
              <a:ext uri="{FF2B5EF4-FFF2-40B4-BE49-F238E27FC236}">
                <a16:creationId xmlns:a16="http://schemas.microsoft.com/office/drawing/2014/main" id="{38085A09-CABB-4EAE-19AD-8A443BD24894}"/>
              </a:ext>
            </a:extLst>
          </p:cNvPr>
          <p:cNvSpPr txBox="1"/>
          <p:nvPr/>
        </p:nvSpPr>
        <p:spPr>
          <a:xfrm>
            <a:off x="153710" y="4837679"/>
            <a:ext cx="11884577" cy="1754326"/>
          </a:xfrm>
          <a:prstGeom prst="rect">
            <a:avLst/>
          </a:prstGeom>
          <a:noFill/>
        </p:spPr>
        <p:txBody>
          <a:bodyPr wrap="square" rtlCol="0">
            <a:spAutoFit/>
          </a:bodyPr>
          <a:lstStyle/>
          <a:p>
            <a:r>
              <a:rPr lang="en-GB" dirty="0"/>
              <a:t>Horizontal stacked bar charts portraying Graduate and dropout rates  for Portuguese nationals by course and their preference without debt. Y – axis represents Course and their preference, X – axis represents Total students on both the charts.</a:t>
            </a:r>
          </a:p>
          <a:p>
            <a:r>
              <a:rPr lang="en-GB" dirty="0"/>
              <a:t> </a:t>
            </a:r>
          </a:p>
          <a:p>
            <a:pPr marL="285750" indent="-285750">
              <a:buFont typeface="Arial" panose="020B0604020202020204" pitchFamily="34" charset="0"/>
              <a:buChar char="•"/>
            </a:pPr>
            <a:r>
              <a:rPr lang="en-GB" dirty="0"/>
              <a:t>Coincidentally Social services, Nursing and Management courses had the highest graduation rate and dropout rates, all of their course preference being a second choice whilst Animation and multimedia, Communication design and Journalism had their least graduation percentage with their course preference being fourth. </a:t>
            </a:r>
          </a:p>
        </p:txBody>
      </p:sp>
    </p:spTree>
    <p:extLst>
      <p:ext uri="{BB962C8B-B14F-4D97-AF65-F5344CB8AC3E}">
        <p14:creationId xmlns:p14="http://schemas.microsoft.com/office/powerpoint/2010/main" val="340989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D9BBDE3B-3C7D-1B2E-B7AA-4DCD4E30EEE8}"/>
              </a:ext>
            </a:extLst>
          </p:cNvPr>
          <p:cNvPicPr>
            <a:picLocks noChangeAspect="1"/>
          </p:cNvPicPr>
          <p:nvPr/>
        </p:nvPicPr>
        <p:blipFill>
          <a:blip r:embed="rId2"/>
          <a:stretch>
            <a:fillRect/>
          </a:stretch>
        </p:blipFill>
        <p:spPr>
          <a:xfrm>
            <a:off x="1759526" y="239030"/>
            <a:ext cx="8672948" cy="4474473"/>
          </a:xfrm>
          <a:prstGeom prst="rect">
            <a:avLst/>
          </a:prstGeom>
        </p:spPr>
      </p:pic>
      <p:sp>
        <p:nvSpPr>
          <p:cNvPr id="4" name="TextBox 3">
            <a:extLst>
              <a:ext uri="{FF2B5EF4-FFF2-40B4-BE49-F238E27FC236}">
                <a16:creationId xmlns:a16="http://schemas.microsoft.com/office/drawing/2014/main" id="{D9B81F58-B99F-0890-D646-AA0304FC3DDB}"/>
              </a:ext>
            </a:extLst>
          </p:cNvPr>
          <p:cNvSpPr txBox="1"/>
          <p:nvPr/>
        </p:nvSpPr>
        <p:spPr>
          <a:xfrm>
            <a:off x="296779" y="4899258"/>
            <a:ext cx="11598442" cy="1754326"/>
          </a:xfrm>
          <a:prstGeom prst="rect">
            <a:avLst/>
          </a:prstGeom>
          <a:noFill/>
        </p:spPr>
        <p:txBody>
          <a:bodyPr wrap="square" rtlCol="0">
            <a:spAutoFit/>
          </a:bodyPr>
          <a:lstStyle/>
          <a:p>
            <a:r>
              <a:rPr lang="en-GB" dirty="0"/>
              <a:t>Horizontal stacked bar charts portraying Graduate and dropout rates  for Portuguese nationals by course and their preference having debt. Y – axis represents Course and their preference, X – axis represents Total students on both the charts. </a:t>
            </a:r>
          </a:p>
          <a:p>
            <a:pPr marL="285750" indent="-285750">
              <a:buFont typeface="Arial" panose="020B0604020202020204" pitchFamily="34" charset="0"/>
              <a:buChar char="•"/>
            </a:pPr>
            <a:r>
              <a:rPr lang="en-GB" dirty="0"/>
              <a:t>Management, Agronomy and Social service accounts for the highest dropout rate while Social service, Agronomy and Journalism having the highest graduation percent for students with debt.</a:t>
            </a:r>
          </a:p>
          <a:p>
            <a:endParaRPr lang="en-GB" dirty="0"/>
          </a:p>
        </p:txBody>
      </p:sp>
    </p:spTree>
    <p:extLst>
      <p:ext uri="{BB962C8B-B14F-4D97-AF65-F5344CB8AC3E}">
        <p14:creationId xmlns:p14="http://schemas.microsoft.com/office/powerpoint/2010/main" val="43936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57CEA78C-7F1A-E700-7900-FE8C3E0E76D6}"/>
              </a:ext>
            </a:extLst>
          </p:cNvPr>
          <p:cNvPicPr>
            <a:picLocks noChangeAspect="1"/>
          </p:cNvPicPr>
          <p:nvPr/>
        </p:nvPicPr>
        <p:blipFill>
          <a:blip r:embed="rId2"/>
          <a:stretch>
            <a:fillRect/>
          </a:stretch>
        </p:blipFill>
        <p:spPr>
          <a:xfrm>
            <a:off x="0" y="352847"/>
            <a:ext cx="5947946" cy="3587781"/>
          </a:xfrm>
          <a:prstGeom prst="rect">
            <a:avLst/>
          </a:prstGeom>
        </p:spPr>
      </p:pic>
      <p:pic>
        <p:nvPicPr>
          <p:cNvPr id="4" name="Picture 3" descr="Chart, histogram&#10;&#10;Description automatically generated">
            <a:extLst>
              <a:ext uri="{FF2B5EF4-FFF2-40B4-BE49-F238E27FC236}">
                <a16:creationId xmlns:a16="http://schemas.microsoft.com/office/drawing/2014/main" id="{99B4D498-1C92-F862-BAF0-80F599759346}"/>
              </a:ext>
            </a:extLst>
          </p:cNvPr>
          <p:cNvPicPr>
            <a:picLocks noChangeAspect="1"/>
          </p:cNvPicPr>
          <p:nvPr/>
        </p:nvPicPr>
        <p:blipFill>
          <a:blip r:embed="rId3"/>
          <a:stretch>
            <a:fillRect/>
          </a:stretch>
        </p:blipFill>
        <p:spPr>
          <a:xfrm>
            <a:off x="5947946" y="352847"/>
            <a:ext cx="6135197" cy="3707662"/>
          </a:xfrm>
          <a:prstGeom prst="rect">
            <a:avLst/>
          </a:prstGeom>
        </p:spPr>
      </p:pic>
      <p:sp>
        <p:nvSpPr>
          <p:cNvPr id="5" name="TextBox 4">
            <a:extLst>
              <a:ext uri="{FF2B5EF4-FFF2-40B4-BE49-F238E27FC236}">
                <a16:creationId xmlns:a16="http://schemas.microsoft.com/office/drawing/2014/main" id="{F4C8EE14-DC62-02B1-AD59-DDF7CB787ED7}"/>
              </a:ext>
            </a:extLst>
          </p:cNvPr>
          <p:cNvSpPr txBox="1"/>
          <p:nvPr/>
        </p:nvSpPr>
        <p:spPr>
          <a:xfrm>
            <a:off x="269631" y="4536831"/>
            <a:ext cx="11813512" cy="1754326"/>
          </a:xfrm>
          <a:prstGeom prst="rect">
            <a:avLst/>
          </a:prstGeom>
          <a:noFill/>
        </p:spPr>
        <p:txBody>
          <a:bodyPr wrap="square" rtlCol="0">
            <a:spAutoFit/>
          </a:bodyPr>
          <a:lstStyle/>
          <a:p>
            <a:r>
              <a:rPr lang="en-GB" dirty="0"/>
              <a:t>Histogram which explores Grades for Dropouts and Graduates of different age by semester. Image on left shows Grades for dropouts and  image on right shows grades for graduate.  Y – axis represents Average first semester grade and average second semester grade, X – axis represents Age.</a:t>
            </a:r>
          </a:p>
          <a:p>
            <a:endParaRPr lang="en-GB" dirty="0"/>
          </a:p>
          <a:p>
            <a:pPr marL="285750" indent="-285750">
              <a:buFont typeface="Arial" panose="020B0604020202020204" pitchFamily="34" charset="0"/>
              <a:buChar char="•"/>
            </a:pPr>
            <a:r>
              <a:rPr lang="en-GB" dirty="0"/>
              <a:t>Significant drop in grades of students who are dropouts compared to grades of graduates. </a:t>
            </a:r>
          </a:p>
          <a:p>
            <a:pPr marL="285750" indent="-285750">
              <a:buFont typeface="Arial" panose="020B0604020202020204" pitchFamily="34" charset="0"/>
              <a:buChar char="•"/>
            </a:pPr>
            <a:r>
              <a:rPr lang="en-GB" dirty="0"/>
              <a:t>Highest grade being 8 for the age range of 54-58 and the lowest being 2 between the ages 50-52 in pair of the semesters.</a:t>
            </a:r>
          </a:p>
        </p:txBody>
      </p:sp>
    </p:spTree>
    <p:extLst>
      <p:ext uri="{BB962C8B-B14F-4D97-AF65-F5344CB8AC3E}">
        <p14:creationId xmlns:p14="http://schemas.microsoft.com/office/powerpoint/2010/main" val="398056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D45E7CA4-D352-FC14-1C38-306ECBD5C1CD}"/>
              </a:ext>
            </a:extLst>
          </p:cNvPr>
          <p:cNvPicPr>
            <a:picLocks noChangeAspect="1"/>
          </p:cNvPicPr>
          <p:nvPr/>
        </p:nvPicPr>
        <p:blipFill>
          <a:blip r:embed="rId2"/>
          <a:stretch>
            <a:fillRect/>
          </a:stretch>
        </p:blipFill>
        <p:spPr>
          <a:xfrm>
            <a:off x="1250731" y="260971"/>
            <a:ext cx="9690538" cy="4885703"/>
          </a:xfrm>
          <a:prstGeom prst="rect">
            <a:avLst/>
          </a:prstGeom>
        </p:spPr>
      </p:pic>
      <p:sp>
        <p:nvSpPr>
          <p:cNvPr id="2" name="TextBox 1">
            <a:extLst>
              <a:ext uri="{FF2B5EF4-FFF2-40B4-BE49-F238E27FC236}">
                <a16:creationId xmlns:a16="http://schemas.microsoft.com/office/drawing/2014/main" id="{42F9287F-E71E-00D9-C26A-17691785A52F}"/>
              </a:ext>
            </a:extLst>
          </p:cNvPr>
          <p:cNvSpPr txBox="1"/>
          <p:nvPr/>
        </p:nvSpPr>
        <p:spPr>
          <a:xfrm>
            <a:off x="140677" y="5416061"/>
            <a:ext cx="11947490" cy="923330"/>
          </a:xfrm>
          <a:prstGeom prst="rect">
            <a:avLst/>
          </a:prstGeom>
          <a:noFill/>
        </p:spPr>
        <p:txBody>
          <a:bodyPr wrap="square" rtlCol="0">
            <a:spAutoFit/>
          </a:bodyPr>
          <a:lstStyle/>
          <a:p>
            <a:r>
              <a:rPr lang="en-GB" dirty="0"/>
              <a:t>Bar chart portraying Median GDP per nationality. </a:t>
            </a:r>
          </a:p>
          <a:p>
            <a:pPr marL="285750" indent="-285750">
              <a:buFont typeface="Arial" panose="020B0604020202020204" pitchFamily="34" charset="0"/>
              <a:buChar char="•"/>
            </a:pPr>
            <a:r>
              <a:rPr lang="en-GB" dirty="0"/>
              <a:t>Turkey, Brazil and Columbia are the three highest positive GDP growth nations. </a:t>
            </a:r>
          </a:p>
          <a:p>
            <a:pPr marL="285750" indent="-285750">
              <a:buFont typeface="Arial" panose="020B0604020202020204" pitchFamily="34" charset="0"/>
              <a:buChar char="•"/>
            </a:pPr>
            <a:r>
              <a:rPr lang="en-GB" dirty="0"/>
              <a:t>England, Mozambique and Guinea have the highest negative GDP growth.</a:t>
            </a:r>
          </a:p>
        </p:txBody>
      </p:sp>
    </p:spTree>
    <p:extLst>
      <p:ext uri="{BB962C8B-B14F-4D97-AF65-F5344CB8AC3E}">
        <p14:creationId xmlns:p14="http://schemas.microsoft.com/office/powerpoint/2010/main" val="243740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27198CA8-340D-02F9-701A-B87C60887C6B}"/>
              </a:ext>
            </a:extLst>
          </p:cNvPr>
          <p:cNvPicPr>
            <a:picLocks noChangeAspect="1"/>
          </p:cNvPicPr>
          <p:nvPr/>
        </p:nvPicPr>
        <p:blipFill>
          <a:blip r:embed="rId2"/>
          <a:stretch>
            <a:fillRect/>
          </a:stretch>
        </p:blipFill>
        <p:spPr>
          <a:xfrm>
            <a:off x="2829219" y="252711"/>
            <a:ext cx="6533562" cy="4547925"/>
          </a:xfrm>
          <a:prstGeom prst="rect">
            <a:avLst/>
          </a:prstGeom>
        </p:spPr>
      </p:pic>
      <p:sp>
        <p:nvSpPr>
          <p:cNvPr id="2" name="TextBox 1">
            <a:extLst>
              <a:ext uri="{FF2B5EF4-FFF2-40B4-BE49-F238E27FC236}">
                <a16:creationId xmlns:a16="http://schemas.microsoft.com/office/drawing/2014/main" id="{D58D0C07-EEDE-4CD7-B7B1-B04D47A9C492}"/>
              </a:ext>
            </a:extLst>
          </p:cNvPr>
          <p:cNvSpPr txBox="1"/>
          <p:nvPr/>
        </p:nvSpPr>
        <p:spPr>
          <a:xfrm>
            <a:off x="204486" y="5256305"/>
            <a:ext cx="11783028" cy="1200329"/>
          </a:xfrm>
          <a:prstGeom prst="rect">
            <a:avLst/>
          </a:prstGeom>
          <a:noFill/>
        </p:spPr>
        <p:txBody>
          <a:bodyPr wrap="square" rtlCol="0">
            <a:spAutoFit/>
          </a:bodyPr>
          <a:lstStyle/>
          <a:p>
            <a:r>
              <a:rPr lang="en-GB" dirty="0"/>
              <a:t>Bar chart depicting 10 nations with Highest inflation rate. Y- axis represents Median inflation rate percent, x – axis represents Nationality.</a:t>
            </a:r>
          </a:p>
          <a:p>
            <a:pPr marL="285750" indent="-285750">
              <a:buFont typeface="Arial" panose="020B0604020202020204" pitchFamily="34" charset="0"/>
              <a:buChar char="•"/>
            </a:pPr>
            <a:r>
              <a:rPr lang="en-GB" dirty="0"/>
              <a:t>Germany is the has the highest inflation percent (3.15), Mozambique and England are the two nations with second highest inflation percent  (2.8 each).</a:t>
            </a:r>
          </a:p>
        </p:txBody>
      </p:sp>
    </p:spTree>
    <p:extLst>
      <p:ext uri="{BB962C8B-B14F-4D97-AF65-F5344CB8AC3E}">
        <p14:creationId xmlns:p14="http://schemas.microsoft.com/office/powerpoint/2010/main" val="214151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C006-EB5A-98FF-71F5-1A294A923BA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3FADF777-2C64-13CD-6099-02B4EA3F4CD6}"/>
              </a:ext>
            </a:extLst>
          </p:cNvPr>
          <p:cNvSpPr>
            <a:spLocks noGrp="1"/>
          </p:cNvSpPr>
          <p:nvPr>
            <p:ph idx="1"/>
          </p:nvPr>
        </p:nvSpPr>
        <p:spPr/>
        <p:txBody>
          <a:bodyPr/>
          <a:lstStyle/>
          <a:p>
            <a:r>
              <a:rPr lang="en-GB" dirty="0"/>
              <a:t>Majority of the data belongs Portuguese nationals where female students had the highest graduation rate.</a:t>
            </a:r>
          </a:p>
          <a:p>
            <a:endParaRPr lang="en-GB" dirty="0"/>
          </a:p>
          <a:p>
            <a:r>
              <a:rPr lang="en-GB" dirty="0"/>
              <a:t>Debt plays a significant role in their graduation and dropout rates.</a:t>
            </a:r>
          </a:p>
          <a:p>
            <a:pPr marL="0" indent="0">
              <a:buNone/>
            </a:pPr>
            <a:endParaRPr lang="en-GB" dirty="0"/>
          </a:p>
          <a:p>
            <a:endParaRPr lang="en-GB" dirty="0"/>
          </a:p>
        </p:txBody>
      </p:sp>
    </p:spTree>
    <p:extLst>
      <p:ext uri="{BB962C8B-B14F-4D97-AF65-F5344CB8AC3E}">
        <p14:creationId xmlns:p14="http://schemas.microsoft.com/office/powerpoint/2010/main" val="102342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EA90-0B4A-80E2-C136-99298CDA81BD}"/>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33E5A943-D178-0E97-C4FD-F4DD585D315D}"/>
              </a:ext>
            </a:extLst>
          </p:cNvPr>
          <p:cNvSpPr>
            <a:spLocks noGrp="1"/>
          </p:cNvSpPr>
          <p:nvPr>
            <p:ph idx="1"/>
          </p:nvPr>
        </p:nvSpPr>
        <p:spPr/>
        <p:txBody>
          <a:bodyPr>
            <a:normAutofit lnSpcReduction="10000"/>
          </a:bodyPr>
          <a:lstStyle/>
          <a:p>
            <a:pPr>
              <a:lnSpc>
                <a:spcPct val="200000"/>
              </a:lnSpc>
            </a:pPr>
            <a:r>
              <a:rPr lang="en-GB" dirty="0"/>
              <a:t>Academic data which analyses the graduate and dropout rate of different nationalities.</a:t>
            </a:r>
          </a:p>
          <a:p>
            <a:pPr>
              <a:lnSpc>
                <a:spcPct val="200000"/>
              </a:lnSpc>
            </a:pPr>
            <a:r>
              <a:rPr lang="en-GB" dirty="0"/>
              <a:t>This data has 4424 student records and 36 fields.</a:t>
            </a:r>
          </a:p>
          <a:p>
            <a:pPr>
              <a:lnSpc>
                <a:spcPct val="200000"/>
              </a:lnSpc>
            </a:pPr>
            <a:r>
              <a:rPr lang="en-GB" dirty="0"/>
              <a:t>This data has been sourced from Kaggle. </a:t>
            </a:r>
            <a:r>
              <a:rPr lang="en-GB"/>
              <a:t>(Only </a:t>
            </a:r>
            <a:r>
              <a:rPr lang="en-GB" dirty="0"/>
              <a:t>for </a:t>
            </a:r>
            <a:r>
              <a:rPr lang="en-GB"/>
              <a:t>educational purposes)</a:t>
            </a:r>
            <a:endParaRPr lang="en-GB" dirty="0"/>
          </a:p>
        </p:txBody>
      </p:sp>
    </p:spTree>
    <p:extLst>
      <p:ext uri="{BB962C8B-B14F-4D97-AF65-F5344CB8AC3E}">
        <p14:creationId xmlns:p14="http://schemas.microsoft.com/office/powerpoint/2010/main" val="288089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B93D-EB1E-9D3A-C25C-C3B6C0D9F144}"/>
              </a:ext>
            </a:extLst>
          </p:cNvPr>
          <p:cNvSpPr>
            <a:spLocks noGrp="1"/>
          </p:cNvSpPr>
          <p:nvPr>
            <p:ph type="title"/>
          </p:nvPr>
        </p:nvSpPr>
        <p:spPr/>
        <p:txBody>
          <a:bodyPr/>
          <a:lstStyle/>
          <a:p>
            <a:r>
              <a:rPr lang="en-GB" dirty="0"/>
              <a:t>Objective</a:t>
            </a:r>
          </a:p>
        </p:txBody>
      </p:sp>
      <p:sp>
        <p:nvSpPr>
          <p:cNvPr id="3" name="Content Placeholder 2">
            <a:extLst>
              <a:ext uri="{FF2B5EF4-FFF2-40B4-BE49-F238E27FC236}">
                <a16:creationId xmlns:a16="http://schemas.microsoft.com/office/drawing/2014/main" id="{E99A92B3-89DB-F6A7-5645-412C66237CEE}"/>
              </a:ext>
            </a:extLst>
          </p:cNvPr>
          <p:cNvSpPr>
            <a:spLocks noGrp="1"/>
          </p:cNvSpPr>
          <p:nvPr>
            <p:ph idx="1"/>
          </p:nvPr>
        </p:nvSpPr>
        <p:spPr/>
        <p:txBody>
          <a:bodyPr>
            <a:normAutofit/>
          </a:bodyPr>
          <a:lstStyle/>
          <a:p>
            <a:pPr>
              <a:lnSpc>
                <a:spcPct val="200000"/>
              </a:lnSpc>
            </a:pPr>
            <a:r>
              <a:rPr lang="en-GB" dirty="0"/>
              <a:t>Portugal Academic analysis is a project aimed to get a view on education amongst different nationalities, analyse graduation and dropout rates for Portuguese nationals and explore their reasons.</a:t>
            </a:r>
          </a:p>
          <a:p>
            <a:pPr>
              <a:lnSpc>
                <a:spcPct val="200000"/>
              </a:lnSpc>
            </a:pPr>
            <a:r>
              <a:rPr lang="en-GB" dirty="0"/>
              <a:t>Generate insights on GDP and inflation rate for various nationalities.</a:t>
            </a:r>
          </a:p>
        </p:txBody>
      </p:sp>
    </p:spTree>
    <p:extLst>
      <p:ext uri="{BB962C8B-B14F-4D97-AF65-F5344CB8AC3E}">
        <p14:creationId xmlns:p14="http://schemas.microsoft.com/office/powerpoint/2010/main" val="100448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0332-89CB-E0E2-CD5A-C65FBC0F90C9}"/>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C7B78C31-716A-E295-7F84-0BC4D37768BE}"/>
              </a:ext>
            </a:extLst>
          </p:cNvPr>
          <p:cNvSpPr>
            <a:spLocks noGrp="1"/>
          </p:cNvSpPr>
          <p:nvPr>
            <p:ph idx="1"/>
          </p:nvPr>
        </p:nvSpPr>
        <p:spPr/>
        <p:txBody>
          <a:bodyPr/>
          <a:lstStyle/>
          <a:p>
            <a:pPr>
              <a:lnSpc>
                <a:spcPct val="200000"/>
              </a:lnSpc>
            </a:pPr>
            <a:r>
              <a:rPr lang="en-GB" dirty="0"/>
              <a:t>Data pre-processing and manipulation is done using Python and insights are drawn using Tableau.</a:t>
            </a:r>
          </a:p>
          <a:p>
            <a:pPr marL="0" indent="0">
              <a:buNone/>
            </a:pPr>
            <a:endParaRPr lang="en-GB" dirty="0"/>
          </a:p>
        </p:txBody>
      </p:sp>
    </p:spTree>
    <p:extLst>
      <p:ext uri="{BB962C8B-B14F-4D97-AF65-F5344CB8AC3E}">
        <p14:creationId xmlns:p14="http://schemas.microsoft.com/office/powerpoint/2010/main" val="328080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9C74-9757-76B4-17AE-4B5C7EF5B85B}"/>
              </a:ext>
            </a:extLst>
          </p:cNvPr>
          <p:cNvSpPr>
            <a:spLocks noGrp="1"/>
          </p:cNvSpPr>
          <p:nvPr>
            <p:ph type="title"/>
          </p:nvPr>
        </p:nvSpPr>
        <p:spPr>
          <a:xfrm>
            <a:off x="838200" y="365126"/>
            <a:ext cx="10515600" cy="570540"/>
          </a:xfrm>
        </p:spPr>
        <p:txBody>
          <a:bodyPr>
            <a:normAutofit fontScale="90000"/>
          </a:bodyPr>
          <a:lstStyle/>
          <a:p>
            <a:r>
              <a:rPr lang="en-GB" dirty="0"/>
              <a:t>Results</a:t>
            </a:r>
          </a:p>
        </p:txBody>
      </p:sp>
      <p:pic>
        <p:nvPicPr>
          <p:cNvPr id="5" name="Picture 4" descr="A picture containing histogram&#10;&#10;Description automatically generated">
            <a:extLst>
              <a:ext uri="{FF2B5EF4-FFF2-40B4-BE49-F238E27FC236}">
                <a16:creationId xmlns:a16="http://schemas.microsoft.com/office/drawing/2014/main" id="{6953A7EC-51A5-4944-038F-678545389E3D}"/>
              </a:ext>
            </a:extLst>
          </p:cNvPr>
          <p:cNvPicPr>
            <a:picLocks noChangeAspect="1"/>
          </p:cNvPicPr>
          <p:nvPr/>
        </p:nvPicPr>
        <p:blipFill>
          <a:blip r:embed="rId2"/>
          <a:stretch>
            <a:fillRect/>
          </a:stretch>
        </p:blipFill>
        <p:spPr>
          <a:xfrm>
            <a:off x="2355111" y="1279310"/>
            <a:ext cx="7481777" cy="3569431"/>
          </a:xfrm>
          <a:prstGeom prst="rect">
            <a:avLst/>
          </a:prstGeom>
        </p:spPr>
      </p:pic>
      <p:sp>
        <p:nvSpPr>
          <p:cNvPr id="6" name="TextBox 5">
            <a:extLst>
              <a:ext uri="{FF2B5EF4-FFF2-40B4-BE49-F238E27FC236}">
                <a16:creationId xmlns:a16="http://schemas.microsoft.com/office/drawing/2014/main" id="{EC8F2025-4F8C-4E01-E772-A1857A8F6E8D}"/>
              </a:ext>
            </a:extLst>
          </p:cNvPr>
          <p:cNvSpPr txBox="1"/>
          <p:nvPr/>
        </p:nvSpPr>
        <p:spPr>
          <a:xfrm>
            <a:off x="680484" y="5241851"/>
            <a:ext cx="11004697" cy="923330"/>
          </a:xfrm>
          <a:prstGeom prst="rect">
            <a:avLst/>
          </a:prstGeom>
          <a:noFill/>
        </p:spPr>
        <p:txBody>
          <a:bodyPr wrap="square" rtlCol="0">
            <a:spAutoFit/>
          </a:bodyPr>
          <a:lstStyle/>
          <a:p>
            <a:r>
              <a:rPr lang="en-GB" dirty="0"/>
              <a:t>Horizontal bar chart which represents Total students by Nationality. Y – axis represents various Nationalities, X – axis represents Total students. </a:t>
            </a:r>
          </a:p>
          <a:p>
            <a:r>
              <a:rPr lang="en-GB" dirty="0"/>
              <a:t>Portuguese nationals constitute the majority number of students with 4300.</a:t>
            </a:r>
          </a:p>
        </p:txBody>
      </p:sp>
    </p:spTree>
    <p:extLst>
      <p:ext uri="{BB962C8B-B14F-4D97-AF65-F5344CB8AC3E}">
        <p14:creationId xmlns:p14="http://schemas.microsoft.com/office/powerpoint/2010/main" val="163625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D6B45D26-2AAC-892C-A8FD-90C2F7E97FD6}"/>
              </a:ext>
            </a:extLst>
          </p:cNvPr>
          <p:cNvPicPr>
            <a:picLocks noChangeAspect="1"/>
          </p:cNvPicPr>
          <p:nvPr/>
        </p:nvPicPr>
        <p:blipFill>
          <a:blip r:embed="rId2"/>
          <a:stretch>
            <a:fillRect/>
          </a:stretch>
        </p:blipFill>
        <p:spPr>
          <a:xfrm>
            <a:off x="1605516" y="385087"/>
            <a:ext cx="8980967" cy="4359146"/>
          </a:xfrm>
          <a:prstGeom prst="rect">
            <a:avLst/>
          </a:prstGeom>
        </p:spPr>
      </p:pic>
      <p:sp>
        <p:nvSpPr>
          <p:cNvPr id="4" name="TextBox 3">
            <a:extLst>
              <a:ext uri="{FF2B5EF4-FFF2-40B4-BE49-F238E27FC236}">
                <a16:creationId xmlns:a16="http://schemas.microsoft.com/office/drawing/2014/main" id="{0AE7A677-39CF-3AF7-A2C6-493DFD273250}"/>
              </a:ext>
            </a:extLst>
          </p:cNvPr>
          <p:cNvSpPr txBox="1"/>
          <p:nvPr/>
        </p:nvSpPr>
        <p:spPr>
          <a:xfrm>
            <a:off x="765544" y="5082363"/>
            <a:ext cx="10813312" cy="1200329"/>
          </a:xfrm>
          <a:prstGeom prst="rect">
            <a:avLst/>
          </a:prstGeom>
          <a:noFill/>
        </p:spPr>
        <p:txBody>
          <a:bodyPr wrap="square" rtlCol="0">
            <a:spAutoFit/>
          </a:bodyPr>
          <a:lstStyle/>
          <a:p>
            <a:r>
              <a:rPr lang="en-GB" dirty="0"/>
              <a:t>Horizontal bar chart portraying Previous education qualification for Portuguese nationals by gender. Y – axis represents Previous education qualifications, X – axis represents the Total number of students. </a:t>
            </a:r>
          </a:p>
          <a:p>
            <a:pPr marL="285750" indent="-285750">
              <a:buFont typeface="Arial" panose="020B0604020202020204" pitchFamily="34" charset="0"/>
              <a:buChar char="•"/>
            </a:pPr>
            <a:r>
              <a:rPr lang="en-GB" dirty="0"/>
              <a:t>Overwhelming majority pupil with Secondary education as their previous education and Female’s contributing to nearly 58 percent of the entire 3600. </a:t>
            </a:r>
          </a:p>
        </p:txBody>
      </p:sp>
    </p:spTree>
    <p:extLst>
      <p:ext uri="{BB962C8B-B14F-4D97-AF65-F5344CB8AC3E}">
        <p14:creationId xmlns:p14="http://schemas.microsoft.com/office/powerpoint/2010/main" val="177642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436741F5-8D8D-55B4-829A-5B3ACF3E749C}"/>
              </a:ext>
            </a:extLst>
          </p:cNvPr>
          <p:cNvPicPr>
            <a:picLocks noChangeAspect="1"/>
          </p:cNvPicPr>
          <p:nvPr/>
        </p:nvPicPr>
        <p:blipFill>
          <a:blip r:embed="rId2"/>
          <a:stretch>
            <a:fillRect/>
          </a:stretch>
        </p:blipFill>
        <p:spPr>
          <a:xfrm>
            <a:off x="2245788" y="168627"/>
            <a:ext cx="7700424" cy="4625639"/>
          </a:xfrm>
          <a:prstGeom prst="rect">
            <a:avLst/>
          </a:prstGeom>
        </p:spPr>
      </p:pic>
      <p:sp>
        <p:nvSpPr>
          <p:cNvPr id="8" name="TextBox 7">
            <a:extLst>
              <a:ext uri="{FF2B5EF4-FFF2-40B4-BE49-F238E27FC236}">
                <a16:creationId xmlns:a16="http://schemas.microsoft.com/office/drawing/2014/main" id="{8A25BD75-5E5F-35F5-3AD0-B75DFEFD07B7}"/>
              </a:ext>
            </a:extLst>
          </p:cNvPr>
          <p:cNvSpPr txBox="1"/>
          <p:nvPr/>
        </p:nvSpPr>
        <p:spPr>
          <a:xfrm>
            <a:off x="420414" y="5092667"/>
            <a:ext cx="11351171" cy="1200329"/>
          </a:xfrm>
          <a:prstGeom prst="rect">
            <a:avLst/>
          </a:prstGeom>
          <a:noFill/>
        </p:spPr>
        <p:txBody>
          <a:bodyPr wrap="square" rtlCol="0">
            <a:spAutoFit/>
          </a:bodyPr>
          <a:lstStyle/>
          <a:p>
            <a:r>
              <a:rPr lang="en-GB" dirty="0"/>
              <a:t>Stacked bar chart  depicting effect of Graduation rate per gender with debt, scholarship and marital status. Y – axis represents Percentage of total people at age of enrolment, X – axis represents Age distribution for Female and Male separately. </a:t>
            </a:r>
          </a:p>
          <a:p>
            <a:pPr marL="285750" indent="-285750">
              <a:buFont typeface="Arial" panose="020B0604020202020204" pitchFamily="34" charset="0"/>
              <a:buChar char="•"/>
            </a:pPr>
            <a:r>
              <a:rPr lang="en-GB" dirty="0"/>
              <a:t>Overall, graduation rate for female accounts for around 63 percent and 18 percent for male.</a:t>
            </a:r>
          </a:p>
        </p:txBody>
      </p:sp>
    </p:spTree>
    <p:extLst>
      <p:ext uri="{BB962C8B-B14F-4D97-AF65-F5344CB8AC3E}">
        <p14:creationId xmlns:p14="http://schemas.microsoft.com/office/powerpoint/2010/main" val="359093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302F802D-9D34-3AF4-6600-2EBFBE535F38}"/>
              </a:ext>
            </a:extLst>
          </p:cNvPr>
          <p:cNvPicPr>
            <a:picLocks noChangeAspect="1"/>
          </p:cNvPicPr>
          <p:nvPr/>
        </p:nvPicPr>
        <p:blipFill>
          <a:blip r:embed="rId2"/>
          <a:stretch>
            <a:fillRect/>
          </a:stretch>
        </p:blipFill>
        <p:spPr>
          <a:xfrm>
            <a:off x="1836695" y="73573"/>
            <a:ext cx="8518610" cy="5113539"/>
          </a:xfrm>
          <a:prstGeom prst="rect">
            <a:avLst/>
          </a:prstGeom>
        </p:spPr>
      </p:pic>
      <p:sp>
        <p:nvSpPr>
          <p:cNvPr id="4" name="TextBox 3">
            <a:extLst>
              <a:ext uri="{FF2B5EF4-FFF2-40B4-BE49-F238E27FC236}">
                <a16:creationId xmlns:a16="http://schemas.microsoft.com/office/drawing/2014/main" id="{DD635E11-4AE3-ECB6-2642-9A33E4CA1A4E}"/>
              </a:ext>
            </a:extLst>
          </p:cNvPr>
          <p:cNvSpPr txBox="1"/>
          <p:nvPr/>
        </p:nvSpPr>
        <p:spPr>
          <a:xfrm>
            <a:off x="430924" y="5538953"/>
            <a:ext cx="11435255" cy="646331"/>
          </a:xfrm>
          <a:prstGeom prst="rect">
            <a:avLst/>
          </a:prstGeom>
          <a:noFill/>
        </p:spPr>
        <p:txBody>
          <a:bodyPr wrap="square" rtlCol="0">
            <a:spAutoFit/>
          </a:bodyPr>
          <a:lstStyle/>
          <a:p>
            <a:r>
              <a:rPr lang="en-GB" dirty="0"/>
              <a:t>Graduation rate is at its highest for Female with nearly 75 percent, when they have NO debt and have a scholarship. . Majority of this being contributed by the ages 20 – 25 and most of their marital status being single.</a:t>
            </a:r>
          </a:p>
        </p:txBody>
      </p:sp>
    </p:spTree>
    <p:extLst>
      <p:ext uri="{BB962C8B-B14F-4D97-AF65-F5344CB8AC3E}">
        <p14:creationId xmlns:p14="http://schemas.microsoft.com/office/powerpoint/2010/main" val="36743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6383C42C-5E13-0D0B-AC9F-3DA01BAC83DC}"/>
              </a:ext>
            </a:extLst>
          </p:cNvPr>
          <p:cNvPicPr>
            <a:picLocks noChangeAspect="1"/>
          </p:cNvPicPr>
          <p:nvPr/>
        </p:nvPicPr>
        <p:blipFill>
          <a:blip r:embed="rId2"/>
          <a:stretch>
            <a:fillRect/>
          </a:stretch>
        </p:blipFill>
        <p:spPr>
          <a:xfrm>
            <a:off x="220717" y="991498"/>
            <a:ext cx="5788250" cy="3476984"/>
          </a:xfrm>
          <a:prstGeom prst="rect">
            <a:avLst/>
          </a:prstGeom>
        </p:spPr>
      </p:pic>
      <p:sp>
        <p:nvSpPr>
          <p:cNvPr id="4" name="TextBox 3">
            <a:extLst>
              <a:ext uri="{FF2B5EF4-FFF2-40B4-BE49-F238E27FC236}">
                <a16:creationId xmlns:a16="http://schemas.microsoft.com/office/drawing/2014/main" id="{0745D0E3-27EC-D146-F4D9-275F85854FE5}"/>
              </a:ext>
            </a:extLst>
          </p:cNvPr>
          <p:cNvSpPr txBox="1"/>
          <p:nvPr/>
        </p:nvSpPr>
        <p:spPr>
          <a:xfrm>
            <a:off x="210207" y="5045355"/>
            <a:ext cx="11771585" cy="646331"/>
          </a:xfrm>
          <a:prstGeom prst="rect">
            <a:avLst/>
          </a:prstGeom>
          <a:noFill/>
        </p:spPr>
        <p:txBody>
          <a:bodyPr wrap="square" rtlCol="0">
            <a:spAutoFit/>
          </a:bodyPr>
          <a:lstStyle/>
          <a:p>
            <a:r>
              <a:rPr lang="en-GB" dirty="0"/>
              <a:t>Graduation rate in Male students was at its highest at nearly 20 percent. However, debt and scholarships have no significant impact with graduating when compared to their female counterparts which had a significant effect.</a:t>
            </a:r>
          </a:p>
        </p:txBody>
      </p:sp>
      <p:pic>
        <p:nvPicPr>
          <p:cNvPr id="6" name="Picture 5" descr="Chart&#10;&#10;Description automatically generated">
            <a:extLst>
              <a:ext uri="{FF2B5EF4-FFF2-40B4-BE49-F238E27FC236}">
                <a16:creationId xmlns:a16="http://schemas.microsoft.com/office/drawing/2014/main" id="{34B95E75-A38C-4A56-71F0-EAFDE8FCAD4E}"/>
              </a:ext>
            </a:extLst>
          </p:cNvPr>
          <p:cNvPicPr>
            <a:picLocks noChangeAspect="1"/>
          </p:cNvPicPr>
          <p:nvPr/>
        </p:nvPicPr>
        <p:blipFill>
          <a:blip r:embed="rId3"/>
          <a:stretch>
            <a:fillRect/>
          </a:stretch>
        </p:blipFill>
        <p:spPr>
          <a:xfrm>
            <a:off x="6096000" y="962526"/>
            <a:ext cx="5788250" cy="3505956"/>
          </a:xfrm>
          <a:prstGeom prst="rect">
            <a:avLst/>
          </a:prstGeom>
        </p:spPr>
      </p:pic>
    </p:spTree>
    <p:extLst>
      <p:ext uri="{BB962C8B-B14F-4D97-AF65-F5344CB8AC3E}">
        <p14:creationId xmlns:p14="http://schemas.microsoft.com/office/powerpoint/2010/main" val="340443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689</Words>
  <Application>Microsoft Macintosh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Academic Analysis</vt:lpstr>
      <vt:lpstr>Overview</vt:lpstr>
      <vt:lpstr>Objective</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Siddhanth Tirukovali</dc:creator>
  <cp:lastModifiedBy>Siddhanth Tirukovali</cp:lastModifiedBy>
  <cp:revision>10</cp:revision>
  <dcterms:created xsi:type="dcterms:W3CDTF">2022-07-06T11:08:47Z</dcterms:created>
  <dcterms:modified xsi:type="dcterms:W3CDTF">2022-07-13T15:14:06Z</dcterms:modified>
</cp:coreProperties>
</file>