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86">
          <p15:clr>
            <a:srgbClr val="A4A3A4"/>
          </p15:clr>
        </p15:guide>
        <p15:guide id="2" pos="7355">
          <p15:clr>
            <a:srgbClr val="A4A3A4"/>
          </p15:clr>
        </p15:guide>
        <p15:guide id="3" pos="325">
          <p15:clr>
            <a:srgbClr val="A4A3A4"/>
          </p15:clr>
        </p15:guide>
        <p15:guide id="4" orient="horz" pos="3861">
          <p15:clr>
            <a:srgbClr val="A4A3A4"/>
          </p15:clr>
        </p15:guide>
      </p15:sldGuideLst>
    </p:ext>
    <p:ext uri="http://customooxmlschemas.google.com/">
      <go:slidesCustomData xmlns:go="http://customooxmlschemas.google.com/" r:id="rId26" roundtripDataSignature="AMtx7mgbScre8FETVErehgDvBaFqQQkc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86" orient="horz"/>
        <p:guide pos="7355"/>
        <p:guide pos="325"/>
        <p:guide pos="38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266" name="Google Shape;2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284" name="Google Shape;28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299" name="Google Shape;29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138" name="Google Shape;1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156" name="Google Shape;1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187" name="Google Shape;18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205" name="Google Shape;20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a:solidFill>
                  <a:srgbClr val="000000"/>
                </a:solidFill>
                <a:latin typeface="Arial"/>
                <a:ea typeface="Arial"/>
                <a:cs typeface="Arial"/>
                <a:sym typeface="Arial"/>
              </a:rPr>
              <a:t>Flutter is an open source framework by Google for building beautiful, natively compiled, multi-platform applications from a single codebase.</a:t>
            </a:r>
            <a:endParaRPr/>
          </a:p>
          <a:p>
            <a:pPr indent="0" lvl="0" marL="0" rtl="0" algn="l">
              <a:spcBef>
                <a:spcPts val="0"/>
              </a:spcBef>
              <a:spcAft>
                <a:spcPts val="0"/>
              </a:spcAft>
              <a:buNone/>
            </a:pPr>
            <a:r>
              <a:t/>
            </a:r>
            <a:endParaRPr/>
          </a:p>
        </p:txBody>
      </p:sp>
      <p:sp>
        <p:nvSpPr>
          <p:cNvPr id="225" name="Google Shape;22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ontserrat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ontserrat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A98A8"/>
              </a:buClr>
              <a:buSzPts val="2400"/>
              <a:buNone/>
              <a:defRPr sz="2400">
                <a:solidFill>
                  <a:srgbClr val="8A98A8"/>
                </a:solidFill>
              </a:defRPr>
            </a:lvl1pPr>
            <a:lvl2pPr indent="-228600" lvl="1" marL="914400" algn="l">
              <a:lnSpc>
                <a:spcPct val="90000"/>
              </a:lnSpc>
              <a:spcBef>
                <a:spcPts val="500"/>
              </a:spcBef>
              <a:spcAft>
                <a:spcPts val="0"/>
              </a:spcAft>
              <a:buClr>
                <a:srgbClr val="8A98A8"/>
              </a:buClr>
              <a:buSzPts val="2000"/>
              <a:buNone/>
              <a:defRPr sz="2000">
                <a:solidFill>
                  <a:srgbClr val="8A98A8"/>
                </a:solidFill>
              </a:defRPr>
            </a:lvl2pPr>
            <a:lvl3pPr indent="-228600" lvl="2" marL="1371600" algn="l">
              <a:lnSpc>
                <a:spcPct val="90000"/>
              </a:lnSpc>
              <a:spcBef>
                <a:spcPts val="500"/>
              </a:spcBef>
              <a:spcAft>
                <a:spcPts val="0"/>
              </a:spcAft>
              <a:buClr>
                <a:srgbClr val="8A98A8"/>
              </a:buClr>
              <a:buSzPts val="1800"/>
              <a:buNone/>
              <a:defRPr sz="1800">
                <a:solidFill>
                  <a:srgbClr val="8A98A8"/>
                </a:solidFill>
              </a:defRPr>
            </a:lvl3pPr>
            <a:lvl4pPr indent="-228600" lvl="3" marL="1828800" algn="l">
              <a:lnSpc>
                <a:spcPct val="90000"/>
              </a:lnSpc>
              <a:spcBef>
                <a:spcPts val="500"/>
              </a:spcBef>
              <a:spcAft>
                <a:spcPts val="0"/>
              </a:spcAft>
              <a:buClr>
                <a:srgbClr val="8A98A8"/>
              </a:buClr>
              <a:buSzPts val="1600"/>
              <a:buNone/>
              <a:defRPr sz="1600">
                <a:solidFill>
                  <a:srgbClr val="8A98A8"/>
                </a:solidFill>
              </a:defRPr>
            </a:lvl4pPr>
            <a:lvl5pPr indent="-228600" lvl="4" marL="2286000" algn="l">
              <a:lnSpc>
                <a:spcPct val="90000"/>
              </a:lnSpc>
              <a:spcBef>
                <a:spcPts val="500"/>
              </a:spcBef>
              <a:spcAft>
                <a:spcPts val="0"/>
              </a:spcAft>
              <a:buClr>
                <a:srgbClr val="8A98A8"/>
              </a:buClr>
              <a:buSzPts val="1600"/>
              <a:buNone/>
              <a:defRPr sz="1600">
                <a:solidFill>
                  <a:srgbClr val="8A98A8"/>
                </a:solidFill>
              </a:defRPr>
            </a:lvl5pPr>
            <a:lvl6pPr indent="-228600" lvl="5" marL="2743200" algn="l">
              <a:lnSpc>
                <a:spcPct val="90000"/>
              </a:lnSpc>
              <a:spcBef>
                <a:spcPts val="500"/>
              </a:spcBef>
              <a:spcAft>
                <a:spcPts val="0"/>
              </a:spcAft>
              <a:buClr>
                <a:srgbClr val="8A98A8"/>
              </a:buClr>
              <a:buSzPts val="1600"/>
              <a:buNone/>
              <a:defRPr sz="1600">
                <a:solidFill>
                  <a:srgbClr val="8A98A8"/>
                </a:solidFill>
              </a:defRPr>
            </a:lvl6pPr>
            <a:lvl7pPr indent="-228600" lvl="6" marL="3200400" algn="l">
              <a:lnSpc>
                <a:spcPct val="90000"/>
              </a:lnSpc>
              <a:spcBef>
                <a:spcPts val="500"/>
              </a:spcBef>
              <a:spcAft>
                <a:spcPts val="0"/>
              </a:spcAft>
              <a:buClr>
                <a:srgbClr val="8A98A8"/>
              </a:buClr>
              <a:buSzPts val="1600"/>
              <a:buNone/>
              <a:defRPr sz="1600">
                <a:solidFill>
                  <a:srgbClr val="8A98A8"/>
                </a:solidFill>
              </a:defRPr>
            </a:lvl7pPr>
            <a:lvl8pPr indent="-228600" lvl="7" marL="3657600" algn="l">
              <a:lnSpc>
                <a:spcPct val="90000"/>
              </a:lnSpc>
              <a:spcBef>
                <a:spcPts val="500"/>
              </a:spcBef>
              <a:spcAft>
                <a:spcPts val="0"/>
              </a:spcAft>
              <a:buClr>
                <a:srgbClr val="8A98A8"/>
              </a:buClr>
              <a:buSzPts val="1600"/>
              <a:buNone/>
              <a:defRPr sz="1600">
                <a:solidFill>
                  <a:srgbClr val="8A98A8"/>
                </a:solidFill>
              </a:defRPr>
            </a:lvl8pPr>
            <a:lvl9pPr indent="-228600" lvl="8" marL="4114800" algn="l">
              <a:lnSpc>
                <a:spcPct val="90000"/>
              </a:lnSpc>
              <a:spcBef>
                <a:spcPts val="500"/>
              </a:spcBef>
              <a:spcAft>
                <a:spcPts val="0"/>
              </a:spcAft>
              <a:buClr>
                <a:srgbClr val="8A98A8"/>
              </a:buClr>
              <a:buSzPts val="1600"/>
              <a:buNone/>
              <a:defRPr sz="1600">
                <a:solidFill>
                  <a:srgbClr val="8A98A8"/>
                </a:solidFill>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ontserrat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ontserrat SemiBold"/>
              <a:buNone/>
              <a:defRPr b="0" i="0" sz="4400" u="none" cap="none" strike="noStrike">
                <a:solidFill>
                  <a:schemeClr val="dk1"/>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98A8"/>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98A8"/>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98A8"/>
                </a:solidFill>
                <a:latin typeface="Montserrat"/>
                <a:ea typeface="Montserrat"/>
                <a:cs typeface="Montserrat"/>
                <a:sym typeface="Montserrat"/>
              </a:defRPr>
            </a:lvl1pPr>
            <a:lvl2pPr indent="0" lvl="1" marL="0" marR="0" rtl="0" algn="r">
              <a:spcBef>
                <a:spcPts val="0"/>
              </a:spcBef>
              <a:buNone/>
              <a:defRPr b="0" i="0" sz="1200" u="none" cap="none" strike="noStrike">
                <a:solidFill>
                  <a:srgbClr val="8A98A8"/>
                </a:solidFill>
                <a:latin typeface="Montserrat"/>
                <a:ea typeface="Montserrat"/>
                <a:cs typeface="Montserrat"/>
                <a:sym typeface="Montserrat"/>
              </a:defRPr>
            </a:lvl2pPr>
            <a:lvl3pPr indent="0" lvl="2" marL="0" marR="0" rtl="0" algn="r">
              <a:spcBef>
                <a:spcPts val="0"/>
              </a:spcBef>
              <a:buNone/>
              <a:defRPr b="0" i="0" sz="1200" u="none" cap="none" strike="noStrike">
                <a:solidFill>
                  <a:srgbClr val="8A98A8"/>
                </a:solidFill>
                <a:latin typeface="Montserrat"/>
                <a:ea typeface="Montserrat"/>
                <a:cs typeface="Montserrat"/>
                <a:sym typeface="Montserrat"/>
              </a:defRPr>
            </a:lvl3pPr>
            <a:lvl4pPr indent="0" lvl="3" marL="0" marR="0" rtl="0" algn="r">
              <a:spcBef>
                <a:spcPts val="0"/>
              </a:spcBef>
              <a:buNone/>
              <a:defRPr b="0" i="0" sz="1200" u="none" cap="none" strike="noStrike">
                <a:solidFill>
                  <a:srgbClr val="8A98A8"/>
                </a:solidFill>
                <a:latin typeface="Montserrat"/>
                <a:ea typeface="Montserrat"/>
                <a:cs typeface="Montserrat"/>
                <a:sym typeface="Montserrat"/>
              </a:defRPr>
            </a:lvl4pPr>
            <a:lvl5pPr indent="0" lvl="4" marL="0" marR="0" rtl="0" algn="r">
              <a:spcBef>
                <a:spcPts val="0"/>
              </a:spcBef>
              <a:buNone/>
              <a:defRPr b="0" i="0" sz="1200" u="none" cap="none" strike="noStrike">
                <a:solidFill>
                  <a:srgbClr val="8A98A8"/>
                </a:solidFill>
                <a:latin typeface="Montserrat"/>
                <a:ea typeface="Montserrat"/>
                <a:cs typeface="Montserrat"/>
                <a:sym typeface="Montserrat"/>
              </a:defRPr>
            </a:lvl5pPr>
            <a:lvl6pPr indent="0" lvl="5" marL="0" marR="0" rtl="0" algn="r">
              <a:spcBef>
                <a:spcPts val="0"/>
              </a:spcBef>
              <a:buNone/>
              <a:defRPr b="0" i="0" sz="1200" u="none" cap="none" strike="noStrike">
                <a:solidFill>
                  <a:srgbClr val="8A98A8"/>
                </a:solidFill>
                <a:latin typeface="Montserrat"/>
                <a:ea typeface="Montserrat"/>
                <a:cs typeface="Montserrat"/>
                <a:sym typeface="Montserrat"/>
              </a:defRPr>
            </a:lvl6pPr>
            <a:lvl7pPr indent="0" lvl="6" marL="0" marR="0" rtl="0" algn="r">
              <a:spcBef>
                <a:spcPts val="0"/>
              </a:spcBef>
              <a:buNone/>
              <a:defRPr b="0" i="0" sz="1200" u="none" cap="none" strike="noStrike">
                <a:solidFill>
                  <a:srgbClr val="8A98A8"/>
                </a:solidFill>
                <a:latin typeface="Montserrat"/>
                <a:ea typeface="Montserrat"/>
                <a:cs typeface="Montserrat"/>
                <a:sym typeface="Montserrat"/>
              </a:defRPr>
            </a:lvl7pPr>
            <a:lvl8pPr indent="0" lvl="7" marL="0" marR="0" rtl="0" algn="r">
              <a:spcBef>
                <a:spcPts val="0"/>
              </a:spcBef>
              <a:buNone/>
              <a:defRPr b="0" i="0" sz="1200" u="none" cap="none" strike="noStrike">
                <a:solidFill>
                  <a:srgbClr val="8A98A8"/>
                </a:solidFill>
                <a:latin typeface="Montserrat"/>
                <a:ea typeface="Montserrat"/>
                <a:cs typeface="Montserrat"/>
                <a:sym typeface="Montserrat"/>
              </a:defRPr>
            </a:lvl8pPr>
            <a:lvl9pPr indent="0" lvl="8" marL="0" marR="0" rtl="0" algn="r">
              <a:spcBef>
                <a:spcPts val="0"/>
              </a:spcBef>
              <a:buNone/>
              <a:defRPr b="0" i="0" sz="1200" u="none" cap="none" strike="noStrike">
                <a:solidFill>
                  <a:srgbClr val="8A98A8"/>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flipH="1">
            <a:off x="515938" y="164544"/>
            <a:ext cx="55806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chemeClr val="dk1"/>
                </a:solidFill>
                <a:latin typeface="Montserrat SemiBold"/>
                <a:ea typeface="Montserrat SemiBold"/>
                <a:cs typeface="Montserrat SemiBold"/>
                <a:sym typeface="Montserrat SemiBold"/>
              </a:rPr>
              <a:t>GLA University</a:t>
            </a:r>
            <a:endParaRPr sz="5400">
              <a:solidFill>
                <a:schemeClr val="dk1"/>
              </a:solidFill>
              <a:latin typeface="Montserrat SemiBold"/>
              <a:ea typeface="Montserrat SemiBold"/>
              <a:cs typeface="Montserrat SemiBold"/>
              <a:sym typeface="Montserrat SemiBold"/>
            </a:endParaRPr>
          </a:p>
        </p:txBody>
      </p:sp>
      <p:pic>
        <p:nvPicPr>
          <p:cNvPr descr="GLA University - Wikipedia" id="89" name="Google Shape;89;p1"/>
          <p:cNvPicPr preferRelativeResize="0"/>
          <p:nvPr/>
        </p:nvPicPr>
        <p:blipFill rotWithShape="1">
          <a:blip r:embed="rId3">
            <a:alphaModFix/>
          </a:blip>
          <a:srcRect b="0" l="0" r="0" t="0"/>
          <a:stretch/>
        </p:blipFill>
        <p:spPr>
          <a:xfrm>
            <a:off x="10720874" y="512763"/>
            <a:ext cx="955189" cy="926533"/>
          </a:xfrm>
          <a:prstGeom prst="rect">
            <a:avLst/>
          </a:prstGeom>
          <a:noFill/>
          <a:ln>
            <a:noFill/>
          </a:ln>
        </p:spPr>
      </p:pic>
      <p:cxnSp>
        <p:nvCxnSpPr>
          <p:cNvPr id="90" name="Google Shape;90;p1"/>
          <p:cNvCxnSpPr/>
          <p:nvPr/>
        </p:nvCxnSpPr>
        <p:spPr>
          <a:xfrm>
            <a:off x="515938" y="1087874"/>
            <a:ext cx="2348560" cy="0"/>
          </a:xfrm>
          <a:prstGeom prst="straightConnector1">
            <a:avLst/>
          </a:prstGeom>
          <a:noFill/>
          <a:ln cap="flat" cmpd="sng" w="63500">
            <a:solidFill>
              <a:schemeClr val="accent4"/>
            </a:solidFill>
            <a:prstDash val="solid"/>
            <a:miter lim="800000"/>
            <a:headEnd len="sm" w="sm" type="none"/>
            <a:tailEnd len="sm" w="sm" type="none"/>
          </a:ln>
        </p:spPr>
      </p:cxnSp>
      <p:sp>
        <p:nvSpPr>
          <p:cNvPr id="91" name="Google Shape;91;p1"/>
          <p:cNvSpPr txBox="1"/>
          <p:nvPr/>
        </p:nvSpPr>
        <p:spPr>
          <a:xfrm>
            <a:off x="2751979" y="1916772"/>
            <a:ext cx="668804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Montserrat SemiBold"/>
                <a:ea typeface="Montserrat SemiBold"/>
                <a:cs typeface="Montserrat SemiBold"/>
                <a:sym typeface="Montserrat SemiBold"/>
              </a:rPr>
              <a:t>MentDeck</a:t>
            </a:r>
            <a:endParaRPr sz="5400">
              <a:solidFill>
                <a:schemeClr val="dk1"/>
              </a:solidFill>
              <a:latin typeface="Montserrat SemiBold"/>
              <a:ea typeface="Montserrat SemiBold"/>
              <a:cs typeface="Montserrat SemiBold"/>
              <a:sym typeface="Montserrat SemiBold"/>
            </a:endParaRPr>
          </a:p>
        </p:txBody>
      </p:sp>
      <p:sp>
        <p:nvSpPr>
          <p:cNvPr id="92" name="Google Shape;92;p1"/>
          <p:cNvSpPr txBox="1"/>
          <p:nvPr/>
        </p:nvSpPr>
        <p:spPr>
          <a:xfrm>
            <a:off x="4630994" y="1524709"/>
            <a:ext cx="293001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accent2"/>
                </a:solidFill>
                <a:latin typeface="Montserrat SemiBold"/>
                <a:ea typeface="Montserrat SemiBold"/>
                <a:cs typeface="Montserrat SemiBold"/>
                <a:sym typeface="Montserrat SemiBold"/>
              </a:rPr>
              <a:t>Presentation</a:t>
            </a:r>
            <a:r>
              <a:rPr lang="en-US" sz="2800">
                <a:solidFill>
                  <a:schemeClr val="accent2"/>
                </a:solidFill>
                <a:latin typeface="Montserrat SemiBold"/>
                <a:ea typeface="Montserrat SemiBold"/>
                <a:cs typeface="Montserrat SemiBold"/>
                <a:sym typeface="Montserrat SemiBold"/>
              </a:rPr>
              <a:t> on </a:t>
            </a:r>
            <a:endParaRPr/>
          </a:p>
        </p:txBody>
      </p:sp>
      <p:sp>
        <p:nvSpPr>
          <p:cNvPr id="93" name="Google Shape;93;p1"/>
          <p:cNvSpPr txBox="1"/>
          <p:nvPr/>
        </p:nvSpPr>
        <p:spPr>
          <a:xfrm>
            <a:off x="3867666" y="2692273"/>
            <a:ext cx="4456669"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1"/>
                </a:solidFill>
                <a:latin typeface="Montserrat SemiBold"/>
                <a:ea typeface="Montserrat SemiBold"/>
                <a:cs typeface="Montserrat SemiBold"/>
                <a:sym typeface="Montserrat SemiBold"/>
              </a:rPr>
              <a:t>OF </a:t>
            </a:r>
            <a:endParaRPr/>
          </a:p>
          <a:p>
            <a:pPr indent="0" lvl="0" marL="0" marR="0" rtl="0" algn="ctr">
              <a:spcBef>
                <a:spcPts val="0"/>
              </a:spcBef>
              <a:spcAft>
                <a:spcPts val="0"/>
              </a:spcAft>
              <a:buNone/>
            </a:pPr>
            <a:r>
              <a:rPr lang="en-US" sz="1800">
                <a:solidFill>
                  <a:schemeClr val="accent1"/>
                </a:solidFill>
                <a:latin typeface="Montserrat SemiBold"/>
                <a:ea typeface="Montserrat SemiBold"/>
                <a:cs typeface="Montserrat SemiBold"/>
                <a:sym typeface="Montserrat SemiBold"/>
              </a:rPr>
              <a:t>BACHELOR OF ENGINEERING</a:t>
            </a:r>
            <a:endParaRPr/>
          </a:p>
          <a:p>
            <a:pPr indent="0" lvl="0" marL="0" marR="0" rtl="0" algn="ctr">
              <a:spcBef>
                <a:spcPts val="0"/>
              </a:spcBef>
              <a:spcAft>
                <a:spcPts val="0"/>
              </a:spcAft>
              <a:buNone/>
            </a:pPr>
            <a:r>
              <a:rPr lang="en-US" sz="1800">
                <a:solidFill>
                  <a:schemeClr val="accent1"/>
                </a:solidFill>
                <a:latin typeface="Montserrat SemiBold"/>
                <a:ea typeface="Montserrat SemiBold"/>
                <a:cs typeface="Montserrat SemiBold"/>
                <a:sym typeface="Montserrat SemiBold"/>
              </a:rPr>
              <a:t>IN </a:t>
            </a:r>
            <a:endParaRPr/>
          </a:p>
          <a:p>
            <a:pPr indent="0" lvl="0" marL="0" marR="0" rtl="0" algn="ctr">
              <a:spcBef>
                <a:spcPts val="0"/>
              </a:spcBef>
              <a:spcAft>
                <a:spcPts val="0"/>
              </a:spcAft>
              <a:buNone/>
            </a:pPr>
            <a:r>
              <a:rPr lang="en-US" sz="1800">
                <a:solidFill>
                  <a:schemeClr val="accent1"/>
                </a:solidFill>
                <a:latin typeface="Montserrat SemiBold"/>
                <a:ea typeface="Montserrat SemiBold"/>
                <a:cs typeface="Montserrat SemiBold"/>
                <a:sym typeface="Montserrat SemiBold"/>
              </a:rPr>
              <a:t>COMPUTER SCIENCE ENGINEERING</a:t>
            </a:r>
            <a:endParaRPr/>
          </a:p>
        </p:txBody>
      </p:sp>
      <p:sp>
        <p:nvSpPr>
          <p:cNvPr id="94" name="Google Shape;94;p1"/>
          <p:cNvSpPr txBox="1"/>
          <p:nvPr/>
        </p:nvSpPr>
        <p:spPr>
          <a:xfrm>
            <a:off x="966250" y="4478700"/>
            <a:ext cx="48483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Montserrat"/>
                <a:ea typeface="Montserrat"/>
                <a:cs typeface="Montserrat"/>
                <a:sym typeface="Montserrat"/>
              </a:rPr>
              <a:t>By </a:t>
            </a:r>
            <a:endParaRPr/>
          </a:p>
          <a:p>
            <a:pPr indent="0" lvl="0" marL="0" marR="0" rtl="0" algn="l">
              <a:spcBef>
                <a:spcPts val="0"/>
              </a:spcBef>
              <a:spcAft>
                <a:spcPts val="0"/>
              </a:spcAft>
              <a:buNone/>
            </a:pPr>
            <a:r>
              <a:rPr lang="en-US" sz="2400">
                <a:solidFill>
                  <a:schemeClr val="accent2"/>
                </a:solidFill>
                <a:latin typeface="Montserrat"/>
                <a:ea typeface="Montserrat"/>
                <a:cs typeface="Montserrat"/>
                <a:sym typeface="Montserrat"/>
              </a:rPr>
              <a:t>Abhinav Bajpai(201500011)</a:t>
            </a:r>
            <a:endParaRPr sz="2400">
              <a:solidFill>
                <a:schemeClr val="accent2"/>
              </a:solidFill>
              <a:latin typeface="Montserrat"/>
              <a:ea typeface="Montserrat"/>
              <a:cs typeface="Montserrat"/>
              <a:sym typeface="Montserrat"/>
            </a:endParaRPr>
          </a:p>
          <a:p>
            <a:pPr indent="0" lvl="0" marL="0" marR="0" rtl="0" algn="l">
              <a:spcBef>
                <a:spcPts val="0"/>
              </a:spcBef>
              <a:spcAft>
                <a:spcPts val="0"/>
              </a:spcAft>
              <a:buNone/>
            </a:pPr>
            <a:r>
              <a:rPr lang="en-US" sz="2400">
                <a:solidFill>
                  <a:schemeClr val="accent2"/>
                </a:solidFill>
                <a:latin typeface="Montserrat"/>
                <a:ea typeface="Montserrat"/>
                <a:cs typeface="Montserrat"/>
                <a:sym typeface="Montserrat"/>
              </a:rPr>
              <a:t>Siddhant Pathak(201500688)</a:t>
            </a:r>
            <a:endParaRPr sz="2400">
              <a:solidFill>
                <a:schemeClr val="accent2"/>
              </a:solidFill>
              <a:latin typeface="Montserrat"/>
              <a:ea typeface="Montserrat"/>
              <a:cs typeface="Montserrat"/>
              <a:sym typeface="Montserrat"/>
            </a:endParaRPr>
          </a:p>
          <a:p>
            <a:pPr indent="0" lvl="0" marL="0" marR="0" rtl="0" algn="l">
              <a:spcBef>
                <a:spcPts val="0"/>
              </a:spcBef>
              <a:spcAft>
                <a:spcPts val="0"/>
              </a:spcAft>
              <a:buNone/>
            </a:pPr>
            <a:r>
              <a:rPr lang="en-US" sz="2400">
                <a:solidFill>
                  <a:schemeClr val="accent2"/>
                </a:solidFill>
                <a:latin typeface="Montserrat"/>
                <a:ea typeface="Montserrat"/>
                <a:cs typeface="Montserrat"/>
                <a:sym typeface="Montserrat"/>
              </a:rPr>
              <a:t>Abhi Maheshwari(201500010)</a:t>
            </a:r>
            <a:endParaRPr sz="2400">
              <a:solidFill>
                <a:schemeClr val="accent2"/>
              </a:solidFill>
              <a:latin typeface="Montserrat"/>
              <a:ea typeface="Montserrat"/>
              <a:cs typeface="Montserrat"/>
              <a:sym typeface="Montserrat"/>
            </a:endParaRPr>
          </a:p>
        </p:txBody>
      </p:sp>
      <p:sp>
        <p:nvSpPr>
          <p:cNvPr id="95" name="Google Shape;95;p1"/>
          <p:cNvSpPr txBox="1"/>
          <p:nvPr/>
        </p:nvSpPr>
        <p:spPr>
          <a:xfrm>
            <a:off x="7303280" y="4478692"/>
            <a:ext cx="392126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Montserrat"/>
                <a:ea typeface="Montserrat"/>
                <a:cs typeface="Montserrat"/>
                <a:sym typeface="Montserrat"/>
              </a:rPr>
              <a:t>Under the Guidance of </a:t>
            </a:r>
            <a:endParaRPr/>
          </a:p>
          <a:p>
            <a:pPr indent="0" lvl="0" marL="0" marR="0" rtl="0" algn="l">
              <a:spcBef>
                <a:spcPts val="0"/>
              </a:spcBef>
              <a:spcAft>
                <a:spcPts val="0"/>
              </a:spcAft>
              <a:buNone/>
            </a:pPr>
            <a:r>
              <a:rPr lang="en-US" sz="2400">
                <a:solidFill>
                  <a:schemeClr val="accent2"/>
                </a:solidFill>
                <a:latin typeface="Montserrat"/>
                <a:ea typeface="Montserrat"/>
                <a:cs typeface="Montserrat"/>
                <a:sym typeface="Montserrat"/>
              </a:rPr>
              <a:t>Mr. Bhanu Kapoor</a:t>
            </a:r>
            <a:endParaRPr sz="2400">
              <a:solidFill>
                <a:schemeClr val="accent2"/>
              </a:solidFill>
              <a:latin typeface="Montserrat"/>
              <a:ea typeface="Montserrat"/>
              <a:cs typeface="Montserrat"/>
              <a:sym typeface="Montserrat"/>
            </a:endParaRPr>
          </a:p>
        </p:txBody>
      </p:sp>
      <p:grpSp>
        <p:nvGrpSpPr>
          <p:cNvPr id="96" name="Google Shape;96;p1"/>
          <p:cNvGrpSpPr/>
          <p:nvPr/>
        </p:nvGrpSpPr>
        <p:grpSpPr>
          <a:xfrm>
            <a:off x="4370983" y="6191192"/>
            <a:ext cx="7821018" cy="465247"/>
            <a:chOff x="4370983" y="6191192"/>
            <a:chExt cx="7821018" cy="465247"/>
          </a:xfrm>
        </p:grpSpPr>
        <p:sp>
          <p:nvSpPr>
            <p:cNvPr id="97" name="Google Shape;97;p1"/>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8" name="Google Shape;98;p1"/>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9" name="Google Shape;99;p1"/>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0" name="Google Shape;100;p1"/>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1" name="Google Shape;101;p1"/>
            <p:cNvSpPr txBox="1"/>
            <p:nvPr/>
          </p:nvSpPr>
          <p:spPr>
            <a:xfrm>
              <a:off x="10696308" y="6239149"/>
              <a:ext cx="97975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- 1</a:t>
              </a:r>
              <a:endParaRPr sz="1600">
                <a:solidFill>
                  <a:schemeClr val="lt1"/>
                </a:solidFill>
                <a:latin typeface="Montserrat"/>
                <a:ea typeface="Montserrat"/>
                <a:cs typeface="Montserrat"/>
                <a:sym typeface="Montserrat"/>
              </a:endParaRPr>
            </a:p>
          </p:txBody>
        </p:sp>
      </p:grpSp>
      <p:sp>
        <p:nvSpPr>
          <p:cNvPr id="102" name="Google Shape;102;p1"/>
          <p:cNvSpPr txBox="1"/>
          <p:nvPr/>
        </p:nvSpPr>
        <p:spPr>
          <a:xfrm>
            <a:off x="7009600" y="61929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23" presetSubtype="16">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ppt_w</p:attrName>
                                        </p:attrNameLst>
                                      </p:cBhvr>
                                      <p:tavLst>
                                        <p:tav fmla="" tm="0">
                                          <p:val>
                                            <p:strVal val="0"/>
                                          </p:val>
                                        </p:tav>
                                        <p:tav fmla="" tm="100000">
                                          <p:val>
                                            <p:strVal val="#ppt_w"/>
                                          </p:val>
                                        </p:tav>
                                      </p:tavLst>
                                    </p:anim>
                                    <p:anim calcmode="lin" valueType="num">
                                      <p:cBhvr additive="base">
                                        <p:cTn dur="500"/>
                                        <p:tgtEl>
                                          <p:spTgt spid="9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par>
                                <p:cTn fill="hold" nodeType="withEffect" presetClass="entr" presetID="10" presetSubtype="0">
                                  <p:stCondLst>
                                    <p:cond delay="20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30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par>
                                <p:cTn fill="hold" nodeType="withEffect" presetClass="entr" presetID="10" presetSubtype="0">
                                  <p:stCondLst>
                                    <p:cond delay="50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10" presetSubtype="0">
                                  <p:stCondLst>
                                    <p:cond delay="50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grpSp>
        <p:nvGrpSpPr>
          <p:cNvPr id="268" name="Google Shape;268;p11"/>
          <p:cNvGrpSpPr/>
          <p:nvPr/>
        </p:nvGrpSpPr>
        <p:grpSpPr>
          <a:xfrm>
            <a:off x="4370983" y="6191192"/>
            <a:ext cx="7821018" cy="694458"/>
            <a:chOff x="4370983" y="6191192"/>
            <a:chExt cx="7821018" cy="694458"/>
          </a:xfrm>
        </p:grpSpPr>
        <p:sp>
          <p:nvSpPr>
            <p:cNvPr id="269" name="Google Shape;269;p11"/>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0" name="Google Shape;270;p11"/>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1" name="Google Shape;271;p11"/>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2" name="Google Shape;272;p11"/>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3" name="Google Shape;273;p11"/>
            <p:cNvSpPr txBox="1"/>
            <p:nvPr/>
          </p:nvSpPr>
          <p:spPr>
            <a:xfrm>
              <a:off x="8212798" y="6239150"/>
              <a:ext cx="1650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74" name="Google Shape;274;p11"/>
            <p:cNvSpPr txBox="1"/>
            <p:nvPr/>
          </p:nvSpPr>
          <p:spPr>
            <a:xfrm>
              <a:off x="10696308" y="6239149"/>
              <a:ext cx="105349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- 11</a:t>
              </a:r>
              <a:endParaRPr sz="1600">
                <a:solidFill>
                  <a:schemeClr val="lt1"/>
                </a:solidFill>
                <a:latin typeface="Montserrat"/>
                <a:ea typeface="Montserrat"/>
                <a:cs typeface="Montserrat"/>
                <a:sym typeface="Montserrat"/>
              </a:endParaRPr>
            </a:p>
          </p:txBody>
        </p:sp>
      </p:grpSp>
      <p:grpSp>
        <p:nvGrpSpPr>
          <p:cNvPr id="275" name="Google Shape;275;p11"/>
          <p:cNvGrpSpPr/>
          <p:nvPr/>
        </p:nvGrpSpPr>
        <p:grpSpPr>
          <a:xfrm>
            <a:off x="2643994" y="66642"/>
            <a:ext cx="6904012" cy="830997"/>
            <a:chOff x="2643994" y="66642"/>
            <a:chExt cx="6904012" cy="830997"/>
          </a:xfrm>
        </p:grpSpPr>
        <p:cxnSp>
          <p:nvCxnSpPr>
            <p:cNvPr id="276" name="Google Shape;276;p11"/>
            <p:cNvCxnSpPr/>
            <p:nvPr/>
          </p:nvCxnSpPr>
          <p:spPr>
            <a:xfrm>
              <a:off x="4921720" y="897639"/>
              <a:ext cx="2348560" cy="0"/>
            </a:xfrm>
            <a:prstGeom prst="straightConnector1">
              <a:avLst/>
            </a:prstGeom>
            <a:noFill/>
            <a:ln cap="flat" cmpd="sng" w="63500">
              <a:solidFill>
                <a:schemeClr val="accent4"/>
              </a:solidFill>
              <a:prstDash val="solid"/>
              <a:miter lim="800000"/>
              <a:headEnd len="sm" w="sm" type="none"/>
              <a:tailEnd len="sm" w="sm" type="none"/>
            </a:ln>
          </p:spPr>
        </p:cxnSp>
        <p:sp>
          <p:nvSpPr>
            <p:cNvPr id="277" name="Google Shape;277;p11"/>
            <p:cNvSpPr txBox="1"/>
            <p:nvPr/>
          </p:nvSpPr>
          <p:spPr>
            <a:xfrm flipH="1">
              <a:off x="2643994" y="66642"/>
              <a:ext cx="690401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Montserrat SemiBold"/>
                  <a:ea typeface="Montserrat SemiBold"/>
                  <a:cs typeface="Montserrat SemiBold"/>
                  <a:sym typeface="Montserrat SemiBold"/>
                </a:rPr>
                <a:t>Working</a:t>
              </a:r>
              <a:endParaRPr/>
            </a:p>
          </p:txBody>
        </p:sp>
      </p:grpSp>
      <p:pic>
        <p:nvPicPr>
          <p:cNvPr id="278" name="Google Shape;278;p11"/>
          <p:cNvPicPr preferRelativeResize="0"/>
          <p:nvPr/>
        </p:nvPicPr>
        <p:blipFill>
          <a:blip r:embed="rId3">
            <a:alphaModFix/>
          </a:blip>
          <a:stretch>
            <a:fillRect/>
          </a:stretch>
        </p:blipFill>
        <p:spPr>
          <a:xfrm>
            <a:off x="87825" y="1215950"/>
            <a:ext cx="3981075" cy="4795751"/>
          </a:xfrm>
          <a:prstGeom prst="rect">
            <a:avLst/>
          </a:prstGeom>
          <a:noFill/>
          <a:ln>
            <a:noFill/>
          </a:ln>
        </p:spPr>
      </p:pic>
      <p:pic>
        <p:nvPicPr>
          <p:cNvPr id="279" name="Google Shape;279;p11"/>
          <p:cNvPicPr preferRelativeResize="0"/>
          <p:nvPr/>
        </p:nvPicPr>
        <p:blipFill>
          <a:blip r:embed="rId4">
            <a:alphaModFix/>
          </a:blip>
          <a:stretch>
            <a:fillRect/>
          </a:stretch>
        </p:blipFill>
        <p:spPr>
          <a:xfrm>
            <a:off x="4591450" y="1213300"/>
            <a:ext cx="3803526" cy="4795750"/>
          </a:xfrm>
          <a:prstGeom prst="rect">
            <a:avLst/>
          </a:prstGeom>
          <a:noFill/>
          <a:ln>
            <a:noFill/>
          </a:ln>
        </p:spPr>
      </p:pic>
      <p:pic>
        <p:nvPicPr>
          <p:cNvPr id="280" name="Google Shape;280;p11"/>
          <p:cNvPicPr preferRelativeResize="0"/>
          <p:nvPr/>
        </p:nvPicPr>
        <p:blipFill rotWithShape="1">
          <a:blip r:embed="rId5">
            <a:alphaModFix/>
          </a:blip>
          <a:srcRect b="-24256" l="0" r="0" t="10800"/>
          <a:stretch/>
        </p:blipFill>
        <p:spPr>
          <a:xfrm>
            <a:off x="8586276" y="2713464"/>
            <a:ext cx="3492224" cy="1228745"/>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cxnSp>
        <p:nvCxnSpPr>
          <p:cNvPr id="286" name="Google Shape;286;p14"/>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287" name="Google Shape;287;p14"/>
          <p:cNvGrpSpPr/>
          <p:nvPr/>
        </p:nvGrpSpPr>
        <p:grpSpPr>
          <a:xfrm>
            <a:off x="4370983" y="6191192"/>
            <a:ext cx="7821018" cy="694458"/>
            <a:chOff x="4370983" y="6191192"/>
            <a:chExt cx="7821018" cy="694458"/>
          </a:xfrm>
        </p:grpSpPr>
        <p:sp>
          <p:nvSpPr>
            <p:cNvPr id="288" name="Google Shape;288;p14"/>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89" name="Google Shape;289;p14"/>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0" name="Google Shape;290;p14"/>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1" name="Google Shape;291;p14"/>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2" name="Google Shape;292;p14"/>
            <p:cNvSpPr txBox="1"/>
            <p:nvPr/>
          </p:nvSpPr>
          <p:spPr>
            <a:xfrm>
              <a:off x="8197573" y="6239150"/>
              <a:ext cx="17103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93" name="Google Shape;293;p14"/>
            <p:cNvSpPr txBox="1"/>
            <p:nvPr/>
          </p:nvSpPr>
          <p:spPr>
            <a:xfrm>
              <a:off x="10696308" y="6239149"/>
              <a:ext cx="106150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-14</a:t>
              </a:r>
              <a:endParaRPr sz="1600">
                <a:solidFill>
                  <a:schemeClr val="lt1"/>
                </a:solidFill>
                <a:latin typeface="Montserrat"/>
                <a:ea typeface="Montserrat"/>
                <a:cs typeface="Montserrat"/>
                <a:sym typeface="Montserrat"/>
              </a:endParaRPr>
            </a:p>
          </p:txBody>
        </p:sp>
      </p:grpSp>
      <p:sp>
        <p:nvSpPr>
          <p:cNvPr id="294" name="Google Shape;294;p14"/>
          <p:cNvSpPr txBox="1"/>
          <p:nvPr/>
        </p:nvSpPr>
        <p:spPr>
          <a:xfrm flipH="1">
            <a:off x="515360" y="258028"/>
            <a:ext cx="69040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Conclusion</a:t>
            </a:r>
            <a:endParaRPr/>
          </a:p>
        </p:txBody>
      </p:sp>
      <p:sp>
        <p:nvSpPr>
          <p:cNvPr id="295" name="Google Shape;295;p14"/>
          <p:cNvSpPr txBox="1"/>
          <p:nvPr/>
        </p:nvSpPr>
        <p:spPr>
          <a:xfrm>
            <a:off x="716900" y="2155600"/>
            <a:ext cx="10555500" cy="34170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400"/>
              <a:buFont typeface="Noto Sans Symbols"/>
              <a:buChar char="⮚"/>
            </a:pPr>
            <a:r>
              <a:rPr lang="en-US" sz="2400">
                <a:solidFill>
                  <a:schemeClr val="dk1"/>
                </a:solidFill>
                <a:latin typeface="Montserrat"/>
                <a:ea typeface="Montserrat"/>
                <a:cs typeface="Montserrat"/>
                <a:sym typeface="Montserrat"/>
              </a:rPr>
              <a:t>MentDeck bridges the gap between the Mental health patients with the use of help of technology so that they can get connected to the best doctors around and get all the help needed.</a:t>
            </a:r>
            <a:endParaRPr/>
          </a:p>
          <a:p>
            <a:pPr indent="-285750" lvl="0" marL="285750" marR="0" rtl="0" algn="just">
              <a:spcBef>
                <a:spcPts val="0"/>
              </a:spcBef>
              <a:spcAft>
                <a:spcPts val="0"/>
              </a:spcAft>
              <a:buClr>
                <a:schemeClr val="dk1"/>
              </a:buClr>
              <a:buSzPts val="2400"/>
              <a:buFont typeface="Noto Sans Symbols"/>
              <a:buChar char="⮚"/>
            </a:pPr>
            <a:r>
              <a:rPr lang="en-US" sz="2400">
                <a:solidFill>
                  <a:schemeClr val="dk1"/>
                </a:solidFill>
                <a:latin typeface="Montserrat"/>
                <a:ea typeface="Montserrat"/>
                <a:cs typeface="Montserrat"/>
                <a:sym typeface="Montserrat"/>
              </a:rPr>
              <a:t>Also it creates a safe environment where Patients can share their thoughts. </a:t>
            </a:r>
            <a:endParaRPr/>
          </a:p>
          <a:p>
            <a:pPr indent="-285750" lvl="0" marL="285750" marR="0" rtl="0" algn="just">
              <a:spcBef>
                <a:spcPts val="0"/>
              </a:spcBef>
              <a:spcAft>
                <a:spcPts val="0"/>
              </a:spcAft>
              <a:buClr>
                <a:schemeClr val="dk1"/>
              </a:buClr>
              <a:buSzPts val="2400"/>
              <a:buFont typeface="Noto Sans Symbols"/>
              <a:buChar char="⮚"/>
            </a:pPr>
            <a:r>
              <a:rPr lang="en-US" sz="2400">
                <a:solidFill>
                  <a:schemeClr val="dk1"/>
                </a:solidFill>
                <a:latin typeface="Montserrat"/>
                <a:ea typeface="Montserrat"/>
                <a:cs typeface="Montserrat"/>
                <a:sym typeface="Montserrat"/>
              </a:rPr>
              <a:t>Future work concerns with developing a Admin panel and a database to store products detail with a proper management system.</a:t>
            </a:r>
            <a:endParaRPr/>
          </a:p>
          <a:p>
            <a:pPr indent="-133350" lvl="0" marL="285750" marR="0" rtl="0" algn="just">
              <a:spcBef>
                <a:spcPts val="0"/>
              </a:spcBef>
              <a:spcAft>
                <a:spcPts val="0"/>
              </a:spcAft>
              <a:buClr>
                <a:schemeClr val="dk1"/>
              </a:buClr>
              <a:buSzPts val="2400"/>
              <a:buFont typeface="Noto Sans Symbols"/>
              <a:buNone/>
            </a:pPr>
            <a:r>
              <a:t/>
            </a:r>
            <a:endParaRPr sz="2400">
              <a:solidFill>
                <a:schemeClr val="dk1"/>
              </a:solidFill>
              <a:latin typeface="Montserrat SemiBold"/>
              <a:ea typeface="Montserrat SemiBold"/>
              <a:cs typeface="Montserrat SemiBold"/>
              <a:sym typeface="Montserrat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23" presetSubtype="16">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ppt_w</p:attrName>
                                        </p:attrNameLst>
                                      </p:cBhvr>
                                      <p:tavLst>
                                        <p:tav fmla="" tm="0">
                                          <p:val>
                                            <p:strVal val="0"/>
                                          </p:val>
                                        </p:tav>
                                        <p:tav fmla="" tm="100000">
                                          <p:val>
                                            <p:strVal val="#ppt_w"/>
                                          </p:val>
                                        </p:tav>
                                      </p:tavLst>
                                    </p:anim>
                                    <p:anim calcmode="lin" valueType="num">
                                      <p:cBhvr additive="base">
                                        <p:cTn dur="500"/>
                                        <p:tgtEl>
                                          <p:spTgt spid="2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15"/>
          <p:cNvGrpSpPr/>
          <p:nvPr/>
        </p:nvGrpSpPr>
        <p:grpSpPr>
          <a:xfrm>
            <a:off x="-8243796" y="6191192"/>
            <a:ext cx="7821018" cy="465247"/>
            <a:chOff x="4370983" y="6191192"/>
            <a:chExt cx="7821018" cy="465247"/>
          </a:xfrm>
        </p:grpSpPr>
        <p:sp>
          <p:nvSpPr>
            <p:cNvPr id="302" name="Google Shape;302;p15"/>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3" name="Google Shape;303;p15"/>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4" name="Google Shape;304;p15"/>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5" name="Google Shape;305;p15"/>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6" name="Google Shape;306;p15"/>
            <p:cNvSpPr txBox="1"/>
            <p:nvPr/>
          </p:nvSpPr>
          <p:spPr>
            <a:xfrm>
              <a:off x="8212806" y="6239149"/>
              <a:ext cx="12955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AI RADIO</a:t>
              </a:r>
              <a:endParaRPr sz="1800">
                <a:solidFill>
                  <a:schemeClr val="lt1"/>
                </a:solidFill>
                <a:latin typeface="Montserrat SemiBold"/>
                <a:ea typeface="Montserrat SemiBold"/>
                <a:cs typeface="Montserrat SemiBold"/>
                <a:sym typeface="Montserrat SemiBold"/>
              </a:endParaRPr>
            </a:p>
          </p:txBody>
        </p:sp>
        <p:sp>
          <p:nvSpPr>
            <p:cNvPr id="307" name="Google Shape;307;p15"/>
            <p:cNvSpPr txBox="1"/>
            <p:nvPr/>
          </p:nvSpPr>
          <p:spPr>
            <a:xfrm>
              <a:off x="10696308" y="6239149"/>
              <a:ext cx="104067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-15</a:t>
              </a:r>
              <a:endParaRPr sz="1600">
                <a:solidFill>
                  <a:schemeClr val="lt1"/>
                </a:solidFill>
                <a:latin typeface="Montserrat"/>
                <a:ea typeface="Montserrat"/>
                <a:cs typeface="Montserrat"/>
                <a:sym typeface="Montserrat"/>
              </a:endParaRPr>
            </a:p>
          </p:txBody>
        </p:sp>
      </p:grpSp>
      <p:cxnSp>
        <p:nvCxnSpPr>
          <p:cNvPr id="308" name="Google Shape;308;p15"/>
          <p:cNvCxnSpPr/>
          <p:nvPr/>
        </p:nvCxnSpPr>
        <p:spPr>
          <a:xfrm>
            <a:off x="3981446" y="3844499"/>
            <a:ext cx="4229109" cy="0"/>
          </a:xfrm>
          <a:prstGeom prst="straightConnector1">
            <a:avLst/>
          </a:prstGeom>
          <a:noFill/>
          <a:ln cap="flat" cmpd="sng" w="63500">
            <a:solidFill>
              <a:schemeClr val="accent4"/>
            </a:solidFill>
            <a:prstDash val="solid"/>
            <a:miter lim="800000"/>
            <a:headEnd len="sm" w="sm" type="none"/>
            <a:tailEnd len="sm" w="sm" type="none"/>
          </a:ln>
        </p:spPr>
      </p:cxnSp>
      <p:sp>
        <p:nvSpPr>
          <p:cNvPr id="309" name="Google Shape;309;p15"/>
          <p:cNvSpPr txBox="1"/>
          <p:nvPr/>
        </p:nvSpPr>
        <p:spPr>
          <a:xfrm flipH="1">
            <a:off x="2643994" y="3013502"/>
            <a:ext cx="690401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Montserrat SemiBold"/>
                <a:ea typeface="Montserrat SemiBold"/>
                <a:cs typeface="Montserrat SemiBold"/>
                <a:sym typeface="Montserrat SemiBold"/>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cxnSp>
        <p:nvCxnSpPr>
          <p:cNvPr id="107" name="Google Shape;107;p2"/>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108" name="Google Shape;108;p2"/>
          <p:cNvGrpSpPr/>
          <p:nvPr/>
        </p:nvGrpSpPr>
        <p:grpSpPr>
          <a:xfrm>
            <a:off x="4370983" y="6191192"/>
            <a:ext cx="7821018" cy="465247"/>
            <a:chOff x="4370983" y="6191192"/>
            <a:chExt cx="7821018" cy="465247"/>
          </a:xfrm>
        </p:grpSpPr>
        <p:sp>
          <p:nvSpPr>
            <p:cNvPr id="109" name="Google Shape;109;p2"/>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0" name="Google Shape;110;p2"/>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1" name="Google Shape;111;p2"/>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2" name="Google Shape;112;p2"/>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3" name="Google Shape;113;p2"/>
            <p:cNvSpPr txBox="1"/>
            <p:nvPr/>
          </p:nvSpPr>
          <p:spPr>
            <a:xfrm>
              <a:off x="8212797" y="6239150"/>
              <a:ext cx="1846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p:txBody>
        </p:sp>
        <p:sp>
          <p:nvSpPr>
            <p:cNvPr id="114" name="Google Shape;114;p2"/>
            <p:cNvSpPr txBox="1"/>
            <p:nvPr/>
          </p:nvSpPr>
          <p:spPr>
            <a:xfrm>
              <a:off x="10696308" y="6239149"/>
              <a:ext cx="102303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- 2</a:t>
              </a:r>
              <a:endParaRPr sz="1600">
                <a:solidFill>
                  <a:schemeClr val="lt1"/>
                </a:solidFill>
                <a:latin typeface="Montserrat"/>
                <a:ea typeface="Montserrat"/>
                <a:cs typeface="Montserrat"/>
                <a:sym typeface="Montserrat"/>
              </a:endParaRPr>
            </a:p>
          </p:txBody>
        </p:sp>
      </p:grpSp>
      <p:sp>
        <p:nvSpPr>
          <p:cNvPr id="115" name="Google Shape;115;p2"/>
          <p:cNvSpPr txBox="1"/>
          <p:nvPr/>
        </p:nvSpPr>
        <p:spPr>
          <a:xfrm flipH="1">
            <a:off x="515360" y="258028"/>
            <a:ext cx="558064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Content</a:t>
            </a:r>
            <a:endParaRPr sz="4800">
              <a:solidFill>
                <a:schemeClr val="dk1"/>
              </a:solidFill>
              <a:latin typeface="Montserrat SemiBold"/>
              <a:ea typeface="Montserrat SemiBold"/>
              <a:cs typeface="Montserrat SemiBold"/>
              <a:sym typeface="Montserrat SemiBold"/>
            </a:endParaRPr>
          </a:p>
        </p:txBody>
      </p:sp>
      <p:sp>
        <p:nvSpPr>
          <p:cNvPr id="116" name="Google Shape;116;p2"/>
          <p:cNvSpPr txBox="1"/>
          <p:nvPr/>
        </p:nvSpPr>
        <p:spPr>
          <a:xfrm>
            <a:off x="522908" y="1685579"/>
            <a:ext cx="4364698" cy="38472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accent2"/>
              </a:buClr>
              <a:buSzPts val="2400"/>
              <a:buFont typeface="Noto Sans Symbols"/>
              <a:buChar char="⮚"/>
            </a:pPr>
            <a:r>
              <a:rPr lang="en-US" sz="2400">
                <a:solidFill>
                  <a:schemeClr val="accent2"/>
                </a:solidFill>
                <a:latin typeface="Montserrat"/>
                <a:ea typeface="Montserrat"/>
                <a:cs typeface="Montserrat"/>
                <a:sym typeface="Montserrat"/>
              </a:rPr>
              <a:t>Introduction</a:t>
            </a:r>
            <a:endParaRPr/>
          </a:p>
          <a:p>
            <a:pPr indent="-342900" lvl="0" marL="342900" marR="0" rtl="0" algn="l">
              <a:spcBef>
                <a:spcPts val="2400"/>
              </a:spcBef>
              <a:spcAft>
                <a:spcPts val="0"/>
              </a:spcAft>
              <a:buClr>
                <a:schemeClr val="accent2"/>
              </a:buClr>
              <a:buSzPts val="2400"/>
              <a:buFont typeface="Noto Sans Symbols"/>
              <a:buChar char="⮚"/>
            </a:pPr>
            <a:r>
              <a:rPr lang="en-US" sz="2400">
                <a:solidFill>
                  <a:schemeClr val="accent2"/>
                </a:solidFill>
                <a:latin typeface="Montserrat"/>
                <a:ea typeface="Montserrat"/>
                <a:cs typeface="Montserrat"/>
                <a:sym typeface="Montserrat"/>
              </a:rPr>
              <a:t>Problem Statement</a:t>
            </a:r>
            <a:endParaRPr/>
          </a:p>
          <a:p>
            <a:pPr indent="-342900" lvl="0" marL="342900" marR="0" rtl="0" algn="l">
              <a:spcBef>
                <a:spcPts val="2400"/>
              </a:spcBef>
              <a:spcAft>
                <a:spcPts val="0"/>
              </a:spcAft>
              <a:buClr>
                <a:schemeClr val="accent2"/>
              </a:buClr>
              <a:buSzPts val="2400"/>
              <a:buFont typeface="Noto Sans Symbols"/>
              <a:buChar char="⮚"/>
            </a:pPr>
            <a:r>
              <a:rPr lang="en-US" sz="2400">
                <a:solidFill>
                  <a:schemeClr val="accent2"/>
                </a:solidFill>
                <a:latin typeface="Montserrat"/>
                <a:ea typeface="Montserrat"/>
                <a:cs typeface="Montserrat"/>
                <a:sym typeface="Montserrat"/>
              </a:rPr>
              <a:t>Technology Used</a:t>
            </a:r>
            <a:endParaRPr/>
          </a:p>
          <a:p>
            <a:pPr indent="-342900" lvl="0" marL="342900" marR="0" rtl="0" algn="l">
              <a:spcBef>
                <a:spcPts val="2400"/>
              </a:spcBef>
              <a:spcAft>
                <a:spcPts val="0"/>
              </a:spcAft>
              <a:buClr>
                <a:schemeClr val="accent2"/>
              </a:buClr>
              <a:buSzPts val="2400"/>
              <a:buFont typeface="Noto Sans Symbols"/>
              <a:buChar char="⮚"/>
            </a:pPr>
            <a:r>
              <a:rPr lang="en-US" sz="2400">
                <a:solidFill>
                  <a:schemeClr val="accent2"/>
                </a:solidFill>
                <a:latin typeface="Montserrat"/>
                <a:ea typeface="Montserrat"/>
                <a:cs typeface="Montserrat"/>
                <a:sym typeface="Montserrat"/>
              </a:rPr>
              <a:t>Working</a:t>
            </a:r>
            <a:endParaRPr/>
          </a:p>
          <a:p>
            <a:pPr indent="-342900" lvl="0" marL="342900" marR="0" rtl="0" algn="l">
              <a:spcBef>
                <a:spcPts val="2400"/>
              </a:spcBef>
              <a:spcAft>
                <a:spcPts val="0"/>
              </a:spcAft>
              <a:buClr>
                <a:schemeClr val="accent2"/>
              </a:buClr>
              <a:buSzPts val="2400"/>
              <a:buFont typeface="Noto Sans Symbols"/>
              <a:buChar char="⮚"/>
            </a:pPr>
            <a:r>
              <a:rPr lang="en-US" sz="2400">
                <a:solidFill>
                  <a:schemeClr val="accent2"/>
                </a:solidFill>
                <a:latin typeface="Montserrat"/>
                <a:ea typeface="Montserrat"/>
                <a:cs typeface="Montserrat"/>
                <a:sym typeface="Montserrat"/>
              </a:rPr>
              <a:t>Demo</a:t>
            </a:r>
            <a:endParaRPr/>
          </a:p>
          <a:p>
            <a:pPr indent="-342900" lvl="0" marL="342900" marR="0" rtl="0" algn="l">
              <a:spcBef>
                <a:spcPts val="2400"/>
              </a:spcBef>
              <a:spcAft>
                <a:spcPts val="0"/>
              </a:spcAft>
              <a:buClr>
                <a:schemeClr val="accent2"/>
              </a:buClr>
              <a:buSzPts val="2400"/>
              <a:buFont typeface="Noto Sans Symbols"/>
              <a:buChar char="⮚"/>
            </a:pPr>
            <a:r>
              <a:rPr lang="en-US" sz="2400">
                <a:solidFill>
                  <a:schemeClr val="accent2"/>
                </a:solidFill>
                <a:latin typeface="Montserrat"/>
                <a:ea typeface="Montserrat"/>
                <a:cs typeface="Montserrat"/>
                <a:sym typeface="Montserrat"/>
              </a:rPr>
              <a:t>Conclusion</a:t>
            </a:r>
            <a:endParaRPr/>
          </a:p>
        </p:txBody>
      </p:sp>
      <p:pic>
        <p:nvPicPr>
          <p:cNvPr id="117" name="Google Shape;117;p2"/>
          <p:cNvPicPr preferRelativeResize="0"/>
          <p:nvPr/>
        </p:nvPicPr>
        <p:blipFill>
          <a:blip r:embed="rId3">
            <a:alphaModFix/>
          </a:blip>
          <a:stretch>
            <a:fillRect/>
          </a:stretch>
        </p:blipFill>
        <p:spPr>
          <a:xfrm>
            <a:off x="6368375" y="904675"/>
            <a:ext cx="5048649" cy="5048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cxnSp>
        <p:nvCxnSpPr>
          <p:cNvPr id="123" name="Google Shape;123;p3"/>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124" name="Google Shape;124;p3"/>
          <p:cNvGrpSpPr/>
          <p:nvPr/>
        </p:nvGrpSpPr>
        <p:grpSpPr>
          <a:xfrm>
            <a:off x="4370983" y="6191192"/>
            <a:ext cx="7821018" cy="694458"/>
            <a:chOff x="4370983" y="6191192"/>
            <a:chExt cx="7821018" cy="694458"/>
          </a:xfrm>
        </p:grpSpPr>
        <p:sp>
          <p:nvSpPr>
            <p:cNvPr id="125" name="Google Shape;125;p3"/>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6" name="Google Shape;126;p3"/>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7" name="Google Shape;127;p3"/>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8" name="Google Shape;128;p3"/>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9" name="Google Shape;129;p3"/>
            <p:cNvSpPr txBox="1"/>
            <p:nvPr/>
          </p:nvSpPr>
          <p:spPr>
            <a:xfrm>
              <a:off x="8212798" y="6239150"/>
              <a:ext cx="17664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130" name="Google Shape;130;p3"/>
            <p:cNvSpPr txBox="1"/>
            <p:nvPr/>
          </p:nvSpPr>
          <p:spPr>
            <a:xfrm>
              <a:off x="10696308" y="6239149"/>
              <a:ext cx="10214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- 3</a:t>
              </a:r>
              <a:endParaRPr sz="1600">
                <a:solidFill>
                  <a:schemeClr val="lt1"/>
                </a:solidFill>
                <a:latin typeface="Montserrat"/>
                <a:ea typeface="Montserrat"/>
                <a:cs typeface="Montserrat"/>
                <a:sym typeface="Montserrat"/>
              </a:endParaRPr>
            </a:p>
          </p:txBody>
        </p:sp>
      </p:grpSp>
      <p:sp>
        <p:nvSpPr>
          <p:cNvPr id="131" name="Google Shape;131;p3"/>
          <p:cNvSpPr txBox="1"/>
          <p:nvPr/>
        </p:nvSpPr>
        <p:spPr>
          <a:xfrm flipH="1">
            <a:off x="515360" y="258028"/>
            <a:ext cx="558064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Introduction</a:t>
            </a:r>
            <a:endParaRPr/>
          </a:p>
        </p:txBody>
      </p:sp>
      <p:sp>
        <p:nvSpPr>
          <p:cNvPr id="132" name="Google Shape;132;p3"/>
          <p:cNvSpPr txBox="1"/>
          <p:nvPr/>
        </p:nvSpPr>
        <p:spPr>
          <a:xfrm>
            <a:off x="589420" y="1396800"/>
            <a:ext cx="2870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SemiBold"/>
                <a:ea typeface="Montserrat SemiBold"/>
                <a:cs typeface="Montserrat SemiBold"/>
                <a:sym typeface="Montserrat SemiBold"/>
              </a:rPr>
              <a:t>Web Development</a:t>
            </a:r>
            <a:r>
              <a:rPr lang="en-US" sz="1800">
                <a:solidFill>
                  <a:schemeClr val="dk1"/>
                </a:solidFill>
                <a:latin typeface="Montserrat SemiBold"/>
                <a:ea typeface="Montserrat SemiBold"/>
                <a:cs typeface="Montserrat SemiBold"/>
                <a:sym typeface="Montserrat SemiBold"/>
              </a:rPr>
              <a:t>:-</a:t>
            </a:r>
            <a:endParaRPr sz="1800">
              <a:solidFill>
                <a:schemeClr val="dk1"/>
              </a:solidFill>
              <a:latin typeface="Montserrat SemiBold"/>
              <a:ea typeface="Montserrat SemiBold"/>
              <a:cs typeface="Montserrat SemiBold"/>
              <a:sym typeface="Montserrat SemiBold"/>
            </a:endParaRPr>
          </a:p>
        </p:txBody>
      </p:sp>
      <p:sp>
        <p:nvSpPr>
          <p:cNvPr id="133" name="Google Shape;133;p3"/>
          <p:cNvSpPr txBox="1"/>
          <p:nvPr/>
        </p:nvSpPr>
        <p:spPr>
          <a:xfrm>
            <a:off x="429881" y="1766093"/>
            <a:ext cx="7874100" cy="3971100"/>
          </a:xfrm>
          <a:prstGeom prst="rect">
            <a:avLst/>
          </a:prstGeom>
          <a:noFill/>
          <a:ln>
            <a:noFill/>
          </a:ln>
        </p:spPr>
        <p:txBody>
          <a:bodyPr anchorCtr="0" anchor="t" bIns="45700" lIns="91425" spcFirstLastPara="1" rIns="91425" wrap="square" tIns="45700">
            <a:spAutoFit/>
          </a:bodyPr>
          <a:lstStyle/>
          <a:p>
            <a:pPr indent="-355600" lvl="0" marL="457200" rtl="0" algn="l">
              <a:lnSpc>
                <a:spcPct val="150000"/>
              </a:lnSpc>
              <a:spcBef>
                <a:spcPts val="0"/>
              </a:spcBef>
              <a:spcAft>
                <a:spcPts val="0"/>
              </a:spcAft>
              <a:buClr>
                <a:schemeClr val="dk1"/>
              </a:buClr>
              <a:buSzPts val="2000"/>
              <a:buFont typeface="Noto Sans Symbols"/>
              <a:buChar char="⮚"/>
            </a:pPr>
            <a:r>
              <a:rPr lang="en-US" sz="1800">
                <a:solidFill>
                  <a:schemeClr val="dk1"/>
                </a:solidFill>
                <a:latin typeface="Times New Roman"/>
                <a:ea typeface="Times New Roman"/>
                <a:cs typeface="Times New Roman"/>
                <a:sym typeface="Times New Roman"/>
              </a:rPr>
              <a:t>Web development refers to the process of creating websites on the Internet.</a:t>
            </a:r>
            <a:endParaRPr sz="1800">
              <a:solidFill>
                <a:schemeClr val="dk1"/>
              </a:solidFill>
              <a:latin typeface="Times New Roman"/>
              <a:ea typeface="Times New Roman"/>
              <a:cs typeface="Times New Roman"/>
              <a:sym typeface="Times New Roman"/>
            </a:endParaRPr>
          </a:p>
          <a:p>
            <a:pPr indent="-355600" lvl="0" marL="457200" rtl="0" algn="l">
              <a:lnSpc>
                <a:spcPct val="150000"/>
              </a:lnSpc>
              <a:spcBef>
                <a:spcPts val="1800"/>
              </a:spcBef>
              <a:spcAft>
                <a:spcPts val="0"/>
              </a:spcAft>
              <a:buClr>
                <a:schemeClr val="dk1"/>
              </a:buClr>
              <a:buSzPts val="2000"/>
              <a:buFont typeface="Noto Sans Symbols"/>
              <a:buChar char="⮚"/>
            </a:pPr>
            <a:r>
              <a:rPr lang="en-US" sz="1800">
                <a:solidFill>
                  <a:schemeClr val="dk1"/>
                </a:solidFill>
                <a:latin typeface="Times New Roman"/>
                <a:ea typeface="Times New Roman"/>
                <a:cs typeface="Times New Roman"/>
                <a:sym typeface="Times New Roman"/>
              </a:rPr>
              <a:t>The term “Web Development” is relatively broad in its application. You could create a single website page from a wix template, or you could painstakingly develop a massive website with thousands of original pages — and technically, both of those would count as web development.</a:t>
            </a:r>
            <a:endParaRPr sz="1800">
              <a:solidFill>
                <a:schemeClr val="dk1"/>
              </a:solidFill>
              <a:latin typeface="Times New Roman"/>
              <a:ea typeface="Times New Roman"/>
              <a:cs typeface="Times New Roman"/>
              <a:sym typeface="Times New Roman"/>
            </a:endParaRPr>
          </a:p>
          <a:p>
            <a:pPr indent="-355600" lvl="0" marL="457200" rtl="0" algn="l">
              <a:lnSpc>
                <a:spcPct val="150000"/>
              </a:lnSpc>
              <a:spcBef>
                <a:spcPts val="1800"/>
              </a:spcBef>
              <a:spcAft>
                <a:spcPts val="0"/>
              </a:spcAft>
              <a:buClr>
                <a:schemeClr val="dk1"/>
              </a:buClr>
              <a:buSzPts val="2000"/>
              <a:buFont typeface="Noto Sans Symbols"/>
              <a:buChar char="⮚"/>
            </a:pPr>
            <a:r>
              <a:rPr lang="en-US" sz="1800">
                <a:solidFill>
                  <a:schemeClr val="dk1"/>
                </a:solidFill>
                <a:latin typeface="Times New Roman"/>
                <a:ea typeface="Times New Roman"/>
                <a:cs typeface="Times New Roman"/>
                <a:sym typeface="Times New Roman"/>
              </a:rPr>
              <a:t>Nowadays web development is the thing which is in boost. </a:t>
            </a:r>
            <a:endParaRPr sz="1800">
              <a:solidFill>
                <a:schemeClr val="dk1"/>
              </a:solidFill>
              <a:latin typeface="Times New Roman"/>
              <a:ea typeface="Times New Roman"/>
              <a:cs typeface="Times New Roman"/>
              <a:sym typeface="Times New Roman"/>
            </a:endParaRPr>
          </a:p>
          <a:p>
            <a:pPr indent="0" lvl="0" marL="0" marR="0" rtl="0" algn="l">
              <a:spcBef>
                <a:spcPts val="1800"/>
              </a:spcBef>
              <a:spcAft>
                <a:spcPts val="0"/>
              </a:spcAft>
              <a:buNone/>
            </a:pPr>
            <a:r>
              <a:t/>
            </a:r>
            <a:endParaRPr sz="1800">
              <a:solidFill>
                <a:schemeClr val="accent2"/>
              </a:solidFill>
              <a:latin typeface="Montserrat"/>
              <a:ea typeface="Montserrat"/>
              <a:cs typeface="Montserrat"/>
              <a:sym typeface="Montserrat"/>
            </a:endParaRPr>
          </a:p>
          <a:p>
            <a:pPr indent="-171450" lvl="0" marL="285750" marR="0" rtl="0" algn="l">
              <a:spcBef>
                <a:spcPts val="0"/>
              </a:spcBef>
              <a:spcAft>
                <a:spcPts val="0"/>
              </a:spcAft>
              <a:buClr>
                <a:schemeClr val="dk1"/>
              </a:buClr>
              <a:buSzPts val="1800"/>
              <a:buFont typeface="Noto Sans Symbols"/>
              <a:buNone/>
            </a:pPr>
            <a:r>
              <a:t/>
            </a:r>
            <a:endParaRPr sz="1800">
              <a:solidFill>
                <a:schemeClr val="accent2"/>
              </a:solidFill>
              <a:latin typeface="Montserrat"/>
              <a:ea typeface="Montserrat"/>
              <a:cs typeface="Montserrat"/>
              <a:sym typeface="Montserrat"/>
            </a:endParaRPr>
          </a:p>
        </p:txBody>
      </p:sp>
      <p:pic>
        <p:nvPicPr>
          <p:cNvPr id="134" name="Google Shape;134;p3"/>
          <p:cNvPicPr preferRelativeResize="0"/>
          <p:nvPr/>
        </p:nvPicPr>
        <p:blipFill>
          <a:blip r:embed="rId3">
            <a:alphaModFix/>
          </a:blip>
          <a:stretch>
            <a:fillRect/>
          </a:stretch>
        </p:blipFill>
        <p:spPr>
          <a:xfrm>
            <a:off x="8303975" y="924125"/>
            <a:ext cx="3745350" cy="436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23" presetSubtype="16">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ppt_w</p:attrName>
                                        </p:attrNameLst>
                                      </p:cBhvr>
                                      <p:tavLst>
                                        <p:tav fmla="" tm="0">
                                          <p:val>
                                            <p:strVal val="0"/>
                                          </p:val>
                                        </p:tav>
                                        <p:tav fmla="" tm="100000">
                                          <p:val>
                                            <p:strVal val="#ppt_w"/>
                                          </p:val>
                                        </p:tav>
                                      </p:tavLst>
                                    </p:anim>
                                    <p:anim calcmode="lin" valueType="num">
                                      <p:cBhvr additive="base">
                                        <p:cTn dur="500"/>
                                        <p:tgtEl>
                                          <p:spTgt spid="12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cxnSp>
        <p:nvCxnSpPr>
          <p:cNvPr id="140" name="Google Shape;140;p4"/>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141" name="Google Shape;141;p4"/>
          <p:cNvGrpSpPr/>
          <p:nvPr/>
        </p:nvGrpSpPr>
        <p:grpSpPr>
          <a:xfrm>
            <a:off x="4370983" y="6191192"/>
            <a:ext cx="7821018" cy="694458"/>
            <a:chOff x="4370983" y="6191192"/>
            <a:chExt cx="7821018" cy="694458"/>
          </a:xfrm>
        </p:grpSpPr>
        <p:sp>
          <p:nvSpPr>
            <p:cNvPr id="142" name="Google Shape;142;p4"/>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3" name="Google Shape;143;p4"/>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4" name="Google Shape;144;p4"/>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5" name="Google Shape;145;p4"/>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6" name="Google Shape;146;p4"/>
            <p:cNvSpPr txBox="1"/>
            <p:nvPr/>
          </p:nvSpPr>
          <p:spPr>
            <a:xfrm>
              <a:off x="8212799" y="6239150"/>
              <a:ext cx="16149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147" name="Google Shape;147;p4"/>
            <p:cNvSpPr txBox="1"/>
            <p:nvPr/>
          </p:nvSpPr>
          <p:spPr>
            <a:xfrm>
              <a:off x="10696308" y="6239149"/>
              <a:ext cx="104227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- 4</a:t>
              </a:r>
              <a:endParaRPr sz="1600">
                <a:solidFill>
                  <a:schemeClr val="lt1"/>
                </a:solidFill>
                <a:latin typeface="Montserrat"/>
                <a:ea typeface="Montserrat"/>
                <a:cs typeface="Montserrat"/>
                <a:sym typeface="Montserrat"/>
              </a:endParaRPr>
            </a:p>
          </p:txBody>
        </p:sp>
      </p:grpSp>
      <p:sp>
        <p:nvSpPr>
          <p:cNvPr id="148" name="Google Shape;148;p4"/>
          <p:cNvSpPr txBox="1"/>
          <p:nvPr/>
        </p:nvSpPr>
        <p:spPr>
          <a:xfrm flipH="1">
            <a:off x="515360" y="258028"/>
            <a:ext cx="558064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Introduction</a:t>
            </a:r>
            <a:endParaRPr/>
          </a:p>
        </p:txBody>
      </p:sp>
      <p:sp>
        <p:nvSpPr>
          <p:cNvPr id="149" name="Google Shape;149;p4"/>
          <p:cNvSpPr txBox="1"/>
          <p:nvPr/>
        </p:nvSpPr>
        <p:spPr>
          <a:xfrm>
            <a:off x="588853" y="1396801"/>
            <a:ext cx="23567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SemiBold"/>
                <a:ea typeface="Montserrat SemiBold"/>
                <a:cs typeface="Montserrat SemiBold"/>
                <a:sym typeface="Montserrat SemiBold"/>
              </a:rPr>
              <a:t>MentDeck</a:t>
            </a:r>
            <a:endParaRPr sz="1800">
              <a:solidFill>
                <a:schemeClr val="dk1"/>
              </a:solidFill>
              <a:latin typeface="Montserrat SemiBold"/>
              <a:ea typeface="Montserrat SemiBold"/>
              <a:cs typeface="Montserrat SemiBold"/>
              <a:sym typeface="Montserrat SemiBold"/>
            </a:endParaRPr>
          </a:p>
        </p:txBody>
      </p:sp>
      <p:sp>
        <p:nvSpPr>
          <p:cNvPr id="150" name="Google Shape;150;p4"/>
          <p:cNvSpPr txBox="1"/>
          <p:nvPr/>
        </p:nvSpPr>
        <p:spPr>
          <a:xfrm>
            <a:off x="588853" y="1800718"/>
            <a:ext cx="6226500" cy="3417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MentDeck, a website dedicated to mental health patients</a:t>
            </a:r>
            <a:endParaRPr/>
          </a:p>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Works on any browser</a:t>
            </a:r>
            <a:endParaRPr/>
          </a:p>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Login Screen </a:t>
            </a:r>
            <a:endParaRPr/>
          </a:p>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Home Screen with all the services provided</a:t>
            </a:r>
            <a:endParaRPr/>
          </a:p>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A page dedicated to mental health related Questions</a:t>
            </a:r>
            <a:endParaRPr/>
          </a:p>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A Survey form to collect data of the patients</a:t>
            </a:r>
            <a:endParaRPr/>
          </a:p>
          <a:p>
            <a:pPr indent="-285750" lvl="0" marL="2857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Technology Used -</a:t>
            </a:r>
            <a:endParaRPr/>
          </a:p>
          <a:p>
            <a:pPr indent="-285750" lvl="1" marL="7429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HTML5</a:t>
            </a:r>
            <a:endParaRPr/>
          </a:p>
          <a:p>
            <a:pPr indent="-285750" lvl="1" marL="742950" marR="0" rtl="0" algn="l">
              <a:spcBef>
                <a:spcPts val="0"/>
              </a:spcBef>
              <a:spcAft>
                <a:spcPts val="0"/>
              </a:spcAft>
              <a:buClr>
                <a:schemeClr val="accent2"/>
              </a:buClr>
              <a:buSzPts val="1800"/>
              <a:buFont typeface="Noto Sans Symbols"/>
              <a:buChar char="⮚"/>
            </a:pPr>
            <a:r>
              <a:rPr lang="en-US" sz="1800">
                <a:solidFill>
                  <a:schemeClr val="accent2"/>
                </a:solidFill>
                <a:latin typeface="Montserrat"/>
                <a:ea typeface="Montserrat"/>
                <a:cs typeface="Montserrat"/>
                <a:sym typeface="Montserrat"/>
              </a:rPr>
              <a:t>CSS</a:t>
            </a:r>
            <a:endParaRPr sz="1800">
              <a:solidFill>
                <a:schemeClr val="accent2"/>
              </a:solidFill>
              <a:latin typeface="Montserrat"/>
              <a:ea typeface="Montserrat"/>
              <a:cs typeface="Montserrat"/>
              <a:sym typeface="Montserrat"/>
            </a:endParaRPr>
          </a:p>
          <a:p>
            <a:pPr indent="-285750" lvl="1" marL="742950" marR="0" rtl="0" algn="l">
              <a:spcBef>
                <a:spcPts val="0"/>
              </a:spcBef>
              <a:spcAft>
                <a:spcPts val="0"/>
              </a:spcAft>
              <a:buClr>
                <a:schemeClr val="accent2"/>
              </a:buClr>
              <a:buSzPts val="1800"/>
              <a:buFont typeface="Montserrat"/>
              <a:buChar char="⮚"/>
            </a:pPr>
            <a:r>
              <a:rPr lang="en-US" sz="1800">
                <a:solidFill>
                  <a:schemeClr val="accent2"/>
                </a:solidFill>
                <a:latin typeface="Montserrat"/>
                <a:ea typeface="Montserrat"/>
                <a:cs typeface="Montserrat"/>
                <a:sym typeface="Montserrat"/>
              </a:rPr>
              <a:t>PHP</a:t>
            </a:r>
            <a:endParaRPr sz="1800">
              <a:solidFill>
                <a:schemeClr val="accent2"/>
              </a:solidFill>
              <a:latin typeface="Montserrat"/>
              <a:ea typeface="Montserrat"/>
              <a:cs typeface="Montserrat"/>
              <a:sym typeface="Montserrat"/>
            </a:endParaRPr>
          </a:p>
        </p:txBody>
      </p:sp>
      <p:sp>
        <p:nvSpPr>
          <p:cNvPr id="151" name="Google Shape;151;p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p:txBody>
      </p:sp>
      <p:pic>
        <p:nvPicPr>
          <p:cNvPr id="152" name="Google Shape;152;p4"/>
          <p:cNvPicPr preferRelativeResize="0"/>
          <p:nvPr/>
        </p:nvPicPr>
        <p:blipFill>
          <a:blip r:embed="rId3">
            <a:alphaModFix/>
          </a:blip>
          <a:stretch>
            <a:fillRect/>
          </a:stretch>
        </p:blipFill>
        <p:spPr>
          <a:xfrm>
            <a:off x="6996925" y="1396800"/>
            <a:ext cx="5071851" cy="4296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5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5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500"/>
                                        <p:tgtEl>
                                          <p:spTgt spid="1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500"/>
                                        <p:tgtEl>
                                          <p:spTgt spid="15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9" st="9"/>
                                            </p:txEl>
                                          </p:spTgt>
                                        </p:tgtEl>
                                        <p:attrNameLst>
                                          <p:attrName>style.visibility</p:attrName>
                                        </p:attrNameLst>
                                      </p:cBhvr>
                                      <p:to>
                                        <p:strVal val="visible"/>
                                      </p:to>
                                    </p:set>
                                    <p:animEffect filter="fade" transition="in">
                                      <p:cBhvr>
                                        <p:cTn dur="500"/>
                                        <p:tgtEl>
                                          <p:spTgt spid="15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cxnSp>
        <p:nvCxnSpPr>
          <p:cNvPr id="158" name="Google Shape;158;p5"/>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159" name="Google Shape;159;p5"/>
          <p:cNvGrpSpPr/>
          <p:nvPr/>
        </p:nvGrpSpPr>
        <p:grpSpPr>
          <a:xfrm>
            <a:off x="4370983" y="6191192"/>
            <a:ext cx="7821018" cy="694458"/>
            <a:chOff x="4370983" y="6191192"/>
            <a:chExt cx="7821018" cy="694458"/>
          </a:xfrm>
        </p:grpSpPr>
        <p:sp>
          <p:nvSpPr>
            <p:cNvPr id="160" name="Google Shape;160;p5"/>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1" name="Google Shape;161;p5"/>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2" name="Google Shape;162;p5"/>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3" name="Google Shape;163;p5"/>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4" name="Google Shape;164;p5"/>
            <p:cNvSpPr txBox="1"/>
            <p:nvPr/>
          </p:nvSpPr>
          <p:spPr>
            <a:xfrm>
              <a:off x="8212798" y="6239150"/>
              <a:ext cx="1704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165" name="Google Shape;165;p5"/>
            <p:cNvSpPr txBox="1"/>
            <p:nvPr/>
          </p:nvSpPr>
          <p:spPr>
            <a:xfrm>
              <a:off x="10696308" y="6239149"/>
              <a:ext cx="104227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- 5</a:t>
              </a:r>
              <a:endParaRPr sz="1600">
                <a:solidFill>
                  <a:schemeClr val="lt1"/>
                </a:solidFill>
                <a:latin typeface="Montserrat"/>
                <a:ea typeface="Montserrat"/>
                <a:cs typeface="Montserrat"/>
                <a:sym typeface="Montserrat"/>
              </a:endParaRPr>
            </a:p>
          </p:txBody>
        </p:sp>
      </p:grpSp>
      <p:sp>
        <p:nvSpPr>
          <p:cNvPr id="166" name="Google Shape;166;p5"/>
          <p:cNvSpPr txBox="1"/>
          <p:nvPr/>
        </p:nvSpPr>
        <p:spPr>
          <a:xfrm flipH="1">
            <a:off x="515360" y="258028"/>
            <a:ext cx="69040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Problem Statement</a:t>
            </a:r>
            <a:endParaRPr/>
          </a:p>
        </p:txBody>
      </p:sp>
      <p:grpSp>
        <p:nvGrpSpPr>
          <p:cNvPr id="167" name="Google Shape;167;p5"/>
          <p:cNvGrpSpPr/>
          <p:nvPr/>
        </p:nvGrpSpPr>
        <p:grpSpPr>
          <a:xfrm>
            <a:off x="3619751" y="1542213"/>
            <a:ext cx="8056312" cy="1840374"/>
            <a:chOff x="3619751" y="1689904"/>
            <a:chExt cx="8056312" cy="1840374"/>
          </a:xfrm>
        </p:grpSpPr>
        <p:sp>
          <p:nvSpPr>
            <p:cNvPr id="168" name="Google Shape;168;p5"/>
            <p:cNvSpPr/>
            <p:nvPr/>
          </p:nvSpPr>
          <p:spPr>
            <a:xfrm>
              <a:off x="3619751" y="1689904"/>
              <a:ext cx="8056312" cy="1840374"/>
            </a:xfrm>
            <a:prstGeom prst="roundRect">
              <a:avLst>
                <a:gd fmla="val 50000" name="adj"/>
              </a:avLst>
            </a:prstGeom>
            <a:noFill/>
            <a:ln cap="flat" cmpd="sng" w="730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9" name="Google Shape;169;p5"/>
            <p:cNvSpPr txBox="1"/>
            <p:nvPr/>
          </p:nvSpPr>
          <p:spPr>
            <a:xfrm>
              <a:off x="5646031" y="2009952"/>
              <a:ext cx="5472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Montserrat"/>
                  <a:ea typeface="Montserrat"/>
                  <a:cs typeface="Montserrat"/>
                  <a:sym typeface="Montserrat"/>
                </a:rPr>
                <a:t>A bridge between </a:t>
              </a:r>
              <a:r>
                <a:rPr lang="en-US" sz="2400">
                  <a:solidFill>
                    <a:schemeClr val="accent2"/>
                  </a:solidFill>
                  <a:latin typeface="Montserrat"/>
                  <a:ea typeface="Montserrat"/>
                  <a:cs typeface="Montserrat"/>
                  <a:sym typeface="Montserrat"/>
                </a:rPr>
                <a:t>doctors</a:t>
              </a:r>
              <a:r>
                <a:rPr lang="en-US" sz="2400">
                  <a:solidFill>
                    <a:schemeClr val="accent2"/>
                  </a:solidFill>
                  <a:latin typeface="Montserrat"/>
                  <a:ea typeface="Montserrat"/>
                  <a:cs typeface="Montserrat"/>
                  <a:sym typeface="Montserrat"/>
                </a:rPr>
                <a:t> and those suffering from mental health issues.</a:t>
              </a:r>
              <a:endParaRPr/>
            </a:p>
          </p:txBody>
        </p:sp>
        <p:grpSp>
          <p:nvGrpSpPr>
            <p:cNvPr id="170" name="Google Shape;170;p5"/>
            <p:cNvGrpSpPr/>
            <p:nvPr/>
          </p:nvGrpSpPr>
          <p:grpSpPr>
            <a:xfrm>
              <a:off x="3837078" y="1913116"/>
              <a:ext cx="1377388" cy="1377388"/>
              <a:chOff x="1737481" y="1636114"/>
              <a:chExt cx="1377388" cy="1377388"/>
            </a:xfrm>
          </p:grpSpPr>
          <p:sp>
            <p:nvSpPr>
              <p:cNvPr id="171" name="Google Shape;171;p5"/>
              <p:cNvSpPr/>
              <p:nvPr/>
            </p:nvSpPr>
            <p:spPr>
              <a:xfrm>
                <a:off x="1737481" y="1636114"/>
                <a:ext cx="1377388" cy="137738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172" name="Google Shape;172;p5"/>
              <p:cNvPicPr preferRelativeResize="0"/>
              <p:nvPr/>
            </p:nvPicPr>
            <p:blipFill rotWithShape="1">
              <a:blip r:embed="rId3">
                <a:alphaModFix/>
              </a:blip>
              <a:srcRect b="0" l="0" r="0" t="0"/>
              <a:stretch/>
            </p:blipFill>
            <p:spPr>
              <a:xfrm>
                <a:off x="2064357" y="1962990"/>
                <a:ext cx="723637" cy="723637"/>
              </a:xfrm>
              <a:prstGeom prst="rect">
                <a:avLst/>
              </a:prstGeom>
              <a:noFill/>
              <a:ln>
                <a:noFill/>
              </a:ln>
            </p:spPr>
          </p:pic>
        </p:grpSp>
      </p:grpSp>
      <p:grpSp>
        <p:nvGrpSpPr>
          <p:cNvPr id="173" name="Google Shape;173;p5"/>
          <p:cNvGrpSpPr/>
          <p:nvPr/>
        </p:nvGrpSpPr>
        <p:grpSpPr>
          <a:xfrm>
            <a:off x="515361" y="2805066"/>
            <a:ext cx="1608230" cy="1608230"/>
            <a:chOff x="1704974" y="2291787"/>
            <a:chExt cx="1662486" cy="1662486"/>
          </a:xfrm>
        </p:grpSpPr>
        <p:sp>
          <p:nvSpPr>
            <p:cNvPr id="174" name="Google Shape;174;p5"/>
            <p:cNvSpPr/>
            <p:nvPr/>
          </p:nvSpPr>
          <p:spPr>
            <a:xfrm>
              <a:off x="1704974" y="2291787"/>
              <a:ext cx="1662486" cy="166248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175" name="Google Shape;175;p5"/>
            <p:cNvPicPr preferRelativeResize="0"/>
            <p:nvPr/>
          </p:nvPicPr>
          <p:blipFill rotWithShape="1">
            <a:blip r:embed="rId4">
              <a:alphaModFix/>
            </a:blip>
            <a:srcRect b="0" l="0" r="0" t="0"/>
            <a:stretch/>
          </p:blipFill>
          <p:spPr>
            <a:xfrm>
              <a:off x="2094087" y="2680900"/>
              <a:ext cx="884260" cy="884260"/>
            </a:xfrm>
            <a:prstGeom prst="rect">
              <a:avLst/>
            </a:prstGeom>
            <a:noFill/>
            <a:ln>
              <a:noFill/>
            </a:ln>
          </p:spPr>
        </p:pic>
      </p:grpSp>
      <p:cxnSp>
        <p:nvCxnSpPr>
          <p:cNvPr id="176" name="Google Shape;176;p5"/>
          <p:cNvCxnSpPr>
            <a:stCxn id="174" idx="0"/>
            <a:endCxn id="168" idx="1"/>
          </p:cNvCxnSpPr>
          <p:nvPr/>
        </p:nvCxnSpPr>
        <p:spPr>
          <a:xfrm rot="-5400000">
            <a:off x="2298376" y="1483566"/>
            <a:ext cx="342600" cy="2300400"/>
          </a:xfrm>
          <a:prstGeom prst="bentConnector2">
            <a:avLst/>
          </a:prstGeom>
          <a:noFill/>
          <a:ln cap="rnd" cmpd="sng" w="38100">
            <a:solidFill>
              <a:schemeClr val="accent3"/>
            </a:solidFill>
            <a:prstDash val="dash"/>
            <a:miter lim="800000"/>
            <a:headEnd len="med" w="med" type="oval"/>
            <a:tailEnd len="med" w="med" type="oval"/>
          </a:ln>
        </p:spPr>
      </p:cxnSp>
      <p:grpSp>
        <p:nvGrpSpPr>
          <p:cNvPr id="177" name="Google Shape;177;p5"/>
          <p:cNvGrpSpPr/>
          <p:nvPr/>
        </p:nvGrpSpPr>
        <p:grpSpPr>
          <a:xfrm>
            <a:off x="3619751" y="3835775"/>
            <a:ext cx="8056312" cy="1840374"/>
            <a:chOff x="3619751" y="3835775"/>
            <a:chExt cx="8056312" cy="1840374"/>
          </a:xfrm>
        </p:grpSpPr>
        <p:sp>
          <p:nvSpPr>
            <p:cNvPr id="178" name="Google Shape;178;p5"/>
            <p:cNvSpPr/>
            <p:nvPr/>
          </p:nvSpPr>
          <p:spPr>
            <a:xfrm>
              <a:off x="3619751" y="3835775"/>
              <a:ext cx="8056312" cy="1840374"/>
            </a:xfrm>
            <a:prstGeom prst="roundRect">
              <a:avLst>
                <a:gd fmla="val 50000" name="adj"/>
              </a:avLst>
            </a:prstGeom>
            <a:noFill/>
            <a:ln cap="flat" cmpd="sng" w="730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79" name="Google Shape;179;p5"/>
            <p:cNvSpPr txBox="1"/>
            <p:nvPr/>
          </p:nvSpPr>
          <p:spPr>
            <a:xfrm>
              <a:off x="5619281" y="4340463"/>
              <a:ext cx="57045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Montserrat"/>
                  <a:ea typeface="Montserrat"/>
                  <a:cs typeface="Montserrat"/>
                  <a:sym typeface="Montserrat"/>
                </a:rPr>
                <a:t>A platform to create a platform for patients to connect to doctors.</a:t>
              </a:r>
              <a:endParaRPr/>
            </a:p>
          </p:txBody>
        </p:sp>
        <p:grpSp>
          <p:nvGrpSpPr>
            <p:cNvPr id="180" name="Google Shape;180;p5"/>
            <p:cNvGrpSpPr/>
            <p:nvPr/>
          </p:nvGrpSpPr>
          <p:grpSpPr>
            <a:xfrm>
              <a:off x="3837078" y="4067268"/>
              <a:ext cx="1377388" cy="1377388"/>
              <a:chOff x="3837078" y="4067268"/>
              <a:chExt cx="1377388" cy="1377388"/>
            </a:xfrm>
          </p:grpSpPr>
          <p:sp>
            <p:nvSpPr>
              <p:cNvPr id="181" name="Google Shape;181;p5"/>
              <p:cNvSpPr/>
              <p:nvPr/>
            </p:nvSpPr>
            <p:spPr>
              <a:xfrm>
                <a:off x="3837078" y="4067268"/>
                <a:ext cx="1377388" cy="1377388"/>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pic>
            <p:nvPicPr>
              <p:cNvPr id="182" name="Google Shape;182;p5"/>
              <p:cNvPicPr preferRelativeResize="0"/>
              <p:nvPr/>
            </p:nvPicPr>
            <p:blipFill rotWithShape="1">
              <a:blip r:embed="rId5">
                <a:alphaModFix/>
              </a:blip>
              <a:srcRect b="0" l="0" r="0" t="0"/>
              <a:stretch/>
            </p:blipFill>
            <p:spPr>
              <a:xfrm>
                <a:off x="4163972" y="4394162"/>
                <a:ext cx="723600" cy="723600"/>
              </a:xfrm>
              <a:prstGeom prst="rect">
                <a:avLst/>
              </a:prstGeom>
              <a:noFill/>
              <a:ln>
                <a:noFill/>
              </a:ln>
            </p:spPr>
          </p:pic>
        </p:grpSp>
      </p:grpSp>
      <p:cxnSp>
        <p:nvCxnSpPr>
          <p:cNvPr id="183" name="Google Shape;183;p5"/>
          <p:cNvCxnSpPr>
            <a:stCxn id="174" idx="4"/>
            <a:endCxn id="178" idx="1"/>
          </p:cNvCxnSpPr>
          <p:nvPr/>
        </p:nvCxnSpPr>
        <p:spPr>
          <a:xfrm flipH="1" rot="-5400000">
            <a:off x="2298376" y="3434396"/>
            <a:ext cx="342600" cy="2300400"/>
          </a:xfrm>
          <a:prstGeom prst="bentConnector2">
            <a:avLst/>
          </a:prstGeom>
          <a:noFill/>
          <a:ln cap="rnd" cmpd="sng" w="38100">
            <a:solidFill>
              <a:schemeClr val="accent3"/>
            </a:solidFill>
            <a:prstDash val="dash"/>
            <a:miter lim="800000"/>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ppt_w</p:attrName>
                                        </p:attrNameLst>
                                      </p:cBhvr>
                                      <p:tavLst>
                                        <p:tav fmla="" tm="0">
                                          <p:val>
                                            <p:strVal val="0"/>
                                          </p:val>
                                        </p:tav>
                                        <p:tav fmla="" tm="100000">
                                          <p:val>
                                            <p:strVal val="#ppt_w"/>
                                          </p:val>
                                        </p:tav>
                                      </p:tavLst>
                                    </p:anim>
                                    <p:anim calcmode="lin" valueType="num">
                                      <p:cBhvr additive="base">
                                        <p:cTn dur="500"/>
                                        <p:tgtEl>
                                          <p:spTgt spid="15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cxnSp>
        <p:nvCxnSpPr>
          <p:cNvPr id="189" name="Google Shape;189;p6"/>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190" name="Google Shape;190;p6"/>
          <p:cNvGrpSpPr/>
          <p:nvPr/>
        </p:nvGrpSpPr>
        <p:grpSpPr>
          <a:xfrm>
            <a:off x="4370983" y="6191192"/>
            <a:ext cx="7821018" cy="694458"/>
            <a:chOff x="4370983" y="6191192"/>
            <a:chExt cx="7821018" cy="694458"/>
          </a:xfrm>
        </p:grpSpPr>
        <p:sp>
          <p:nvSpPr>
            <p:cNvPr id="191" name="Google Shape;191;p6"/>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92" name="Google Shape;192;p6"/>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93" name="Google Shape;193;p6"/>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94" name="Google Shape;194;p6"/>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95" name="Google Shape;195;p6"/>
            <p:cNvSpPr txBox="1"/>
            <p:nvPr/>
          </p:nvSpPr>
          <p:spPr>
            <a:xfrm>
              <a:off x="8212798" y="6239150"/>
              <a:ext cx="18111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196" name="Google Shape;196;p6"/>
            <p:cNvSpPr txBox="1"/>
            <p:nvPr/>
          </p:nvSpPr>
          <p:spPr>
            <a:xfrm>
              <a:off x="10696308" y="6239149"/>
              <a:ext cx="10214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- 6</a:t>
              </a:r>
              <a:endParaRPr sz="1600">
                <a:solidFill>
                  <a:schemeClr val="lt1"/>
                </a:solidFill>
                <a:latin typeface="Montserrat"/>
                <a:ea typeface="Montserrat"/>
                <a:cs typeface="Montserrat"/>
                <a:sym typeface="Montserrat"/>
              </a:endParaRPr>
            </a:p>
          </p:txBody>
        </p:sp>
      </p:grpSp>
      <p:sp>
        <p:nvSpPr>
          <p:cNvPr id="197" name="Google Shape;197;p6"/>
          <p:cNvSpPr txBox="1"/>
          <p:nvPr/>
        </p:nvSpPr>
        <p:spPr>
          <a:xfrm flipH="1">
            <a:off x="515360" y="258028"/>
            <a:ext cx="69040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Technology Used</a:t>
            </a:r>
            <a:endParaRPr/>
          </a:p>
        </p:txBody>
      </p:sp>
      <p:sp>
        <p:nvSpPr>
          <p:cNvPr id="198" name="Google Shape;198;p6"/>
          <p:cNvSpPr txBox="1"/>
          <p:nvPr/>
        </p:nvSpPr>
        <p:spPr>
          <a:xfrm>
            <a:off x="648581" y="1197700"/>
            <a:ext cx="122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SemiBold"/>
                <a:ea typeface="Montserrat SemiBold"/>
                <a:cs typeface="Montserrat SemiBold"/>
                <a:sym typeface="Montserrat SemiBold"/>
              </a:rPr>
              <a:t>HTML</a:t>
            </a:r>
            <a:endParaRPr/>
          </a:p>
        </p:txBody>
      </p:sp>
      <p:sp>
        <p:nvSpPr>
          <p:cNvPr id="199" name="Google Shape;199;p6"/>
          <p:cNvSpPr txBox="1"/>
          <p:nvPr/>
        </p:nvSpPr>
        <p:spPr>
          <a:xfrm>
            <a:off x="648586" y="1783089"/>
            <a:ext cx="6135000" cy="3806100"/>
          </a:xfrm>
          <a:prstGeom prst="rect">
            <a:avLst/>
          </a:prstGeom>
          <a:noFill/>
          <a:ln>
            <a:noFill/>
          </a:ln>
        </p:spPr>
        <p:txBody>
          <a:bodyPr anchorCtr="0" anchor="t" bIns="45700" lIns="91425" spcFirstLastPara="1" rIns="91425" wrap="square" tIns="45700">
            <a:spAutoFit/>
          </a:bodyPr>
          <a:lstStyle/>
          <a:p>
            <a:pPr indent="-355600" lvl="0" marL="457200" rtl="0" algn="just">
              <a:lnSpc>
                <a:spcPct val="115000"/>
              </a:lnSpc>
              <a:spcBef>
                <a:spcPts val="1400"/>
              </a:spcBef>
              <a:spcAft>
                <a:spcPts val="0"/>
              </a:spcAft>
              <a:buClr>
                <a:schemeClr val="dk1"/>
              </a:buClr>
              <a:buSzPts val="2000"/>
              <a:buFont typeface="Noto Sans Symbols"/>
              <a:buChar char="⮚"/>
            </a:pPr>
            <a:r>
              <a:rPr lang="en-US" sz="1800">
                <a:solidFill>
                  <a:schemeClr val="dk1"/>
                </a:solidFill>
                <a:latin typeface="Times New Roman"/>
                <a:ea typeface="Times New Roman"/>
                <a:cs typeface="Times New Roman"/>
                <a:sym typeface="Times New Roman"/>
              </a:rPr>
              <a:t>HTML is an acronym which stands for </a:t>
            </a:r>
            <a:r>
              <a:rPr b="1" lang="en-US" sz="1800">
                <a:solidFill>
                  <a:schemeClr val="dk1"/>
                </a:solidFill>
                <a:latin typeface="Times New Roman"/>
                <a:ea typeface="Times New Roman"/>
                <a:cs typeface="Times New Roman"/>
                <a:sym typeface="Times New Roman"/>
              </a:rPr>
              <a:t>Hyper Text Markup Language</a:t>
            </a:r>
            <a:r>
              <a:rPr lang="en-US" sz="1800">
                <a:solidFill>
                  <a:schemeClr val="dk1"/>
                </a:solidFill>
                <a:latin typeface="Times New Roman"/>
                <a:ea typeface="Times New Roman"/>
                <a:cs typeface="Times New Roman"/>
                <a:sym typeface="Times New Roman"/>
              </a:rPr>
              <a:t> which is used for creating web pages and web applications. Let's see what is meant by Hypertext Markup Language, and Web page.</a:t>
            </a:r>
            <a:endParaRPr sz="1800">
              <a:solidFill>
                <a:schemeClr val="dk1"/>
              </a:solidFill>
              <a:latin typeface="Times New Roman"/>
              <a:ea typeface="Times New Roman"/>
              <a:cs typeface="Times New Roman"/>
              <a:sym typeface="Times New Roman"/>
            </a:endParaRPr>
          </a:p>
          <a:p>
            <a:pPr indent="-355600" lvl="0" marL="457200" rtl="0" algn="just">
              <a:lnSpc>
                <a:spcPct val="115000"/>
              </a:lnSpc>
              <a:spcBef>
                <a:spcPts val="1400"/>
              </a:spcBef>
              <a:spcAft>
                <a:spcPts val="1400"/>
              </a:spcAft>
              <a:buClr>
                <a:schemeClr val="dk1"/>
              </a:buClr>
              <a:buSzPts val="2000"/>
              <a:buFont typeface="Noto Sans Symbols"/>
              <a:buChar char="⮚"/>
            </a:pPr>
            <a:r>
              <a:rPr lang="en-US" sz="1800">
                <a:solidFill>
                  <a:schemeClr val="dk1"/>
                </a:solidFill>
                <a:latin typeface="Times New Roman"/>
                <a:ea typeface="Times New Roman"/>
                <a:cs typeface="Times New Roman"/>
                <a:sym typeface="Times New Roman"/>
              </a:rPr>
              <a:t>CSS stands for Cascading Style Sheets. It is a style sheet language which is used to describe the look and formatting of a document written in markup language. It provides an additional feature to HTML. It is generally used with HTML to change the style of web pages and user interfaces. It can also be used with any kind of XML documents including plain XML, SVG and XUL.</a:t>
            </a:r>
            <a:endParaRPr b="0" i="0" sz="2000" u="none" cap="none" strike="noStrike">
              <a:solidFill>
                <a:schemeClr val="dk1"/>
              </a:solidFill>
              <a:latin typeface="Montserrat"/>
              <a:ea typeface="Montserrat"/>
              <a:cs typeface="Montserrat"/>
              <a:sym typeface="Montserrat"/>
            </a:endParaRPr>
          </a:p>
        </p:txBody>
      </p:sp>
      <p:pic>
        <p:nvPicPr>
          <p:cNvPr id="200" name="Google Shape;200;p6"/>
          <p:cNvPicPr preferRelativeResize="0"/>
          <p:nvPr/>
        </p:nvPicPr>
        <p:blipFill>
          <a:blip r:embed="rId3">
            <a:alphaModFix/>
          </a:blip>
          <a:stretch>
            <a:fillRect/>
          </a:stretch>
        </p:blipFill>
        <p:spPr>
          <a:xfrm>
            <a:off x="8606075" y="1089025"/>
            <a:ext cx="2718951" cy="2044749"/>
          </a:xfrm>
          <a:prstGeom prst="rect">
            <a:avLst/>
          </a:prstGeom>
          <a:noFill/>
          <a:ln>
            <a:noFill/>
          </a:ln>
        </p:spPr>
      </p:pic>
      <p:pic>
        <p:nvPicPr>
          <p:cNvPr id="201" name="Google Shape;201;p6"/>
          <p:cNvPicPr preferRelativeResize="0"/>
          <p:nvPr/>
        </p:nvPicPr>
        <p:blipFill>
          <a:blip r:embed="rId4">
            <a:alphaModFix/>
          </a:blip>
          <a:stretch>
            <a:fillRect/>
          </a:stretch>
        </p:blipFill>
        <p:spPr>
          <a:xfrm>
            <a:off x="9064588" y="3315175"/>
            <a:ext cx="1801926" cy="2542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23" presetSubtype="16">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ppt_w</p:attrName>
                                        </p:attrNameLst>
                                      </p:cBhvr>
                                      <p:tavLst>
                                        <p:tav fmla="" tm="0">
                                          <p:val>
                                            <p:strVal val="0"/>
                                          </p:val>
                                        </p:tav>
                                        <p:tav fmla="" tm="100000">
                                          <p:val>
                                            <p:strVal val="#ppt_w"/>
                                          </p:val>
                                        </p:tav>
                                      </p:tavLst>
                                    </p:anim>
                                    <p:anim calcmode="lin" valueType="num">
                                      <p:cBhvr additive="base">
                                        <p:cTn dur="500"/>
                                        <p:tgtEl>
                                          <p:spTgt spid="18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cxnSp>
        <p:nvCxnSpPr>
          <p:cNvPr id="207" name="Google Shape;207;p7"/>
          <p:cNvCxnSpPr/>
          <p:nvPr/>
        </p:nvCxnSpPr>
        <p:spPr>
          <a:xfrm>
            <a:off x="515938" y="1089025"/>
            <a:ext cx="2348560" cy="0"/>
          </a:xfrm>
          <a:prstGeom prst="straightConnector1">
            <a:avLst/>
          </a:prstGeom>
          <a:noFill/>
          <a:ln cap="flat" cmpd="sng" w="63500">
            <a:solidFill>
              <a:schemeClr val="accent4"/>
            </a:solidFill>
            <a:prstDash val="solid"/>
            <a:miter lim="800000"/>
            <a:headEnd len="sm" w="sm" type="none"/>
            <a:tailEnd len="sm" w="sm" type="none"/>
          </a:ln>
        </p:spPr>
      </p:cxnSp>
      <p:grpSp>
        <p:nvGrpSpPr>
          <p:cNvPr id="208" name="Google Shape;208;p7"/>
          <p:cNvGrpSpPr/>
          <p:nvPr/>
        </p:nvGrpSpPr>
        <p:grpSpPr>
          <a:xfrm>
            <a:off x="4370983" y="6191192"/>
            <a:ext cx="7821018" cy="694458"/>
            <a:chOff x="4370983" y="6191192"/>
            <a:chExt cx="7821018" cy="694458"/>
          </a:xfrm>
        </p:grpSpPr>
        <p:sp>
          <p:nvSpPr>
            <p:cNvPr id="209" name="Google Shape;209;p7"/>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10" name="Google Shape;210;p7"/>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11" name="Google Shape;211;p7"/>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12" name="Google Shape;212;p7"/>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13" name="Google Shape;213;p7"/>
            <p:cNvSpPr txBox="1"/>
            <p:nvPr/>
          </p:nvSpPr>
          <p:spPr>
            <a:xfrm>
              <a:off x="8212798" y="6239150"/>
              <a:ext cx="16506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14" name="Google Shape;214;p7"/>
            <p:cNvSpPr txBox="1"/>
            <p:nvPr/>
          </p:nvSpPr>
          <p:spPr>
            <a:xfrm>
              <a:off x="10696308" y="6239149"/>
              <a:ext cx="102624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- 7</a:t>
              </a:r>
              <a:endParaRPr sz="1600">
                <a:solidFill>
                  <a:schemeClr val="lt1"/>
                </a:solidFill>
                <a:latin typeface="Montserrat"/>
                <a:ea typeface="Montserrat"/>
                <a:cs typeface="Montserrat"/>
                <a:sym typeface="Montserrat"/>
              </a:endParaRPr>
            </a:p>
          </p:txBody>
        </p:sp>
      </p:grpSp>
      <p:sp>
        <p:nvSpPr>
          <p:cNvPr id="215" name="Google Shape;215;p7"/>
          <p:cNvSpPr txBox="1"/>
          <p:nvPr/>
        </p:nvSpPr>
        <p:spPr>
          <a:xfrm flipH="1">
            <a:off x="515360" y="258028"/>
            <a:ext cx="69040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dk1"/>
                </a:solidFill>
                <a:latin typeface="Montserrat SemiBold"/>
                <a:ea typeface="Montserrat SemiBold"/>
                <a:cs typeface="Montserrat SemiBold"/>
                <a:sym typeface="Montserrat SemiBold"/>
              </a:rPr>
              <a:t>Technology Used</a:t>
            </a:r>
            <a:endParaRPr/>
          </a:p>
        </p:txBody>
      </p:sp>
      <p:sp>
        <p:nvSpPr>
          <p:cNvPr id="216" name="Google Shape;216;p7"/>
          <p:cNvSpPr txBox="1"/>
          <p:nvPr/>
        </p:nvSpPr>
        <p:spPr>
          <a:xfrm>
            <a:off x="648586" y="1580965"/>
            <a:ext cx="6135000" cy="2077800"/>
          </a:xfrm>
          <a:prstGeom prst="rect">
            <a:avLst/>
          </a:prstGeom>
          <a:noFill/>
          <a:ln>
            <a:noFill/>
          </a:ln>
        </p:spPr>
        <p:txBody>
          <a:bodyPr anchorCtr="0" anchor="t" bIns="45700" lIns="91425" spcFirstLastPara="1" rIns="91425" wrap="square" tIns="45700">
            <a:spAutoFit/>
          </a:bodyPr>
          <a:lstStyle/>
          <a:p>
            <a:pPr indent="-355600" lvl="0" marL="457200" rtl="0" algn="just">
              <a:lnSpc>
                <a:spcPct val="150000"/>
              </a:lnSpc>
              <a:spcBef>
                <a:spcPts val="1400"/>
              </a:spcBef>
              <a:spcAft>
                <a:spcPts val="1400"/>
              </a:spcAft>
              <a:buClr>
                <a:schemeClr val="dk1"/>
              </a:buClr>
              <a:buSzPts val="2000"/>
              <a:buFont typeface="Noto Sans Symbols"/>
              <a:buChar char="⮚"/>
            </a:pPr>
            <a:r>
              <a:rPr lang="en-US" sz="1800" u="sng">
                <a:solidFill>
                  <a:schemeClr val="dk1"/>
                </a:solidFill>
                <a:latin typeface="Times New Roman"/>
                <a:ea typeface="Times New Roman"/>
                <a:cs typeface="Times New Roman"/>
                <a:sym typeface="Times New Roman"/>
              </a:rPr>
              <a:t>PHP is an open-source, </a:t>
            </a:r>
            <a:r>
              <a:rPr lang="en-US" sz="1800">
                <a:solidFill>
                  <a:schemeClr val="dk1"/>
                </a:solidFill>
                <a:latin typeface="Times New Roman"/>
                <a:ea typeface="Times New Roman"/>
                <a:cs typeface="Times New Roman"/>
                <a:sym typeface="Times New Roman"/>
              </a:rPr>
              <a:t>interpreted, and object-oriented scripting language that can be executed at the server-side. PHP is well suited for web development. Therefore, it is used to develop web applications (an application that executes on the server and generates the dynamic page.).</a:t>
            </a:r>
            <a:endParaRPr sz="1600">
              <a:solidFill>
                <a:schemeClr val="dk1"/>
              </a:solidFill>
            </a:endParaRPr>
          </a:p>
        </p:txBody>
      </p:sp>
      <p:sp>
        <p:nvSpPr>
          <p:cNvPr id="217" name="Google Shape;217;p7"/>
          <p:cNvSpPr txBox="1"/>
          <p:nvPr/>
        </p:nvSpPr>
        <p:spPr>
          <a:xfrm>
            <a:off x="648586" y="4250773"/>
            <a:ext cx="6135000" cy="1654500"/>
          </a:xfrm>
          <a:prstGeom prst="rect">
            <a:avLst/>
          </a:prstGeom>
          <a:noFill/>
          <a:ln>
            <a:noFill/>
          </a:ln>
        </p:spPr>
        <p:txBody>
          <a:bodyPr anchorCtr="0" anchor="t" bIns="45700" lIns="91425" spcFirstLastPara="1" rIns="91425" wrap="square" tIns="45700">
            <a:spAutoFit/>
          </a:bodyPr>
          <a:lstStyle/>
          <a:p>
            <a:pPr indent="-342900" lvl="0" marL="457200" rtl="0" algn="just">
              <a:lnSpc>
                <a:spcPct val="150000"/>
              </a:lnSpc>
              <a:spcBef>
                <a:spcPts val="3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includes HTML and CSS based design templates for typography, forms, buttons, tables, navigation, modals, image carousels and many others.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3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can also use JavaScript plug-ins.</a:t>
            </a:r>
            <a:endParaRPr sz="2000">
              <a:solidFill>
                <a:schemeClr val="dk1"/>
              </a:solidFill>
              <a:latin typeface="Montserrat"/>
              <a:ea typeface="Montserrat"/>
              <a:cs typeface="Montserrat"/>
              <a:sym typeface="Montserrat"/>
            </a:endParaRPr>
          </a:p>
        </p:txBody>
      </p:sp>
      <p:sp>
        <p:nvSpPr>
          <p:cNvPr id="218" name="Google Shape;218;p7"/>
          <p:cNvSpPr txBox="1"/>
          <p:nvPr/>
        </p:nvSpPr>
        <p:spPr>
          <a:xfrm>
            <a:off x="515938" y="1254635"/>
            <a:ext cx="704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SemiBold"/>
                <a:ea typeface="Montserrat SemiBold"/>
                <a:cs typeface="Montserrat SemiBold"/>
                <a:sym typeface="Montserrat SemiBold"/>
              </a:rPr>
              <a:t>PHP</a:t>
            </a:r>
            <a:endParaRPr/>
          </a:p>
        </p:txBody>
      </p:sp>
      <p:sp>
        <p:nvSpPr>
          <p:cNvPr id="219" name="Google Shape;219;p7"/>
          <p:cNvSpPr txBox="1"/>
          <p:nvPr/>
        </p:nvSpPr>
        <p:spPr>
          <a:xfrm>
            <a:off x="533400" y="3732825"/>
            <a:ext cx="1974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Montserrat SemiBold"/>
                <a:ea typeface="Montserrat SemiBold"/>
                <a:cs typeface="Montserrat SemiBold"/>
                <a:sym typeface="Montserrat SemiBold"/>
              </a:rPr>
              <a:t>BOOTSTRAP</a:t>
            </a:r>
            <a:endParaRPr/>
          </a:p>
        </p:txBody>
      </p:sp>
      <p:pic>
        <p:nvPicPr>
          <p:cNvPr id="220" name="Google Shape;220;p7"/>
          <p:cNvPicPr preferRelativeResize="0"/>
          <p:nvPr/>
        </p:nvPicPr>
        <p:blipFill>
          <a:blip r:embed="rId3">
            <a:alphaModFix/>
          </a:blip>
          <a:stretch>
            <a:fillRect/>
          </a:stretch>
        </p:blipFill>
        <p:spPr>
          <a:xfrm>
            <a:off x="7419375" y="1254625"/>
            <a:ext cx="4242174" cy="2290776"/>
          </a:xfrm>
          <a:prstGeom prst="rect">
            <a:avLst/>
          </a:prstGeom>
          <a:noFill/>
          <a:ln>
            <a:noFill/>
          </a:ln>
        </p:spPr>
      </p:pic>
      <p:pic>
        <p:nvPicPr>
          <p:cNvPr id="221" name="Google Shape;221;p7"/>
          <p:cNvPicPr preferRelativeResize="0"/>
          <p:nvPr/>
        </p:nvPicPr>
        <p:blipFill>
          <a:blip r:embed="rId4">
            <a:alphaModFix/>
          </a:blip>
          <a:stretch>
            <a:fillRect/>
          </a:stretch>
        </p:blipFill>
        <p:spPr>
          <a:xfrm>
            <a:off x="8236402" y="3732825"/>
            <a:ext cx="2608122" cy="2077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grpSp>
        <p:nvGrpSpPr>
          <p:cNvPr id="227" name="Google Shape;227;p9"/>
          <p:cNvGrpSpPr/>
          <p:nvPr/>
        </p:nvGrpSpPr>
        <p:grpSpPr>
          <a:xfrm>
            <a:off x="4370983" y="6191192"/>
            <a:ext cx="7821018" cy="694458"/>
            <a:chOff x="4370983" y="6191192"/>
            <a:chExt cx="7821018" cy="694458"/>
          </a:xfrm>
        </p:grpSpPr>
        <p:sp>
          <p:nvSpPr>
            <p:cNvPr id="228" name="Google Shape;228;p9"/>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29" name="Google Shape;229;p9"/>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30" name="Google Shape;230;p9"/>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31" name="Google Shape;231;p9"/>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32" name="Google Shape;232;p9"/>
            <p:cNvSpPr txBox="1"/>
            <p:nvPr/>
          </p:nvSpPr>
          <p:spPr>
            <a:xfrm>
              <a:off x="8212798" y="6239150"/>
              <a:ext cx="16329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33" name="Google Shape;233;p9"/>
            <p:cNvSpPr txBox="1"/>
            <p:nvPr/>
          </p:nvSpPr>
          <p:spPr>
            <a:xfrm>
              <a:off x="10696308" y="6239149"/>
              <a:ext cx="103105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- 9</a:t>
              </a:r>
              <a:endParaRPr sz="1600">
                <a:solidFill>
                  <a:schemeClr val="lt1"/>
                </a:solidFill>
                <a:latin typeface="Montserrat"/>
                <a:ea typeface="Montserrat"/>
                <a:cs typeface="Montserrat"/>
                <a:sym typeface="Montserrat"/>
              </a:endParaRPr>
            </a:p>
          </p:txBody>
        </p:sp>
      </p:grpSp>
      <p:grpSp>
        <p:nvGrpSpPr>
          <p:cNvPr id="234" name="Google Shape;234;p9"/>
          <p:cNvGrpSpPr/>
          <p:nvPr/>
        </p:nvGrpSpPr>
        <p:grpSpPr>
          <a:xfrm>
            <a:off x="2643994" y="66642"/>
            <a:ext cx="6904012" cy="830997"/>
            <a:chOff x="2643994" y="66642"/>
            <a:chExt cx="6904012" cy="830997"/>
          </a:xfrm>
        </p:grpSpPr>
        <p:cxnSp>
          <p:nvCxnSpPr>
            <p:cNvPr id="235" name="Google Shape;235;p9"/>
            <p:cNvCxnSpPr/>
            <p:nvPr/>
          </p:nvCxnSpPr>
          <p:spPr>
            <a:xfrm>
              <a:off x="4921720" y="897639"/>
              <a:ext cx="2348560" cy="0"/>
            </a:xfrm>
            <a:prstGeom prst="straightConnector1">
              <a:avLst/>
            </a:prstGeom>
            <a:noFill/>
            <a:ln cap="flat" cmpd="sng" w="63500">
              <a:solidFill>
                <a:schemeClr val="accent4"/>
              </a:solidFill>
              <a:prstDash val="solid"/>
              <a:miter lim="800000"/>
              <a:headEnd len="sm" w="sm" type="none"/>
              <a:tailEnd len="sm" w="sm" type="none"/>
            </a:ln>
          </p:spPr>
        </p:cxnSp>
        <p:sp>
          <p:nvSpPr>
            <p:cNvPr id="236" name="Google Shape;236;p9"/>
            <p:cNvSpPr txBox="1"/>
            <p:nvPr/>
          </p:nvSpPr>
          <p:spPr>
            <a:xfrm flipH="1">
              <a:off x="2643994" y="66642"/>
              <a:ext cx="690401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Montserrat SemiBold"/>
                  <a:ea typeface="Montserrat SemiBold"/>
                  <a:cs typeface="Montserrat SemiBold"/>
                  <a:sym typeface="Montserrat SemiBold"/>
                </a:rPr>
                <a:t>Working</a:t>
              </a:r>
              <a:endParaRPr/>
            </a:p>
          </p:txBody>
        </p:sp>
      </p:grpSp>
      <p:cxnSp>
        <p:nvCxnSpPr>
          <p:cNvPr id="237" name="Google Shape;237;p9"/>
          <p:cNvCxnSpPr/>
          <p:nvPr/>
        </p:nvCxnSpPr>
        <p:spPr>
          <a:xfrm>
            <a:off x="3152386" y="3544711"/>
            <a:ext cx="2797200" cy="0"/>
          </a:xfrm>
          <a:prstGeom prst="straightConnector1">
            <a:avLst/>
          </a:prstGeom>
          <a:noFill/>
          <a:ln cap="flat" cmpd="sng" w="38100">
            <a:solidFill>
              <a:srgbClr val="BFBFBF"/>
            </a:solidFill>
            <a:prstDash val="dot"/>
            <a:miter lim="800000"/>
            <a:headEnd len="sm" w="sm" type="none"/>
            <a:tailEnd len="sm" w="sm" type="none"/>
          </a:ln>
        </p:spPr>
      </p:cxnSp>
      <p:cxnSp>
        <p:nvCxnSpPr>
          <p:cNvPr id="238" name="Google Shape;238;p9"/>
          <p:cNvCxnSpPr>
            <a:stCxn id="239" idx="3"/>
            <a:endCxn id="240" idx="1"/>
          </p:cNvCxnSpPr>
          <p:nvPr/>
        </p:nvCxnSpPr>
        <p:spPr>
          <a:xfrm>
            <a:off x="7322019" y="3603086"/>
            <a:ext cx="1902000" cy="0"/>
          </a:xfrm>
          <a:prstGeom prst="straightConnector1">
            <a:avLst/>
          </a:prstGeom>
          <a:noFill/>
          <a:ln cap="flat" cmpd="sng" w="38100">
            <a:solidFill>
              <a:srgbClr val="BFBFBF"/>
            </a:solidFill>
            <a:prstDash val="dot"/>
            <a:miter lim="800000"/>
            <a:headEnd len="sm" w="sm" type="none"/>
            <a:tailEnd len="sm" w="sm" type="none"/>
          </a:ln>
        </p:spPr>
      </p:cxnSp>
      <p:cxnSp>
        <p:nvCxnSpPr>
          <p:cNvPr id="241" name="Google Shape;241;p9"/>
          <p:cNvCxnSpPr>
            <a:stCxn id="240" idx="2"/>
          </p:cNvCxnSpPr>
          <p:nvPr/>
        </p:nvCxnSpPr>
        <p:spPr>
          <a:xfrm>
            <a:off x="10450041" y="6123243"/>
            <a:ext cx="0" cy="734700"/>
          </a:xfrm>
          <a:prstGeom prst="straightConnector1">
            <a:avLst/>
          </a:prstGeom>
          <a:noFill/>
          <a:ln cap="flat" cmpd="sng" w="38100">
            <a:solidFill>
              <a:srgbClr val="BFBFBF"/>
            </a:solidFill>
            <a:prstDash val="dot"/>
            <a:miter lim="800000"/>
            <a:headEnd len="sm" w="sm" type="none"/>
            <a:tailEnd len="sm" w="sm" type="none"/>
          </a:ln>
        </p:spPr>
      </p:cxnSp>
      <p:pic>
        <p:nvPicPr>
          <p:cNvPr id="242" name="Google Shape;242;p9"/>
          <p:cNvPicPr preferRelativeResize="0"/>
          <p:nvPr/>
        </p:nvPicPr>
        <p:blipFill>
          <a:blip r:embed="rId3">
            <a:alphaModFix/>
          </a:blip>
          <a:stretch>
            <a:fillRect/>
          </a:stretch>
        </p:blipFill>
        <p:spPr>
          <a:xfrm>
            <a:off x="5891275" y="1614772"/>
            <a:ext cx="2739050" cy="3317076"/>
          </a:xfrm>
          <a:prstGeom prst="rect">
            <a:avLst/>
          </a:prstGeom>
          <a:noFill/>
          <a:ln>
            <a:noFill/>
          </a:ln>
        </p:spPr>
      </p:pic>
      <p:pic>
        <p:nvPicPr>
          <p:cNvPr id="243" name="Google Shape;243;p9"/>
          <p:cNvPicPr preferRelativeResize="0"/>
          <p:nvPr/>
        </p:nvPicPr>
        <p:blipFill>
          <a:blip r:embed="rId4">
            <a:alphaModFix/>
          </a:blip>
          <a:stretch>
            <a:fillRect/>
          </a:stretch>
        </p:blipFill>
        <p:spPr>
          <a:xfrm>
            <a:off x="9300725" y="1614775"/>
            <a:ext cx="2671200" cy="3420750"/>
          </a:xfrm>
          <a:prstGeom prst="rect">
            <a:avLst/>
          </a:prstGeom>
          <a:noFill/>
          <a:ln>
            <a:noFill/>
          </a:ln>
        </p:spPr>
      </p:pic>
      <p:pic>
        <p:nvPicPr>
          <p:cNvPr id="244" name="Google Shape;244;p9"/>
          <p:cNvPicPr preferRelativeResize="0"/>
          <p:nvPr/>
        </p:nvPicPr>
        <p:blipFill>
          <a:blip r:embed="rId5">
            <a:alphaModFix/>
          </a:blip>
          <a:stretch>
            <a:fillRect/>
          </a:stretch>
        </p:blipFill>
        <p:spPr>
          <a:xfrm>
            <a:off x="152400" y="1366674"/>
            <a:ext cx="5068475" cy="36688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grpSp>
        <p:nvGrpSpPr>
          <p:cNvPr id="250" name="Google Shape;250;p10"/>
          <p:cNvGrpSpPr/>
          <p:nvPr/>
        </p:nvGrpSpPr>
        <p:grpSpPr>
          <a:xfrm>
            <a:off x="4370983" y="6191192"/>
            <a:ext cx="7821018" cy="670483"/>
            <a:chOff x="4370983" y="6191192"/>
            <a:chExt cx="7821018" cy="670483"/>
          </a:xfrm>
        </p:grpSpPr>
        <p:sp>
          <p:nvSpPr>
            <p:cNvPr id="251" name="Google Shape;251;p10"/>
            <p:cNvSpPr/>
            <p:nvPr/>
          </p:nvSpPr>
          <p:spPr>
            <a:xfrm>
              <a:off x="5130206"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52" name="Google Shape;252;p10"/>
            <p:cNvSpPr/>
            <p:nvPr/>
          </p:nvSpPr>
          <p:spPr>
            <a:xfrm>
              <a:off x="5498702" y="6191192"/>
              <a:ext cx="6693299" cy="465247"/>
            </a:xfrm>
            <a:custGeom>
              <a:rect b="b" l="l" r="r" t="t"/>
              <a:pathLst>
                <a:path extrusionOk="0" h="465247" w="6693299">
                  <a:moveTo>
                    <a:pt x="1004743" y="0"/>
                  </a:moveTo>
                  <a:lnTo>
                    <a:pt x="6693299" y="0"/>
                  </a:lnTo>
                  <a:lnTo>
                    <a:pt x="6693299" y="465247"/>
                  </a:lnTo>
                  <a:lnTo>
                    <a:pt x="0" y="465247"/>
                  </a:lnTo>
                  <a:lnTo>
                    <a:pt x="100474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53" name="Google Shape;253;p10"/>
            <p:cNvSpPr/>
            <p:nvPr/>
          </p:nvSpPr>
          <p:spPr>
            <a:xfrm>
              <a:off x="4750594"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54" name="Google Shape;254;p10"/>
            <p:cNvSpPr/>
            <p:nvPr/>
          </p:nvSpPr>
          <p:spPr>
            <a:xfrm>
              <a:off x="4370983" y="6191192"/>
              <a:ext cx="1293991" cy="465247"/>
            </a:xfrm>
            <a:custGeom>
              <a:rect b="b" l="l" r="r" t="t"/>
              <a:pathLst>
                <a:path extrusionOk="0" h="465247" w="1293991">
                  <a:moveTo>
                    <a:pt x="1000574" y="0"/>
                  </a:moveTo>
                  <a:lnTo>
                    <a:pt x="1293991" y="0"/>
                  </a:lnTo>
                  <a:lnTo>
                    <a:pt x="289248" y="465247"/>
                  </a:lnTo>
                  <a:lnTo>
                    <a:pt x="0" y="465247"/>
                  </a:lnTo>
                  <a:lnTo>
                    <a:pt x="1000574"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55" name="Google Shape;255;p10"/>
            <p:cNvSpPr txBox="1"/>
            <p:nvPr/>
          </p:nvSpPr>
          <p:spPr>
            <a:xfrm>
              <a:off x="8197648" y="6215175"/>
              <a:ext cx="17460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Montserrat SemiBold"/>
                  <a:ea typeface="Montserrat SemiBold"/>
                  <a:cs typeface="Montserrat SemiBold"/>
                  <a:sym typeface="Montserrat SemiBold"/>
                </a:rPr>
                <a:t>MentDeck</a:t>
              </a:r>
              <a:endParaRPr sz="1800">
                <a:solidFill>
                  <a:schemeClr val="lt1"/>
                </a:solidFill>
                <a:latin typeface="Montserrat SemiBold"/>
                <a:ea typeface="Montserrat SemiBold"/>
                <a:cs typeface="Montserrat SemiBold"/>
                <a:sym typeface="Montserrat SemiBold"/>
              </a:endParaRPr>
            </a:p>
            <a:p>
              <a:pPr indent="0" lvl="0" marL="0" marR="0" rtl="0" algn="l">
                <a:spcBef>
                  <a:spcPts val="0"/>
                </a:spcBef>
                <a:spcAft>
                  <a:spcPts val="0"/>
                </a:spcAft>
                <a:buNone/>
              </a:pPr>
              <a:r>
                <a:t/>
              </a:r>
              <a:endParaRPr sz="1800">
                <a:solidFill>
                  <a:schemeClr val="lt1"/>
                </a:solidFill>
                <a:latin typeface="Montserrat SemiBold"/>
                <a:ea typeface="Montserrat SemiBold"/>
                <a:cs typeface="Montserrat SemiBold"/>
                <a:sym typeface="Montserrat SemiBold"/>
              </a:endParaRPr>
            </a:p>
          </p:txBody>
        </p:sp>
        <p:sp>
          <p:nvSpPr>
            <p:cNvPr id="256" name="Google Shape;256;p10"/>
            <p:cNvSpPr txBox="1"/>
            <p:nvPr/>
          </p:nvSpPr>
          <p:spPr>
            <a:xfrm>
              <a:off x="10696308" y="6239149"/>
              <a:ext cx="111601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Montserrat"/>
                  <a:ea typeface="Montserrat"/>
                  <a:cs typeface="Montserrat"/>
                  <a:sym typeface="Montserrat"/>
                </a:rPr>
                <a:t>Page - 10</a:t>
              </a:r>
              <a:endParaRPr sz="1600">
                <a:solidFill>
                  <a:schemeClr val="lt1"/>
                </a:solidFill>
                <a:latin typeface="Montserrat"/>
                <a:ea typeface="Montserrat"/>
                <a:cs typeface="Montserrat"/>
                <a:sym typeface="Montserrat"/>
              </a:endParaRPr>
            </a:p>
          </p:txBody>
        </p:sp>
      </p:grpSp>
      <p:cxnSp>
        <p:nvCxnSpPr>
          <p:cNvPr id="257" name="Google Shape;257;p10"/>
          <p:cNvCxnSpPr/>
          <p:nvPr/>
        </p:nvCxnSpPr>
        <p:spPr>
          <a:xfrm rot="10800000">
            <a:off x="5690900" y="3589500"/>
            <a:ext cx="1410300" cy="0"/>
          </a:xfrm>
          <a:prstGeom prst="straightConnector1">
            <a:avLst/>
          </a:prstGeom>
          <a:noFill/>
          <a:ln cap="flat" cmpd="sng" w="38100">
            <a:solidFill>
              <a:srgbClr val="BFBFBF"/>
            </a:solidFill>
            <a:prstDash val="dot"/>
            <a:miter lim="800000"/>
            <a:headEnd len="sm" w="sm" type="none"/>
            <a:tailEnd len="sm" w="sm" type="none"/>
          </a:ln>
        </p:spPr>
      </p:cxnSp>
      <p:grpSp>
        <p:nvGrpSpPr>
          <p:cNvPr id="258" name="Google Shape;258;p10"/>
          <p:cNvGrpSpPr/>
          <p:nvPr/>
        </p:nvGrpSpPr>
        <p:grpSpPr>
          <a:xfrm>
            <a:off x="2643994" y="66642"/>
            <a:ext cx="6904012" cy="830997"/>
            <a:chOff x="2643994" y="66642"/>
            <a:chExt cx="6904012" cy="830997"/>
          </a:xfrm>
        </p:grpSpPr>
        <p:cxnSp>
          <p:nvCxnSpPr>
            <p:cNvPr id="259" name="Google Shape;259;p10"/>
            <p:cNvCxnSpPr/>
            <p:nvPr/>
          </p:nvCxnSpPr>
          <p:spPr>
            <a:xfrm>
              <a:off x="4921720" y="897639"/>
              <a:ext cx="2348560" cy="0"/>
            </a:xfrm>
            <a:prstGeom prst="straightConnector1">
              <a:avLst/>
            </a:prstGeom>
            <a:noFill/>
            <a:ln cap="flat" cmpd="sng" w="63500">
              <a:solidFill>
                <a:schemeClr val="accent4"/>
              </a:solidFill>
              <a:prstDash val="solid"/>
              <a:miter lim="800000"/>
              <a:headEnd len="sm" w="sm" type="none"/>
              <a:tailEnd len="sm" w="sm" type="none"/>
            </a:ln>
          </p:spPr>
        </p:cxnSp>
        <p:sp>
          <p:nvSpPr>
            <p:cNvPr id="260" name="Google Shape;260;p10"/>
            <p:cNvSpPr txBox="1"/>
            <p:nvPr/>
          </p:nvSpPr>
          <p:spPr>
            <a:xfrm flipH="1">
              <a:off x="2643994" y="66642"/>
              <a:ext cx="690401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Montserrat SemiBold"/>
                  <a:ea typeface="Montserrat SemiBold"/>
                  <a:cs typeface="Montserrat SemiBold"/>
                  <a:sym typeface="Montserrat SemiBold"/>
                </a:rPr>
                <a:t>Working</a:t>
              </a:r>
              <a:endParaRPr/>
            </a:p>
          </p:txBody>
        </p:sp>
      </p:grpSp>
      <p:pic>
        <p:nvPicPr>
          <p:cNvPr id="261" name="Google Shape;261;p10"/>
          <p:cNvPicPr preferRelativeResize="0"/>
          <p:nvPr/>
        </p:nvPicPr>
        <p:blipFill>
          <a:blip r:embed="rId3">
            <a:alphaModFix/>
          </a:blip>
          <a:stretch>
            <a:fillRect/>
          </a:stretch>
        </p:blipFill>
        <p:spPr>
          <a:xfrm>
            <a:off x="7373575" y="1016075"/>
            <a:ext cx="4403624" cy="4908075"/>
          </a:xfrm>
          <a:prstGeom prst="rect">
            <a:avLst/>
          </a:prstGeom>
          <a:noFill/>
          <a:ln>
            <a:noFill/>
          </a:ln>
        </p:spPr>
      </p:pic>
      <p:pic>
        <p:nvPicPr>
          <p:cNvPr id="262" name="Google Shape;262;p10"/>
          <p:cNvPicPr preferRelativeResize="0"/>
          <p:nvPr/>
        </p:nvPicPr>
        <p:blipFill>
          <a:blip r:embed="rId4">
            <a:alphaModFix/>
          </a:blip>
          <a:stretch>
            <a:fillRect/>
          </a:stretch>
        </p:blipFill>
        <p:spPr>
          <a:xfrm>
            <a:off x="197000" y="1089025"/>
            <a:ext cx="5581925" cy="456157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myColors-green">
      <a:dk1>
        <a:srgbClr val="22577A"/>
      </a:dk1>
      <a:lt1>
        <a:srgbClr val="FFFFFF"/>
      </a:lt1>
      <a:dk2>
        <a:srgbClr val="22577A"/>
      </a:dk2>
      <a:lt2>
        <a:srgbClr val="C7F9CC"/>
      </a:lt2>
      <a:accent1>
        <a:srgbClr val="22577A"/>
      </a:accent1>
      <a:accent2>
        <a:srgbClr val="38A3A5"/>
      </a:accent2>
      <a:accent3>
        <a:srgbClr val="57CC99"/>
      </a:accent3>
      <a:accent4>
        <a:srgbClr val="80ED99"/>
      </a:accent4>
      <a:accent5>
        <a:srgbClr val="C7F9CC"/>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2022-07-14T03:36:10Z</dcterms:created>
  <dc:creator>SANJEEV KUMAR</dc:creator>
</cp:coreProperties>
</file>