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ab12b3ba_0_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83ab12b3ba_0_24: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jpg"/><Relationship Id="rId7"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jpg"/><Relationship Id="rId7"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8" name="Shape 18"/>
        <p:cNvGrpSpPr/>
        <p:nvPr/>
      </p:nvGrpSpPr>
      <p:grpSpPr>
        <a:xfrm>
          <a:off x="0" y="0"/>
          <a:ext cx="0" cy="0"/>
          <a:chOff x="0" y="0"/>
          <a:chExt cx="0" cy="0"/>
        </a:xfrm>
      </p:grpSpPr>
      <p:sp>
        <p:nvSpPr>
          <p:cNvPr id="19" name="Google Shape;19;p2"/>
          <p:cNvSpPr/>
          <p:nvPr/>
        </p:nvSpPr>
        <p:spPr>
          <a:xfrm>
            <a:off x="0" y="0"/>
            <a:ext cx="9143980"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179695" y="138752"/>
            <a:ext cx="868722" cy="971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2702619" y="103495"/>
            <a:ext cx="3240968" cy="9918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5923788" y="112055"/>
            <a:ext cx="3220193" cy="9950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p:nvPr/>
        </p:nvSpPr>
        <p:spPr>
          <a:xfrm>
            <a:off x="1219197" y="102154"/>
            <a:ext cx="1619996" cy="9899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7530134" y="1600196"/>
            <a:ext cx="1600196" cy="512698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
          <p:cNvSpPr txBox="1"/>
          <p:nvPr>
            <p:ph idx="1" type="body"/>
          </p:nvPr>
        </p:nvSpPr>
        <p:spPr>
          <a:xfrm>
            <a:off x="163549" y="1523241"/>
            <a:ext cx="7131684" cy="46259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800">
                <a:solidFill>
                  <a:srgbClr val="0033CC"/>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2" name="Shape 32"/>
        <p:cNvGrpSpPr/>
        <p:nvPr/>
      </p:nvGrpSpPr>
      <p:grpSpPr>
        <a:xfrm>
          <a:off x="0" y="0"/>
          <a:ext cx="0" cy="0"/>
          <a:chOff x="0" y="0"/>
          <a:chExt cx="0" cy="0"/>
        </a:xfrm>
      </p:grpSpPr>
      <p:sp>
        <p:nvSpPr>
          <p:cNvPr id="33" name="Google Shape;33;p3"/>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37" name="Shape 37"/>
        <p:cNvGrpSpPr/>
        <p:nvPr/>
      </p:nvGrpSpPr>
      <p:grpSpPr>
        <a:xfrm>
          <a:off x="0" y="0"/>
          <a:ext cx="0" cy="0"/>
          <a:chOff x="0" y="0"/>
          <a:chExt cx="0" cy="0"/>
        </a:xfrm>
      </p:grpSpPr>
      <p:sp>
        <p:nvSpPr>
          <p:cNvPr id="38" name="Google Shape;38;p4"/>
          <p:cNvSpPr/>
          <p:nvPr/>
        </p:nvSpPr>
        <p:spPr>
          <a:xfrm>
            <a:off x="0" y="0"/>
            <a:ext cx="9143980"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4"/>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4"/>
          <p:cNvSpPr/>
          <p:nvPr/>
        </p:nvSpPr>
        <p:spPr>
          <a:xfrm>
            <a:off x="179695" y="138752"/>
            <a:ext cx="868722" cy="971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4"/>
          <p:cNvSpPr/>
          <p:nvPr/>
        </p:nvSpPr>
        <p:spPr>
          <a:xfrm>
            <a:off x="2702619" y="103495"/>
            <a:ext cx="3240968" cy="9918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4"/>
          <p:cNvSpPr/>
          <p:nvPr/>
        </p:nvSpPr>
        <p:spPr>
          <a:xfrm>
            <a:off x="5923788" y="112055"/>
            <a:ext cx="3220193" cy="9950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4"/>
          <p:cNvSpPr/>
          <p:nvPr/>
        </p:nvSpPr>
        <p:spPr>
          <a:xfrm>
            <a:off x="1219197" y="102154"/>
            <a:ext cx="1619996" cy="9899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4"/>
          <p:cNvSpPr/>
          <p:nvPr/>
        </p:nvSpPr>
        <p:spPr>
          <a:xfrm>
            <a:off x="7530134" y="1600196"/>
            <a:ext cx="1600196" cy="512698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4"/>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4"/>
          <p:cNvSpPr txBox="1"/>
          <p:nvPr>
            <p:ph type="ctrTitle"/>
          </p:nvPr>
        </p:nvSpPr>
        <p:spPr>
          <a:xfrm>
            <a:off x="75817" y="1156205"/>
            <a:ext cx="8992364"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51" name="Shape 51"/>
        <p:cNvGrpSpPr/>
        <p:nvPr/>
      </p:nvGrpSpPr>
      <p:grpSpPr>
        <a:xfrm>
          <a:off x="0" y="0"/>
          <a:ext cx="0" cy="0"/>
          <a:chOff x="0" y="0"/>
          <a:chExt cx="0" cy="0"/>
        </a:xfrm>
      </p:grpSpPr>
      <p:sp>
        <p:nvSpPr>
          <p:cNvPr id="52" name="Google Shape;52;p5"/>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5"/>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58" name="Shape 58"/>
        <p:cNvGrpSpPr/>
        <p:nvPr/>
      </p:nvGrpSpPr>
      <p:grpSpPr>
        <a:xfrm>
          <a:off x="0" y="0"/>
          <a:ext cx="0" cy="0"/>
          <a:chOff x="0" y="0"/>
          <a:chExt cx="0" cy="0"/>
        </a:xfrm>
      </p:grpSpPr>
      <p:sp>
        <p:nvSpPr>
          <p:cNvPr id="59" name="Google Shape;59;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5.png"/><Relationship Id="rId11" Type="http://schemas.openxmlformats.org/officeDocument/2006/relationships/slideLayout" Target="../slideLayouts/slideLayout5.xml"/><Relationship Id="rId10" Type="http://schemas.openxmlformats.org/officeDocument/2006/relationships/slideLayout" Target="../slideLayouts/slideLayout4.xml"/><Relationship Id="rId12" Type="http://schemas.openxmlformats.org/officeDocument/2006/relationships/theme" Target="../theme/theme2.xml"/><Relationship Id="rId9" Type="http://schemas.openxmlformats.org/officeDocument/2006/relationships/slideLayout" Target="../slideLayouts/slideLayout3.xml"/><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3980" cy="685798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179695" y="138752"/>
            <a:ext cx="868722" cy="97199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2702619" y="103495"/>
            <a:ext cx="3240968" cy="9918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5923788" y="112055"/>
            <a:ext cx="3220193" cy="9950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1219197" y="102154"/>
            <a:ext cx="1619996" cy="9899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7530134" y="1600196"/>
            <a:ext cx="1600196" cy="512698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400" u="none" cap="none" strike="noStrike">
                <a:solidFill>
                  <a:srgbClr val="FF00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63549" y="1523241"/>
            <a:ext cx="7131684" cy="46259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rgbClr val="0033CC"/>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rtl="0" algn="l">
              <a:lnSpc>
                <a:spcPct val="118076"/>
              </a:lnSpc>
              <a:spcBef>
                <a:spcPts val="0"/>
              </a:spcBef>
              <a:buNone/>
              <a:defRPr b="0" i="0" sz="1300" u="none">
                <a:solidFill>
                  <a:schemeClr val="dk1"/>
                </a:solidFill>
                <a:latin typeface="Arial"/>
                <a:ea typeface="Arial"/>
                <a:cs typeface="Arial"/>
                <a:sym typeface="Arial"/>
              </a:defRPr>
            </a:lvl1pPr>
            <a:lvl2pPr indent="0" lvl="1" marL="50165" marR="0" rtl="0" algn="l">
              <a:lnSpc>
                <a:spcPct val="118076"/>
              </a:lnSpc>
              <a:spcBef>
                <a:spcPts val="0"/>
              </a:spcBef>
              <a:buNone/>
              <a:defRPr b="0" i="0" sz="1300" u="none">
                <a:solidFill>
                  <a:schemeClr val="dk1"/>
                </a:solidFill>
                <a:latin typeface="Arial"/>
                <a:ea typeface="Arial"/>
                <a:cs typeface="Arial"/>
                <a:sym typeface="Arial"/>
              </a:defRPr>
            </a:lvl2pPr>
            <a:lvl3pPr indent="0" lvl="2" marL="50165" marR="0" rtl="0" algn="l">
              <a:lnSpc>
                <a:spcPct val="118076"/>
              </a:lnSpc>
              <a:spcBef>
                <a:spcPts val="0"/>
              </a:spcBef>
              <a:buNone/>
              <a:defRPr b="0" i="0" sz="1300" u="none">
                <a:solidFill>
                  <a:schemeClr val="dk1"/>
                </a:solidFill>
                <a:latin typeface="Arial"/>
                <a:ea typeface="Arial"/>
                <a:cs typeface="Arial"/>
                <a:sym typeface="Arial"/>
              </a:defRPr>
            </a:lvl3pPr>
            <a:lvl4pPr indent="0" lvl="3" marL="50165" marR="0" rtl="0" algn="l">
              <a:lnSpc>
                <a:spcPct val="118076"/>
              </a:lnSpc>
              <a:spcBef>
                <a:spcPts val="0"/>
              </a:spcBef>
              <a:buNone/>
              <a:defRPr b="0" i="0" sz="1300" u="none">
                <a:solidFill>
                  <a:schemeClr val="dk1"/>
                </a:solidFill>
                <a:latin typeface="Arial"/>
                <a:ea typeface="Arial"/>
                <a:cs typeface="Arial"/>
                <a:sym typeface="Arial"/>
              </a:defRPr>
            </a:lvl4pPr>
            <a:lvl5pPr indent="0" lvl="4" marL="50165" marR="0" rtl="0" algn="l">
              <a:lnSpc>
                <a:spcPct val="118076"/>
              </a:lnSpc>
              <a:spcBef>
                <a:spcPts val="0"/>
              </a:spcBef>
              <a:buNone/>
              <a:defRPr b="0" i="0" sz="1300" u="none">
                <a:solidFill>
                  <a:schemeClr val="dk1"/>
                </a:solidFill>
                <a:latin typeface="Arial"/>
                <a:ea typeface="Arial"/>
                <a:cs typeface="Arial"/>
                <a:sym typeface="Arial"/>
              </a:defRPr>
            </a:lvl5pPr>
            <a:lvl6pPr indent="0" lvl="5" marL="50165" marR="0" rtl="0" algn="l">
              <a:lnSpc>
                <a:spcPct val="118076"/>
              </a:lnSpc>
              <a:spcBef>
                <a:spcPts val="0"/>
              </a:spcBef>
              <a:buNone/>
              <a:defRPr b="0" i="0" sz="1300" u="none">
                <a:solidFill>
                  <a:schemeClr val="dk1"/>
                </a:solidFill>
                <a:latin typeface="Arial"/>
                <a:ea typeface="Arial"/>
                <a:cs typeface="Arial"/>
                <a:sym typeface="Arial"/>
              </a:defRPr>
            </a:lvl6pPr>
            <a:lvl7pPr indent="0" lvl="6" marL="50165" marR="0" rtl="0" algn="l">
              <a:lnSpc>
                <a:spcPct val="118076"/>
              </a:lnSpc>
              <a:spcBef>
                <a:spcPts val="0"/>
              </a:spcBef>
              <a:buNone/>
              <a:defRPr b="0" i="0" sz="1300" u="none">
                <a:solidFill>
                  <a:schemeClr val="dk1"/>
                </a:solidFill>
                <a:latin typeface="Arial"/>
                <a:ea typeface="Arial"/>
                <a:cs typeface="Arial"/>
                <a:sym typeface="Arial"/>
              </a:defRPr>
            </a:lvl7pPr>
            <a:lvl8pPr indent="0" lvl="7" marL="50165" marR="0" rtl="0" algn="l">
              <a:lnSpc>
                <a:spcPct val="118076"/>
              </a:lnSpc>
              <a:spcBef>
                <a:spcPts val="0"/>
              </a:spcBef>
              <a:buNone/>
              <a:defRPr b="0" i="0" sz="1300" u="none">
                <a:solidFill>
                  <a:schemeClr val="dk1"/>
                </a:solidFill>
                <a:latin typeface="Arial"/>
                <a:ea typeface="Arial"/>
                <a:cs typeface="Arial"/>
                <a:sym typeface="Arial"/>
              </a:defRPr>
            </a:lvl8pPr>
            <a:lvl9pPr indent="0" lvl="8" marL="50165" marR="0" rtl="0" algn="l">
              <a:lnSpc>
                <a:spcPct val="118076"/>
              </a:lnSpc>
              <a:spcBef>
                <a:spcPts val="0"/>
              </a:spcBef>
              <a:buNone/>
              <a:defRPr b="0" i="0" sz="1300" u="none">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7"/>
    <p:sldLayoutId id="2147483649" r:id="rId8"/>
    <p:sldLayoutId id="2147483650" r:id="rId9"/>
    <p:sldLayoutId id="2147483651" r:id="rId10"/>
    <p:sldLayoutId id="214748365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jpg"/><Relationship Id="rId8"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5" name="Shape 65"/>
        <p:cNvGrpSpPr/>
        <p:nvPr/>
      </p:nvGrpSpPr>
      <p:grpSpPr>
        <a:xfrm>
          <a:off x="0" y="0"/>
          <a:ext cx="0" cy="0"/>
          <a:chOff x="0" y="0"/>
          <a:chExt cx="0" cy="0"/>
        </a:xfrm>
      </p:grpSpPr>
      <p:grpSp>
        <p:nvGrpSpPr>
          <p:cNvPr id="66" name="Google Shape;66;p7"/>
          <p:cNvGrpSpPr/>
          <p:nvPr/>
        </p:nvGrpSpPr>
        <p:grpSpPr>
          <a:xfrm>
            <a:off x="0" y="0"/>
            <a:ext cx="9143981" cy="6857986"/>
            <a:chOff x="0" y="0"/>
            <a:chExt cx="9143981" cy="6857986"/>
          </a:xfrm>
        </p:grpSpPr>
        <p:sp>
          <p:nvSpPr>
            <p:cNvPr id="67" name="Google Shape;67;p7"/>
            <p:cNvSpPr/>
            <p:nvPr/>
          </p:nvSpPr>
          <p:spPr>
            <a:xfrm>
              <a:off x="0" y="0"/>
              <a:ext cx="9143980"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7"/>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7"/>
            <p:cNvSpPr/>
            <p:nvPr/>
          </p:nvSpPr>
          <p:spPr>
            <a:xfrm>
              <a:off x="179695" y="138752"/>
              <a:ext cx="868722" cy="971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7"/>
            <p:cNvSpPr/>
            <p:nvPr/>
          </p:nvSpPr>
          <p:spPr>
            <a:xfrm>
              <a:off x="2702619" y="103495"/>
              <a:ext cx="3240968" cy="9918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7"/>
            <p:cNvSpPr/>
            <p:nvPr/>
          </p:nvSpPr>
          <p:spPr>
            <a:xfrm>
              <a:off x="5923788" y="112055"/>
              <a:ext cx="3220193" cy="99508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7"/>
            <p:cNvSpPr/>
            <p:nvPr/>
          </p:nvSpPr>
          <p:spPr>
            <a:xfrm>
              <a:off x="1219197" y="102154"/>
              <a:ext cx="1619996" cy="98999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7"/>
            <p:cNvSpPr/>
            <p:nvPr/>
          </p:nvSpPr>
          <p:spPr>
            <a:xfrm>
              <a:off x="7530134" y="1600196"/>
              <a:ext cx="1600196" cy="51269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4" name="Google Shape;74;p7"/>
          <p:cNvSpPr txBox="1"/>
          <p:nvPr>
            <p:ph type="title"/>
          </p:nvPr>
        </p:nvSpPr>
        <p:spPr>
          <a:xfrm>
            <a:off x="484424" y="1547323"/>
            <a:ext cx="5659800" cy="964500"/>
          </a:xfrm>
          <a:prstGeom prst="rect">
            <a:avLst/>
          </a:prstGeom>
          <a:noFill/>
          <a:ln>
            <a:noFill/>
          </a:ln>
        </p:spPr>
        <p:txBody>
          <a:bodyPr anchorCtr="0" anchor="t" bIns="0" lIns="0" spcFirstLastPara="1" rIns="0" wrap="square" tIns="12700">
            <a:noAutofit/>
          </a:bodyPr>
          <a:lstStyle/>
          <a:p>
            <a:pPr indent="0" lvl="0" marL="96520" rtl="0" algn="l">
              <a:lnSpc>
                <a:spcPct val="100000"/>
              </a:lnSpc>
              <a:spcBef>
                <a:spcPts val="0"/>
              </a:spcBef>
              <a:spcAft>
                <a:spcPts val="0"/>
              </a:spcAft>
              <a:buNone/>
            </a:pPr>
            <a:r>
              <a:rPr lang="en-US" sz="3600"/>
              <a:t>Project Presentation</a:t>
            </a:r>
            <a:endParaRPr sz="3600"/>
          </a:p>
          <a:p>
            <a:pPr indent="0" lvl="0" marL="12700" rtl="0" algn="l">
              <a:lnSpc>
                <a:spcPct val="100000"/>
              </a:lnSpc>
              <a:spcBef>
                <a:spcPts val="70"/>
              </a:spcBef>
              <a:spcAft>
                <a:spcPts val="0"/>
              </a:spcAft>
              <a:buNone/>
            </a:pPr>
            <a:r>
              <a:rPr lang="en-US" sz="2500"/>
              <a:t>(Final - ESA)</a:t>
            </a:r>
            <a:endParaRPr sz="2500"/>
          </a:p>
        </p:txBody>
      </p:sp>
      <p:sp>
        <p:nvSpPr>
          <p:cNvPr id="75" name="Google Shape;75;p7"/>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6" name="Google Shape;76;p7"/>
          <p:cNvSpPr txBox="1"/>
          <p:nvPr/>
        </p:nvSpPr>
        <p:spPr>
          <a:xfrm>
            <a:off x="484424" y="3096669"/>
            <a:ext cx="1597800" cy="32070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Project Title</a:t>
            </a:r>
            <a:endParaRPr sz="2000">
              <a:solidFill>
                <a:schemeClr val="dk1"/>
              </a:solidFill>
              <a:latin typeface="Trebuchet MS"/>
              <a:ea typeface="Trebuchet MS"/>
              <a:cs typeface="Trebuchet MS"/>
              <a:sym typeface="Trebuchet MS"/>
            </a:endParaRPr>
          </a:p>
        </p:txBody>
      </p:sp>
      <p:sp>
        <p:nvSpPr>
          <p:cNvPr id="77" name="Google Shape;77;p7"/>
          <p:cNvSpPr txBox="1"/>
          <p:nvPr/>
        </p:nvSpPr>
        <p:spPr>
          <a:xfrm>
            <a:off x="2155725" y="3066984"/>
            <a:ext cx="3988500" cy="380100"/>
          </a:xfrm>
          <a:prstGeom prst="rect">
            <a:avLst/>
          </a:prstGeom>
          <a:noFill/>
          <a:ln>
            <a:noFill/>
          </a:ln>
        </p:spPr>
        <p:txBody>
          <a:bodyPr anchorCtr="0" anchor="t" bIns="0" lIns="0" spcFirstLastPara="1" rIns="0" wrap="square" tIns="12700">
            <a:noAutofit/>
          </a:bodyPr>
          <a:lstStyle/>
          <a:p>
            <a:pPr indent="0" lvl="0" marL="13334" marR="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a:t>
            </a:r>
            <a:r>
              <a:rPr lang="en-US" sz="2400">
                <a:solidFill>
                  <a:srgbClr val="0033CC"/>
                </a:solidFill>
                <a:latin typeface="Trebuchet MS"/>
                <a:ea typeface="Trebuchet MS"/>
                <a:cs typeface="Trebuchet MS"/>
                <a:sym typeface="Trebuchet MS"/>
              </a:rPr>
              <a:t>MUSIC GENERATION</a:t>
            </a:r>
            <a:r>
              <a:rPr lang="en-US" sz="2000">
                <a:solidFill>
                  <a:srgbClr val="0033CC"/>
                </a:solidFill>
                <a:latin typeface="Trebuchet MS"/>
                <a:ea typeface="Trebuchet MS"/>
                <a:cs typeface="Trebuchet MS"/>
                <a:sym typeface="Trebuchet MS"/>
              </a:rPr>
              <a:t>	</a:t>
            </a:r>
            <a:endParaRPr sz="20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78" name="Google Shape;78;p7"/>
          <p:cNvSpPr txBox="1"/>
          <p:nvPr/>
        </p:nvSpPr>
        <p:spPr>
          <a:xfrm>
            <a:off x="484425" y="3870257"/>
            <a:ext cx="7910100" cy="1694700"/>
          </a:xfrm>
          <a:prstGeom prst="rect">
            <a:avLst/>
          </a:prstGeom>
          <a:noFill/>
          <a:ln>
            <a:noFill/>
          </a:ln>
        </p:spPr>
        <p:txBody>
          <a:bodyPr anchorCtr="0" anchor="t" bIns="0" lIns="0" spcFirstLastPara="1" rIns="0" wrap="square" tIns="12700">
            <a:noAutofit/>
          </a:bodyPr>
          <a:lstStyle/>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Project Team  :   Amogh Rajesh Desai  PES1201700180 </a:t>
            </a:r>
            <a:endParaRPr sz="20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rPr lang="en-US" sz="2050">
                <a:solidFill>
                  <a:schemeClr val="dk1"/>
                </a:solidFill>
                <a:latin typeface="Trebuchet MS"/>
                <a:ea typeface="Trebuchet MS"/>
                <a:cs typeface="Trebuchet MS"/>
                <a:sym typeface="Trebuchet MS"/>
              </a:rPr>
              <a:t>				  </a:t>
            </a:r>
            <a:r>
              <a:rPr lang="en-US" sz="2000">
                <a:solidFill>
                  <a:srgbClr val="0033CC"/>
                </a:solidFill>
                <a:latin typeface="Trebuchet MS"/>
                <a:ea typeface="Trebuchet MS"/>
                <a:cs typeface="Trebuchet MS"/>
                <a:sym typeface="Trebuchet MS"/>
              </a:rPr>
              <a:t>S</a:t>
            </a:r>
            <a:r>
              <a:rPr lang="en-US" sz="2000">
                <a:solidFill>
                  <a:srgbClr val="0033CC"/>
                </a:solidFill>
                <a:latin typeface="Trebuchet MS"/>
                <a:ea typeface="Trebuchet MS"/>
                <a:cs typeface="Trebuchet MS"/>
                <a:sym typeface="Trebuchet MS"/>
              </a:rPr>
              <a:t>iddhant Samyak       PES1201700247</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rPr lang="en-US" sz="2000">
                <a:solidFill>
                  <a:srgbClr val="0033CC"/>
                </a:solidFill>
                <a:latin typeface="Trebuchet MS"/>
                <a:ea typeface="Trebuchet MS"/>
                <a:cs typeface="Trebuchet MS"/>
                <a:sym typeface="Trebuchet MS"/>
              </a:rPr>
              <a:t>				  Amit Kumar  		    PES1201701295</a:t>
            </a:r>
            <a:endParaRPr sz="2000">
              <a:solidFill>
                <a:srgbClr val="0033CC"/>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6"/>
          <p:cNvSpPr txBox="1"/>
          <p:nvPr>
            <p:ph type="title"/>
          </p:nvPr>
        </p:nvSpPr>
        <p:spPr>
          <a:xfrm>
            <a:off x="2372393" y="1156205"/>
            <a:ext cx="6689725" cy="39115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Future work plan </a:t>
            </a:r>
            <a:endParaRPr/>
          </a:p>
        </p:txBody>
      </p:sp>
      <p:sp>
        <p:nvSpPr>
          <p:cNvPr id="141" name="Google Shape;141;p16"/>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42" name="Google Shape;142;p16"/>
          <p:cNvSpPr txBox="1"/>
          <p:nvPr/>
        </p:nvSpPr>
        <p:spPr>
          <a:xfrm>
            <a:off x="425950" y="1981200"/>
            <a:ext cx="7162800" cy="36252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Given the recent enthusiasm in machine learning inspired art, we hope to continue our work by introducing more complex models and data representations that effectively capture the underlying melodic structure. </a:t>
            </a:r>
            <a:endParaRPr sz="1800">
              <a:solidFill>
                <a:srgbClr val="0033CC"/>
              </a:solidFill>
              <a:latin typeface="Trebuchet MS"/>
              <a:ea typeface="Trebuchet MS"/>
              <a:cs typeface="Trebuchet MS"/>
              <a:sym typeface="Trebuchet MS"/>
            </a:endParaRPr>
          </a:p>
          <a:p>
            <a:pPr indent="0" lvl="0" marL="457200" marR="0" rtl="0" algn="l">
              <a:spcBef>
                <a:spcPts val="0"/>
              </a:spcBef>
              <a:spcAft>
                <a:spcPts val="0"/>
              </a:spcAft>
              <a:buNone/>
            </a:pPr>
            <a:r>
              <a:t/>
            </a:r>
            <a:endParaRPr sz="1800">
              <a:solidFill>
                <a:srgbClr val="0033CC"/>
              </a:solidFill>
              <a:latin typeface="Trebuchet MS"/>
              <a:ea typeface="Trebuchet MS"/>
              <a:cs typeface="Trebuchet MS"/>
              <a:sym typeface="Trebuchet MS"/>
            </a:endParaRPr>
          </a:p>
          <a:p>
            <a:pPr indent="-342900" lvl="0" marL="457200" marR="0" rtl="0" algn="l">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Another milestone is to be capable of generating music samples of the desired length. </a:t>
            </a:r>
            <a:endParaRPr sz="1800">
              <a:solidFill>
                <a:srgbClr val="0033CC"/>
              </a:solidFill>
              <a:latin typeface="Trebuchet MS"/>
              <a:ea typeface="Trebuchet MS"/>
              <a:cs typeface="Trebuchet MS"/>
              <a:sym typeface="Trebuchet MS"/>
            </a:endParaRPr>
          </a:p>
          <a:p>
            <a:pPr indent="0" lvl="0" marL="457200" marR="0" rtl="0" algn="l">
              <a:spcBef>
                <a:spcPts val="0"/>
              </a:spcBef>
              <a:spcAft>
                <a:spcPts val="0"/>
              </a:spcAft>
              <a:buNone/>
            </a:pPr>
            <a:r>
              <a:t/>
            </a:r>
            <a:endParaRPr sz="1800">
              <a:solidFill>
                <a:srgbClr val="0033CC"/>
              </a:solidFill>
              <a:latin typeface="Trebuchet MS"/>
              <a:ea typeface="Trebuchet MS"/>
              <a:cs typeface="Trebuchet MS"/>
              <a:sym typeface="Trebuchet MS"/>
            </a:endParaRPr>
          </a:p>
          <a:p>
            <a:pPr indent="-342900" lvl="0" marL="457200" marR="0" rtl="0" algn="l">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Furthermore, we feel that more work could be done in developing a better evaluation metric of the quality of a piece – only then will we be able to train models that are truly able to compose original music!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2372393" y="1156205"/>
            <a:ext cx="6689725" cy="39115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References</a:t>
            </a:r>
            <a:endParaRPr/>
          </a:p>
        </p:txBody>
      </p:sp>
      <p:sp>
        <p:nvSpPr>
          <p:cNvPr id="148" name="Google Shape;148;p17"/>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US"/>
              <a:t>‹#›</a:t>
            </a:fld>
            <a:endParaRPr/>
          </a:p>
        </p:txBody>
      </p:sp>
      <p:sp>
        <p:nvSpPr>
          <p:cNvPr id="149" name="Google Shape;149;p17"/>
          <p:cNvSpPr txBox="1"/>
          <p:nvPr>
            <p:ph idx="1" type="body"/>
          </p:nvPr>
        </p:nvSpPr>
        <p:spPr>
          <a:xfrm>
            <a:off x="163550" y="1523375"/>
            <a:ext cx="7618200" cy="4984500"/>
          </a:xfrm>
          <a:prstGeom prst="rect">
            <a:avLst/>
          </a:prstGeom>
          <a:noFill/>
          <a:ln>
            <a:noFill/>
          </a:ln>
        </p:spPr>
        <p:txBody>
          <a:bodyPr anchorCtr="0" anchor="t" bIns="0" lIns="0" spcFirstLastPara="1" rIns="0" wrap="square" tIns="71750">
            <a:noAutofit/>
          </a:bodyPr>
          <a:lstStyle/>
          <a:p>
            <a:pPr indent="0" lvl="0" marL="379095" rtl="0" algn="l">
              <a:lnSpc>
                <a:spcPct val="100000"/>
              </a:lnSpc>
              <a:spcBef>
                <a:spcPts val="0"/>
              </a:spcBef>
              <a:spcAft>
                <a:spcPts val="0"/>
              </a:spcAft>
              <a:buNone/>
            </a:pPr>
            <a:r>
              <a:t/>
            </a:r>
            <a:endParaRPr b="1" sz="1400"/>
          </a:p>
          <a:p>
            <a:pPr indent="0" lvl="0" marL="379095" rtl="0" algn="l">
              <a:lnSpc>
                <a:spcPct val="100000"/>
              </a:lnSpc>
              <a:spcBef>
                <a:spcPts val="0"/>
              </a:spcBef>
              <a:spcAft>
                <a:spcPts val="0"/>
              </a:spcAft>
              <a:buNone/>
            </a:pPr>
            <a:r>
              <a:rPr b="1" lang="en-US" sz="1400"/>
              <a:t>[1]</a:t>
            </a:r>
            <a:r>
              <a:rPr lang="en-US" sz="1400"/>
              <a:t> Nicolas Boulanger-Lewandowski, Yoshua Bengio, and Pascal Vincent. Modeling temporal dependencies in high-dimensional sequences: Application to polyphonic music generation and transcription. Proceedings of the 29th International Conference on Machine Learning, (29), 2012. </a:t>
            </a:r>
            <a:endParaRPr sz="1400"/>
          </a:p>
          <a:p>
            <a:pPr indent="0" lvl="0" marL="379095" rtl="0" algn="l">
              <a:lnSpc>
                <a:spcPct val="100000"/>
              </a:lnSpc>
              <a:spcBef>
                <a:spcPts val="0"/>
              </a:spcBef>
              <a:spcAft>
                <a:spcPts val="0"/>
              </a:spcAft>
              <a:buNone/>
            </a:pPr>
            <a:r>
              <a:t/>
            </a:r>
            <a:endParaRPr sz="1400"/>
          </a:p>
          <a:p>
            <a:pPr indent="0" lvl="0" marL="379095" rtl="0" algn="l">
              <a:lnSpc>
                <a:spcPct val="100000"/>
              </a:lnSpc>
              <a:spcBef>
                <a:spcPts val="0"/>
              </a:spcBef>
              <a:spcAft>
                <a:spcPts val="0"/>
              </a:spcAft>
              <a:buNone/>
            </a:pPr>
            <a:r>
              <a:rPr b="1" lang="en-US" sz="1400"/>
              <a:t>[2]</a:t>
            </a:r>
            <a:r>
              <a:rPr lang="en-US" sz="1400"/>
              <a:t> Chun-Chi J. Chen and Risto Miikkulainen. Creating melodies with evolving recurrent neural networks. Proceedings of the 2001 International Joint Conference on Neural Networks, 2001.</a:t>
            </a:r>
            <a:endParaRPr sz="1400"/>
          </a:p>
          <a:p>
            <a:pPr indent="0" lvl="0" marL="379095" rtl="0" algn="l">
              <a:lnSpc>
                <a:spcPct val="100000"/>
              </a:lnSpc>
              <a:spcBef>
                <a:spcPts val="0"/>
              </a:spcBef>
              <a:spcAft>
                <a:spcPts val="0"/>
              </a:spcAft>
              <a:buNone/>
            </a:pPr>
            <a:r>
              <a:t/>
            </a:r>
            <a:endParaRPr sz="1400"/>
          </a:p>
          <a:p>
            <a:pPr indent="0" lvl="0" marL="379095" rtl="0" algn="l">
              <a:lnSpc>
                <a:spcPct val="100000"/>
              </a:lnSpc>
              <a:spcBef>
                <a:spcPts val="0"/>
              </a:spcBef>
              <a:spcAft>
                <a:spcPts val="0"/>
              </a:spcAft>
              <a:buNone/>
            </a:pPr>
            <a:r>
              <a:rPr b="1" lang="en-US" sz="1400"/>
              <a:t>[3]</a:t>
            </a:r>
            <a:r>
              <a:rPr lang="en-US" sz="1400"/>
              <a:t> Douglas Eck and Jurgen Schmidhuber. A first look at music composition using lstm recurrent neural networks. Technical Report No. IDSIA-07-02, 2002. </a:t>
            </a:r>
            <a:endParaRPr sz="1400"/>
          </a:p>
          <a:p>
            <a:pPr indent="0" lvl="0" marL="379095" rtl="0" algn="l">
              <a:lnSpc>
                <a:spcPct val="100000"/>
              </a:lnSpc>
              <a:spcBef>
                <a:spcPts val="0"/>
              </a:spcBef>
              <a:spcAft>
                <a:spcPts val="0"/>
              </a:spcAft>
              <a:buNone/>
            </a:pPr>
            <a:r>
              <a:t/>
            </a:r>
            <a:endParaRPr b="1" sz="1400"/>
          </a:p>
          <a:p>
            <a:pPr indent="0" lvl="0" marL="379095" rtl="0" algn="l">
              <a:lnSpc>
                <a:spcPct val="100000"/>
              </a:lnSpc>
              <a:spcBef>
                <a:spcPts val="0"/>
              </a:spcBef>
              <a:spcAft>
                <a:spcPts val="0"/>
              </a:spcAft>
              <a:buNone/>
            </a:pPr>
            <a:r>
              <a:rPr b="1" lang="en-US" sz="1400"/>
              <a:t>[4]</a:t>
            </a:r>
            <a:r>
              <a:rPr lang="en-US" sz="1400"/>
              <a:t> Daniel Johnson. Composing music with recurrent neural networks. </a:t>
            </a:r>
            <a:endParaRPr sz="1400"/>
          </a:p>
          <a:p>
            <a:pPr indent="0" lvl="0" marL="379095" rtl="0" algn="l">
              <a:lnSpc>
                <a:spcPct val="100000"/>
              </a:lnSpc>
              <a:spcBef>
                <a:spcPts val="0"/>
              </a:spcBef>
              <a:spcAft>
                <a:spcPts val="0"/>
              </a:spcAft>
              <a:buNone/>
            </a:pPr>
            <a:r>
              <a:t/>
            </a:r>
            <a:endParaRPr b="1" sz="1400"/>
          </a:p>
          <a:p>
            <a:pPr indent="0" lvl="0" marL="379095" rtl="0" algn="l">
              <a:lnSpc>
                <a:spcPct val="100000"/>
              </a:lnSpc>
              <a:spcBef>
                <a:spcPts val="0"/>
              </a:spcBef>
              <a:spcAft>
                <a:spcPts val="0"/>
              </a:spcAft>
              <a:buNone/>
            </a:pPr>
            <a:r>
              <a:rPr b="1" lang="en-US" sz="1400"/>
              <a:t>[5]</a:t>
            </a:r>
            <a:r>
              <a:rPr lang="en-US" sz="1400"/>
              <a:t> I-Ting Liu and Bhiksha Ramakrishnan. Bach in 2014: Music composition with a recurrent neural network. Under review as a workshop contribution at ICLR 2015, 2015. </a:t>
            </a:r>
            <a:endParaRPr sz="1400"/>
          </a:p>
          <a:p>
            <a:pPr indent="0" lvl="0" marL="379095" rtl="0" algn="l">
              <a:lnSpc>
                <a:spcPct val="100000"/>
              </a:lnSpc>
              <a:spcBef>
                <a:spcPts val="0"/>
              </a:spcBef>
              <a:spcAft>
                <a:spcPts val="0"/>
              </a:spcAft>
              <a:buNone/>
            </a:pPr>
            <a:r>
              <a:t/>
            </a:r>
            <a:endParaRPr b="1" sz="1400"/>
          </a:p>
          <a:p>
            <a:pPr indent="0" lvl="0" marL="379095" rtl="0" algn="l">
              <a:lnSpc>
                <a:spcPct val="100000"/>
              </a:lnSpc>
              <a:spcBef>
                <a:spcPts val="0"/>
              </a:spcBef>
              <a:spcAft>
                <a:spcPts val="0"/>
              </a:spcAft>
              <a:buNone/>
            </a:pPr>
            <a:r>
              <a:rPr b="1" lang="en-US" sz="1400"/>
              <a:t>[6]</a:t>
            </a:r>
            <a:r>
              <a:rPr lang="en-US" sz="1400"/>
              <a:t> Tomas Mikolov, Kai Chen, Greg Corrado, and Jeffrey Dean. Efficient estimation of word representations in vector space.</a:t>
            </a:r>
            <a:endParaRPr sz="1400"/>
          </a:p>
          <a:p>
            <a:pPr indent="0" lvl="0" marL="379095" rtl="0" algn="l">
              <a:lnSpc>
                <a:spcPct val="100000"/>
              </a:lnSpc>
              <a:spcBef>
                <a:spcPts val="0"/>
              </a:spcBef>
              <a:spcAft>
                <a:spcPts val="0"/>
              </a:spcAft>
              <a:buNone/>
            </a:pPr>
            <a:r>
              <a:t/>
            </a:r>
            <a:endParaRPr sz="1400"/>
          </a:p>
          <a:p>
            <a:pPr indent="0" lvl="0" marL="379095" rtl="0" algn="l">
              <a:lnSpc>
                <a:spcPct val="100000"/>
              </a:lnSpc>
              <a:spcBef>
                <a:spcPts val="0"/>
              </a:spcBef>
              <a:spcAft>
                <a:spcPts val="0"/>
              </a:spcAft>
              <a:buNone/>
            </a:pPr>
            <a:r>
              <a:rPr lang="en-US" sz="1400"/>
              <a:t>[7] Blog post introducing Magenta can be found here:</a:t>
            </a:r>
            <a:r>
              <a:rPr lang="en-US" sz="1400"/>
              <a:t> </a:t>
            </a:r>
            <a:r>
              <a:rPr lang="en-US" sz="1400"/>
              <a:t>http://magenta.tensorflow.org/welcome-to-magenta</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3113855" y="3357873"/>
            <a:ext cx="2388235" cy="635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000"/>
              <a:t>Thank You</a:t>
            </a:r>
            <a:endParaRPr sz="4000"/>
          </a:p>
        </p:txBody>
      </p:sp>
      <p:sp>
        <p:nvSpPr>
          <p:cNvPr id="155" name="Google Shape;155;p18"/>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8"/>
          <p:cNvSpPr txBox="1"/>
          <p:nvPr>
            <p:ph type="title"/>
          </p:nvPr>
        </p:nvSpPr>
        <p:spPr>
          <a:xfrm>
            <a:off x="2244800" y="1156200"/>
            <a:ext cx="6815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Project Abstract and Scope</a:t>
            </a:r>
            <a:endParaRPr/>
          </a:p>
        </p:txBody>
      </p:sp>
      <p:sp>
        <p:nvSpPr>
          <p:cNvPr id="84" name="Google Shape;84;p8"/>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85" name="Google Shape;85;p8"/>
          <p:cNvSpPr txBox="1"/>
          <p:nvPr/>
        </p:nvSpPr>
        <p:spPr>
          <a:xfrm>
            <a:off x="506475" y="1789973"/>
            <a:ext cx="7221300" cy="4835400"/>
          </a:xfrm>
          <a:prstGeom prst="rect">
            <a:avLst/>
          </a:prstGeom>
          <a:noFill/>
          <a:ln>
            <a:noFill/>
          </a:ln>
        </p:spPr>
        <p:txBody>
          <a:bodyPr anchorCtr="0" anchor="t" bIns="0" lIns="0" spcFirstLastPara="1" rIns="0" wrap="square" tIns="11425">
            <a:noAutofit/>
          </a:bodyPr>
          <a:lstStyle/>
          <a:p>
            <a:pPr indent="0" lvl="0" marL="0" rtl="0" algn="l">
              <a:spcBef>
                <a:spcPts val="565"/>
              </a:spcBef>
              <a:spcAft>
                <a:spcPts val="0"/>
              </a:spcAft>
              <a:buNone/>
            </a:pPr>
            <a:r>
              <a:rPr lang="en-US" sz="2200">
                <a:solidFill>
                  <a:srgbClr val="0033CC"/>
                </a:solidFill>
                <a:latin typeface="Trebuchet MS"/>
                <a:ea typeface="Trebuchet MS"/>
                <a:cs typeface="Trebuchet MS"/>
                <a:sym typeface="Trebuchet MS"/>
              </a:rPr>
              <a:t>Abstract:</a:t>
            </a:r>
            <a:endParaRPr sz="2200">
              <a:solidFill>
                <a:srgbClr val="0033CC"/>
              </a:solidFill>
              <a:latin typeface="Trebuchet MS"/>
              <a:ea typeface="Trebuchet MS"/>
              <a:cs typeface="Trebuchet MS"/>
              <a:sym typeface="Trebuchet MS"/>
            </a:endParaRPr>
          </a:p>
          <a:p>
            <a:pPr indent="0" lvl="0" marL="0" rtl="0" algn="l">
              <a:spcBef>
                <a:spcPts val="565"/>
              </a:spcBef>
              <a:spcAft>
                <a:spcPts val="0"/>
              </a:spcAft>
              <a:buNone/>
            </a:pPr>
            <a:r>
              <a:rPr lang="en-US" sz="1800">
                <a:solidFill>
                  <a:srgbClr val="0033CC"/>
                </a:solidFill>
                <a:latin typeface="Trebuchet MS"/>
                <a:ea typeface="Trebuchet MS"/>
                <a:cs typeface="Trebuchet MS"/>
                <a:sym typeface="Trebuchet MS"/>
              </a:rPr>
              <a:t>This paper depicts the work and analysis of different ways of using deep learning (deep artificial neural networks) to generate musical content.</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Based on previous works, a group of 7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different models (classifiers) were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trained and tested on the MIDI dataset</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for the purpose of musical notes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generation.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The following results show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quantitatively the inferiority</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Clr>
                <a:schemeClr val="dk1"/>
              </a:buClr>
              <a:buFont typeface="Arial"/>
              <a:buNone/>
            </a:pPr>
            <a:r>
              <a:rPr lang="en-US" sz="1800">
                <a:solidFill>
                  <a:srgbClr val="0033CC"/>
                </a:solidFill>
                <a:latin typeface="Trebuchet MS"/>
                <a:ea typeface="Trebuchet MS"/>
                <a:cs typeface="Trebuchet MS"/>
                <a:sym typeface="Trebuchet MS"/>
              </a:rPr>
              <a:t>of Machine Learning (ML) classifiers:</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t/>
            </a:r>
            <a:endParaRPr sz="1800">
              <a:solidFill>
                <a:srgbClr val="0033CC"/>
              </a:solidFill>
              <a:latin typeface="Trebuchet MS"/>
              <a:ea typeface="Trebuchet MS"/>
              <a:cs typeface="Trebuchet MS"/>
              <a:sym typeface="Trebuchet MS"/>
            </a:endParaRPr>
          </a:p>
          <a:p>
            <a:pPr indent="0" lvl="0" marL="0" marR="5080" rtl="0" algn="just">
              <a:lnSpc>
                <a:spcPct val="100499"/>
              </a:lnSpc>
              <a:spcBef>
                <a:spcPts val="90"/>
              </a:spcBef>
              <a:spcAft>
                <a:spcPts val="0"/>
              </a:spcAft>
              <a:buNone/>
            </a:pPr>
            <a:r>
              <a:t/>
            </a:r>
            <a:endParaRPr sz="1800">
              <a:solidFill>
                <a:srgbClr val="0033CC"/>
              </a:solidFill>
              <a:latin typeface="Trebuchet MS"/>
              <a:ea typeface="Trebuchet MS"/>
              <a:cs typeface="Trebuchet MS"/>
              <a:sym typeface="Trebuchet MS"/>
            </a:endParaRPr>
          </a:p>
        </p:txBody>
      </p:sp>
      <p:pic>
        <p:nvPicPr>
          <p:cNvPr id="86" name="Google Shape;86;p8"/>
          <p:cNvPicPr preferRelativeResize="0"/>
          <p:nvPr/>
        </p:nvPicPr>
        <p:blipFill rotWithShape="1">
          <a:blip r:embed="rId3">
            <a:alphaModFix/>
          </a:blip>
          <a:srcRect b="27777" l="12188" r="63883" t="49148"/>
          <a:stretch/>
        </p:blipFill>
        <p:spPr>
          <a:xfrm>
            <a:off x="4602950" y="2858775"/>
            <a:ext cx="4541050" cy="387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9"/>
          <p:cNvSpPr txBox="1"/>
          <p:nvPr>
            <p:ph type="title"/>
          </p:nvPr>
        </p:nvSpPr>
        <p:spPr>
          <a:xfrm>
            <a:off x="2059450" y="1156200"/>
            <a:ext cx="70011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lang="en-US"/>
              <a:t>Project Abstract and Scope</a:t>
            </a:r>
            <a:endParaRPr/>
          </a:p>
          <a:p>
            <a:pPr indent="0" lvl="0" marL="12700" rtl="0" algn="l">
              <a:lnSpc>
                <a:spcPct val="100000"/>
              </a:lnSpc>
              <a:spcBef>
                <a:spcPts val="0"/>
              </a:spcBef>
              <a:spcAft>
                <a:spcPts val="0"/>
              </a:spcAft>
              <a:buNone/>
            </a:pPr>
            <a:r>
              <a:t/>
            </a:r>
            <a:endParaRPr/>
          </a:p>
        </p:txBody>
      </p:sp>
      <p:sp>
        <p:nvSpPr>
          <p:cNvPr id="92" name="Google Shape;92;p9"/>
          <p:cNvSpPr txBox="1"/>
          <p:nvPr/>
        </p:nvSpPr>
        <p:spPr>
          <a:xfrm>
            <a:off x="8915247" y="6399542"/>
            <a:ext cx="117475" cy="2235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300">
                <a:solidFill>
                  <a:schemeClr val="dk1"/>
                </a:solidFill>
                <a:latin typeface="Arial"/>
                <a:ea typeface="Arial"/>
                <a:cs typeface="Arial"/>
                <a:sym typeface="Arial"/>
              </a:rPr>
              <a:t>3</a:t>
            </a:r>
            <a:endParaRPr sz="1300">
              <a:solidFill>
                <a:schemeClr val="dk1"/>
              </a:solidFill>
              <a:latin typeface="Arial"/>
              <a:ea typeface="Arial"/>
              <a:cs typeface="Arial"/>
              <a:sym typeface="Arial"/>
            </a:endParaRPr>
          </a:p>
        </p:txBody>
      </p:sp>
      <p:sp>
        <p:nvSpPr>
          <p:cNvPr id="93" name="Google Shape;93;p9"/>
          <p:cNvSpPr txBox="1"/>
          <p:nvPr/>
        </p:nvSpPr>
        <p:spPr>
          <a:xfrm>
            <a:off x="301850" y="1693775"/>
            <a:ext cx="7533900" cy="3961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CC"/>
                </a:solidFill>
                <a:latin typeface="Trebuchet MS"/>
                <a:ea typeface="Trebuchet MS"/>
                <a:cs typeface="Trebuchet MS"/>
                <a:sym typeface="Trebuchet MS"/>
              </a:rPr>
              <a:t>There is a temporal long-term dependency on the data being fed to the model.</a:t>
            </a:r>
            <a:endParaRPr sz="1800">
              <a:solidFill>
                <a:srgbClr val="0033CC"/>
              </a:solidFill>
              <a:latin typeface="Trebuchet MS"/>
              <a:ea typeface="Trebuchet MS"/>
              <a:cs typeface="Trebuchet MS"/>
              <a:sym typeface="Trebuchet MS"/>
            </a:endParaRPr>
          </a:p>
          <a:p>
            <a:pPr indent="0" lvl="0" marL="0" rtl="0" algn="l">
              <a:spcBef>
                <a:spcPts val="565"/>
              </a:spcBef>
              <a:spcAft>
                <a:spcPts val="0"/>
              </a:spcAft>
              <a:buClr>
                <a:schemeClr val="dk1"/>
              </a:buClr>
              <a:buFont typeface="Arial"/>
              <a:buNone/>
            </a:pPr>
            <a:r>
              <a:rPr lang="en-US" sz="1800">
                <a:solidFill>
                  <a:srgbClr val="0033CC"/>
                </a:solidFill>
                <a:latin typeface="Trebuchet MS"/>
                <a:ea typeface="Trebuchet MS"/>
                <a:cs typeface="Trebuchet MS"/>
                <a:sym typeface="Trebuchet MS"/>
              </a:rPr>
              <a:t>Therefore, i</a:t>
            </a:r>
            <a:r>
              <a:rPr lang="en-US" sz="1800">
                <a:solidFill>
                  <a:srgbClr val="0033CC"/>
                </a:solidFill>
                <a:latin typeface="Trebuchet MS"/>
                <a:ea typeface="Trebuchet MS"/>
                <a:cs typeface="Trebuchet MS"/>
                <a:sym typeface="Trebuchet MS"/>
              </a:rPr>
              <a:t>n our project, we will mainly tackle the problem of learning complex structure and rhythms based on two models:</a:t>
            </a:r>
            <a:endParaRPr sz="1800">
              <a:solidFill>
                <a:srgbClr val="0033CC"/>
              </a:solidFill>
              <a:latin typeface="Trebuchet MS"/>
              <a:ea typeface="Trebuchet MS"/>
              <a:cs typeface="Trebuchet MS"/>
              <a:sym typeface="Trebuchet MS"/>
            </a:endParaRPr>
          </a:p>
          <a:p>
            <a:pPr indent="-342900" lvl="0" marL="457200" rtl="0" algn="l">
              <a:spcBef>
                <a:spcPts val="565"/>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Restricted Boltzmann machine (RBM)</a:t>
            </a:r>
            <a:endParaRPr sz="1800">
              <a:solidFill>
                <a:srgbClr val="0033CC"/>
              </a:solidFill>
              <a:latin typeface="Trebuchet MS"/>
              <a:ea typeface="Trebuchet MS"/>
              <a:cs typeface="Trebuchet MS"/>
              <a:sym typeface="Trebuchet MS"/>
            </a:endParaRPr>
          </a:p>
          <a:p>
            <a:pPr indent="-342900" lvl="0" marL="457200" rtl="0" algn="l">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Sequential Stacked LSTM</a:t>
            </a:r>
            <a:endParaRPr sz="1800">
              <a:solidFill>
                <a:srgbClr val="0033CC"/>
              </a:solidFill>
              <a:latin typeface="Trebuchet MS"/>
              <a:ea typeface="Trebuchet MS"/>
              <a:cs typeface="Trebuchet MS"/>
              <a:sym typeface="Trebuchet MS"/>
            </a:endParaRPr>
          </a:p>
          <a:p>
            <a:pPr indent="0" lvl="0" marL="0" rtl="0" algn="l">
              <a:spcBef>
                <a:spcPts val="565"/>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565"/>
              </a:spcBef>
              <a:spcAft>
                <a:spcPts val="0"/>
              </a:spcAft>
              <a:buNone/>
            </a:pPr>
            <a:r>
              <a:rPr lang="en-US" sz="2100">
                <a:solidFill>
                  <a:srgbClr val="0033CC"/>
                </a:solidFill>
                <a:latin typeface="Trebuchet MS"/>
                <a:ea typeface="Trebuchet MS"/>
                <a:cs typeface="Trebuchet MS"/>
                <a:sym typeface="Trebuchet MS"/>
              </a:rPr>
              <a:t>Dataset:</a:t>
            </a:r>
            <a:endParaRPr sz="2100">
              <a:solidFill>
                <a:srgbClr val="0033CC"/>
              </a:solidFill>
              <a:latin typeface="Trebuchet MS"/>
              <a:ea typeface="Trebuchet MS"/>
              <a:cs typeface="Trebuchet MS"/>
              <a:sym typeface="Trebuchet MS"/>
            </a:endParaRPr>
          </a:p>
          <a:p>
            <a:pPr indent="-342900" lvl="0" marL="457200" rtl="0" algn="l">
              <a:spcBef>
                <a:spcPts val="565"/>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MIDI (Musical Instrument Digital Interface).</a:t>
            </a:r>
            <a:endParaRPr sz="1800">
              <a:solidFill>
                <a:srgbClr val="0033CC"/>
              </a:solidFill>
              <a:latin typeface="Trebuchet MS"/>
              <a:ea typeface="Trebuchet MS"/>
              <a:cs typeface="Trebuchet MS"/>
              <a:sym typeface="Trebuchet MS"/>
            </a:endParaRPr>
          </a:p>
          <a:p>
            <a:pPr indent="-342900" lvl="0" marL="457200" rtl="0" algn="l">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MIDI file only represents the player information, i.e., a series of messages like ‘note on’, ‘note off’. </a:t>
            </a:r>
            <a:endParaRPr sz="1800">
              <a:solidFill>
                <a:srgbClr val="0033CC"/>
              </a:solidFill>
              <a:latin typeface="Trebuchet MS"/>
              <a:ea typeface="Trebuchet MS"/>
              <a:cs typeface="Trebuchet MS"/>
              <a:sym typeface="Trebuchet MS"/>
            </a:endParaRPr>
          </a:p>
          <a:p>
            <a:pPr indent="-342900" lvl="0" marL="457200" rtl="0" algn="l">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Compared to other formats, it is more compact, easy to modify, and can be adapted to any instrument.</a:t>
            </a:r>
            <a:endParaRPr sz="1800">
              <a:solidFill>
                <a:srgbClr val="0033CC"/>
              </a:solidFill>
              <a:latin typeface="Trebuchet MS"/>
              <a:ea typeface="Trebuchet MS"/>
              <a:cs typeface="Trebuchet MS"/>
              <a:sym typeface="Trebuchet MS"/>
            </a:endParaRPr>
          </a:p>
          <a:p>
            <a:pPr indent="0" lvl="0" marL="0" rtl="0" algn="l">
              <a:spcBef>
                <a:spcPts val="565"/>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0"/>
          <p:cNvSpPr txBox="1"/>
          <p:nvPr>
            <p:ph type="title"/>
          </p:nvPr>
        </p:nvSpPr>
        <p:spPr>
          <a:xfrm>
            <a:off x="1647573" y="1156200"/>
            <a:ext cx="7420200" cy="391200"/>
          </a:xfrm>
          <a:prstGeom prst="rect">
            <a:avLst/>
          </a:prstGeom>
          <a:noFill/>
          <a:ln>
            <a:noFill/>
          </a:ln>
        </p:spPr>
        <p:txBody>
          <a:bodyPr anchorCtr="0" anchor="t" bIns="0" lIns="0" spcFirstLastPara="1" rIns="0" wrap="square" tIns="12700">
            <a:noAutofit/>
          </a:bodyPr>
          <a:lstStyle/>
          <a:p>
            <a:pPr indent="0" lvl="0" marL="0" rtl="0" algn="l">
              <a:spcBef>
                <a:spcPts val="565"/>
              </a:spcBef>
              <a:spcAft>
                <a:spcPts val="0"/>
              </a:spcAft>
              <a:buClr>
                <a:schemeClr val="dk1"/>
              </a:buClr>
              <a:buSzPts val="1100"/>
              <a:buFont typeface="Arial"/>
              <a:buNone/>
            </a:pPr>
            <a:r>
              <a:rPr lang="en-US">
                <a:solidFill>
                  <a:srgbClr val="FF0000"/>
                </a:solidFill>
              </a:rPr>
              <a:t>Restricted Boltzmann Machines (RBM) </a:t>
            </a:r>
            <a:endParaRPr>
              <a:solidFill>
                <a:srgbClr val="FF0000"/>
              </a:solidFill>
            </a:endParaRPr>
          </a:p>
        </p:txBody>
      </p:sp>
      <p:sp>
        <p:nvSpPr>
          <p:cNvPr id="99" name="Google Shape;99;p10"/>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00" name="Google Shape;100;p10"/>
          <p:cNvSpPr txBox="1"/>
          <p:nvPr/>
        </p:nvSpPr>
        <p:spPr>
          <a:xfrm>
            <a:off x="247700" y="1678700"/>
            <a:ext cx="7554600" cy="4736400"/>
          </a:xfrm>
          <a:prstGeom prst="rect">
            <a:avLst/>
          </a:prstGeom>
          <a:noFill/>
          <a:ln>
            <a:noFill/>
          </a:ln>
        </p:spPr>
        <p:txBody>
          <a:bodyPr anchorCtr="0" anchor="t" bIns="0" lIns="0" spcFirstLastPara="1" rIns="0" wrap="square" tIns="71750">
            <a:noAutofit/>
          </a:bodyPr>
          <a:lstStyle/>
          <a:p>
            <a:pPr indent="-342900" lvl="0" marL="457200" marR="0" rtl="0" algn="l">
              <a:lnSpc>
                <a:spcPct val="100000"/>
              </a:lnSpc>
              <a:spcBef>
                <a:spcPts val="565"/>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It is a generative stochastic artificial neural network that is capable of learning a probability distribution over its set of inputs.</a:t>
            </a:r>
            <a:endParaRPr sz="1800">
              <a:solidFill>
                <a:srgbClr val="0033CC"/>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RBM is a neural network with 2 layers, the visible layer, and the hidden layer.</a:t>
            </a:r>
            <a:endParaRPr sz="1800">
              <a:solidFill>
                <a:srgbClr val="0033CC"/>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Each visible node is connected to each hidden node (and vice versa), but there are no visible-visible or hidden-hidden connections.</a:t>
            </a:r>
            <a:endParaRPr sz="1800">
              <a:solidFill>
                <a:srgbClr val="0033CC"/>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trained RBM can be fully described with </a:t>
            </a:r>
            <a:endParaRPr sz="1800">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rPr lang="en-US" sz="1800">
                <a:solidFill>
                  <a:srgbClr val="0033CC"/>
                </a:solidFill>
                <a:latin typeface="Trebuchet MS"/>
                <a:ea typeface="Trebuchet MS"/>
                <a:cs typeface="Trebuchet MS"/>
                <a:sym typeface="Trebuchet MS"/>
              </a:rPr>
              <a:t>3 parameters:</a:t>
            </a:r>
            <a:endParaRPr sz="1800">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rPr b="1" lang="en-US">
                <a:solidFill>
                  <a:srgbClr val="0033CC"/>
                </a:solidFill>
                <a:latin typeface="Trebuchet MS"/>
                <a:ea typeface="Trebuchet MS"/>
                <a:cs typeface="Trebuchet MS"/>
                <a:sym typeface="Trebuchet MS"/>
              </a:rPr>
              <a:t> 1.The weight matrix W: Size = n_visible x n_hidden</a:t>
            </a:r>
            <a:endParaRPr b="1">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rPr b="1" lang="en-US">
                <a:solidFill>
                  <a:srgbClr val="0033CC"/>
                </a:solidFill>
                <a:latin typeface="Trebuchet MS"/>
                <a:ea typeface="Trebuchet MS"/>
                <a:cs typeface="Trebuchet MS"/>
                <a:sym typeface="Trebuchet MS"/>
              </a:rPr>
              <a:t>	Wij is the weight of the connection between </a:t>
            </a:r>
            <a:endParaRPr b="1">
              <a:solidFill>
                <a:srgbClr val="0033CC"/>
              </a:solidFill>
              <a:latin typeface="Trebuchet MS"/>
              <a:ea typeface="Trebuchet MS"/>
              <a:cs typeface="Trebuchet MS"/>
              <a:sym typeface="Trebuchet MS"/>
            </a:endParaRPr>
          </a:p>
          <a:p>
            <a:pPr indent="457200" lvl="0" marL="457200" marR="0" rtl="0" algn="l">
              <a:lnSpc>
                <a:spcPct val="100000"/>
              </a:lnSpc>
              <a:spcBef>
                <a:spcPts val="565"/>
              </a:spcBef>
              <a:spcAft>
                <a:spcPts val="0"/>
              </a:spcAft>
              <a:buNone/>
            </a:pPr>
            <a:r>
              <a:rPr b="1" lang="en-US">
                <a:solidFill>
                  <a:srgbClr val="0033CC"/>
                </a:solidFill>
                <a:latin typeface="Trebuchet MS"/>
                <a:ea typeface="Trebuchet MS"/>
                <a:cs typeface="Trebuchet MS"/>
                <a:sym typeface="Trebuchet MS"/>
              </a:rPr>
              <a:t>visible node i and hidden node j. </a:t>
            </a:r>
            <a:endParaRPr b="1">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rPr b="1" lang="en-US">
                <a:solidFill>
                  <a:srgbClr val="0033CC"/>
                </a:solidFill>
                <a:latin typeface="Trebuchet MS"/>
                <a:ea typeface="Trebuchet MS"/>
                <a:cs typeface="Trebuchet MS"/>
                <a:sym typeface="Trebuchet MS"/>
              </a:rPr>
              <a:t> 2.The bias vector bv: Vector with n_visible elements.</a:t>
            </a:r>
            <a:endParaRPr b="1">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rPr b="1" lang="en-US">
                <a:solidFill>
                  <a:srgbClr val="0033CC"/>
                </a:solidFill>
                <a:latin typeface="Trebuchet MS"/>
                <a:ea typeface="Trebuchet MS"/>
                <a:cs typeface="Trebuchet MS"/>
                <a:sym typeface="Trebuchet MS"/>
              </a:rPr>
              <a:t>	Element i is the bias for the ith visible node.</a:t>
            </a:r>
            <a:endParaRPr b="1">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rPr b="1" lang="en-US">
                <a:solidFill>
                  <a:srgbClr val="0033CC"/>
                </a:solidFill>
                <a:latin typeface="Trebuchet MS"/>
                <a:ea typeface="Trebuchet MS"/>
                <a:cs typeface="Trebuchet MS"/>
                <a:sym typeface="Trebuchet MS"/>
              </a:rPr>
              <a:t> 3.The bias vector bh: Vector with n_hidden elements.</a:t>
            </a:r>
            <a:endParaRPr b="1">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rPr b="1" lang="en-US">
                <a:solidFill>
                  <a:srgbClr val="0033CC"/>
                </a:solidFill>
                <a:latin typeface="Trebuchet MS"/>
                <a:ea typeface="Trebuchet MS"/>
                <a:cs typeface="Trebuchet MS"/>
                <a:sym typeface="Trebuchet MS"/>
              </a:rPr>
              <a:t>	Element j is the bias for the jth hidden node.</a:t>
            </a:r>
            <a:endParaRPr b="1">
              <a:solidFill>
                <a:srgbClr val="0033CC"/>
              </a:solidFill>
              <a:latin typeface="Trebuchet MS"/>
              <a:ea typeface="Trebuchet MS"/>
              <a:cs typeface="Trebuchet MS"/>
              <a:sym typeface="Trebuchet MS"/>
            </a:endParaRPr>
          </a:p>
          <a:p>
            <a:pPr indent="0" lvl="0" marL="0" marR="0" rtl="0" algn="l">
              <a:lnSpc>
                <a:spcPct val="100000"/>
              </a:lnSpc>
              <a:spcBef>
                <a:spcPts val="565"/>
              </a:spcBef>
              <a:spcAft>
                <a:spcPts val="0"/>
              </a:spcAft>
              <a:buNone/>
            </a:pPr>
            <a:r>
              <a:rPr lang="en-US"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0" lvl="0" marL="457200" marR="0" rtl="0" algn="l">
              <a:lnSpc>
                <a:spcPct val="100000"/>
              </a:lnSpc>
              <a:spcBef>
                <a:spcPts val="565"/>
              </a:spcBef>
              <a:spcAft>
                <a:spcPts val="0"/>
              </a:spcAft>
              <a:buNone/>
            </a:pPr>
            <a:r>
              <a:t/>
            </a:r>
            <a:endParaRPr sz="1800">
              <a:solidFill>
                <a:srgbClr val="0033CC"/>
              </a:solidFill>
              <a:latin typeface="Trebuchet MS"/>
              <a:ea typeface="Trebuchet MS"/>
              <a:cs typeface="Trebuchet MS"/>
              <a:sym typeface="Trebuchet MS"/>
            </a:endParaRPr>
          </a:p>
        </p:txBody>
      </p:sp>
      <p:pic>
        <p:nvPicPr>
          <p:cNvPr id="101" name="Google Shape;101;p10"/>
          <p:cNvPicPr preferRelativeResize="0"/>
          <p:nvPr/>
        </p:nvPicPr>
        <p:blipFill rotWithShape="1">
          <a:blip r:embed="rId3">
            <a:alphaModFix/>
          </a:blip>
          <a:srcRect b="17542" l="24830" r="44921" t="23071"/>
          <a:stretch/>
        </p:blipFill>
        <p:spPr>
          <a:xfrm>
            <a:off x="5180925" y="3546100"/>
            <a:ext cx="3963077" cy="3175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1"/>
          <p:cNvSpPr txBox="1"/>
          <p:nvPr>
            <p:ph type="title"/>
          </p:nvPr>
        </p:nvSpPr>
        <p:spPr>
          <a:xfrm>
            <a:off x="1626976" y="1156200"/>
            <a:ext cx="7435200" cy="369300"/>
          </a:xfrm>
          <a:prstGeom prst="rect">
            <a:avLst/>
          </a:prstGeom>
          <a:noFill/>
          <a:ln>
            <a:noFill/>
          </a:ln>
        </p:spPr>
        <p:txBody>
          <a:bodyPr anchorCtr="0" anchor="t" bIns="0" lIns="0" spcFirstLastPara="1" rIns="0" wrap="square" tIns="0">
            <a:noAutofit/>
          </a:bodyPr>
          <a:lstStyle/>
          <a:p>
            <a:pPr indent="0" lvl="0" marL="0" rtl="0" algn="l">
              <a:spcBef>
                <a:spcPts val="565"/>
              </a:spcBef>
              <a:spcAft>
                <a:spcPts val="0"/>
              </a:spcAft>
              <a:buClr>
                <a:schemeClr val="dk1"/>
              </a:buClr>
              <a:buSzPts val="1100"/>
              <a:buFont typeface="Arial"/>
              <a:buNone/>
            </a:pPr>
            <a:r>
              <a:rPr lang="en-US">
                <a:solidFill>
                  <a:srgbClr val="FF0000"/>
                </a:solidFill>
              </a:rPr>
              <a:t>Restricted Boltzmann Machines (RBM) </a:t>
            </a:r>
            <a:endParaRPr>
              <a:solidFill>
                <a:srgbClr val="FF0000"/>
              </a:solidFill>
            </a:endParaRPr>
          </a:p>
          <a:p>
            <a:pPr indent="0" lvl="0" marL="0" rtl="0" algn="l">
              <a:spcBef>
                <a:spcPts val="0"/>
              </a:spcBef>
              <a:spcAft>
                <a:spcPts val="0"/>
              </a:spcAft>
              <a:buNone/>
            </a:pPr>
            <a:r>
              <a:t/>
            </a:r>
            <a:endParaRPr/>
          </a:p>
        </p:txBody>
      </p:sp>
      <p:sp>
        <p:nvSpPr>
          <p:cNvPr id="107" name="Google Shape;107;p11"/>
          <p:cNvSpPr txBox="1"/>
          <p:nvPr>
            <p:ph idx="1" type="body"/>
          </p:nvPr>
        </p:nvSpPr>
        <p:spPr>
          <a:xfrm>
            <a:off x="163550" y="1688025"/>
            <a:ext cx="7785900" cy="5045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2200"/>
              <a:t>Gibbs</a:t>
            </a:r>
            <a:r>
              <a:rPr lang="en-US" sz="2200"/>
              <a:t> Sampling:</a:t>
            </a:r>
            <a:endParaRPr sz="2200"/>
          </a:p>
          <a:p>
            <a:pPr indent="-317500" lvl="0" marL="457200" rtl="0" algn="l">
              <a:spcBef>
                <a:spcPts val="0"/>
              </a:spcBef>
              <a:spcAft>
                <a:spcPts val="0"/>
              </a:spcAft>
              <a:buSzPts val="1400"/>
              <a:buChar char="●"/>
            </a:pPr>
            <a:r>
              <a:rPr b="1" lang="en-US" sz="1400"/>
              <a:t>Initialize the visible nodes.</a:t>
            </a:r>
            <a:endParaRPr b="1" sz="1400"/>
          </a:p>
          <a:p>
            <a:pPr indent="-317500" lvl="0" marL="457200" rtl="0" algn="l">
              <a:spcBef>
                <a:spcPts val="0"/>
              </a:spcBef>
              <a:spcAft>
                <a:spcPts val="0"/>
              </a:spcAft>
              <a:buSzPts val="1400"/>
              <a:buChar char="●"/>
            </a:pPr>
            <a:r>
              <a:rPr b="1" lang="en-US" sz="1400"/>
              <a:t>Repeat the following process for k steps, or until convergence:</a:t>
            </a:r>
            <a:endParaRPr b="1" sz="1400"/>
          </a:p>
          <a:p>
            <a:pPr indent="0" lvl="0" marL="457200" rtl="0" algn="l">
              <a:spcBef>
                <a:spcPts val="0"/>
              </a:spcBef>
              <a:spcAft>
                <a:spcPts val="0"/>
              </a:spcAft>
              <a:buNone/>
            </a:pPr>
            <a:r>
              <a:rPr b="1" lang="en-US" sz="1400"/>
              <a:t>1. Propagate the values of the visible nodes forward, and then sample the new values of the hidden nodes.</a:t>
            </a:r>
            <a:endParaRPr b="1" sz="1400"/>
          </a:p>
          <a:p>
            <a:pPr indent="457200" lvl="0" marL="457200" rtl="0" algn="l">
              <a:spcBef>
                <a:spcPts val="0"/>
              </a:spcBef>
              <a:spcAft>
                <a:spcPts val="0"/>
              </a:spcAft>
              <a:buNone/>
            </a:pPr>
            <a:r>
              <a:rPr b="1" lang="en-US" sz="1400"/>
              <a:t>That is, randomly set the values of each hi to be 1 </a:t>
            </a:r>
            <a:endParaRPr b="1" sz="1400"/>
          </a:p>
          <a:p>
            <a:pPr indent="457200" lvl="0" marL="457200" rtl="0" algn="l">
              <a:spcBef>
                <a:spcPts val="0"/>
              </a:spcBef>
              <a:spcAft>
                <a:spcPts val="0"/>
              </a:spcAft>
              <a:buNone/>
            </a:pPr>
            <a:r>
              <a:rPr b="1" lang="en-US" sz="1400"/>
              <a:t>with probability σ(T(W).ν + b.h ). 	</a:t>
            </a:r>
            <a:r>
              <a:rPr b="1" lang="en-US" sz="1200"/>
              <a:t>{ T(W) = Transpose of W } </a:t>
            </a:r>
            <a:endParaRPr b="1" sz="1200"/>
          </a:p>
          <a:p>
            <a:pPr indent="0" lvl="0" marL="457200" rtl="0" algn="l">
              <a:spcBef>
                <a:spcPts val="0"/>
              </a:spcBef>
              <a:spcAft>
                <a:spcPts val="0"/>
              </a:spcAft>
              <a:buNone/>
            </a:pPr>
            <a:r>
              <a:rPr b="1" lang="en-US" sz="1400"/>
              <a:t>2. Propagate the values of the hidden nodes back to the visible nodes, and sample the new values of the visible nodes. </a:t>
            </a:r>
            <a:endParaRPr b="1" sz="1400"/>
          </a:p>
          <a:p>
            <a:pPr indent="457200" lvl="0" marL="457200" rtl="0" algn="l">
              <a:spcBef>
                <a:spcPts val="0"/>
              </a:spcBef>
              <a:spcAft>
                <a:spcPts val="0"/>
              </a:spcAft>
              <a:buNone/>
            </a:pPr>
            <a:r>
              <a:rPr b="1" lang="en-US" sz="1400"/>
              <a:t>That is, randomly set the values of each ν </a:t>
            </a:r>
            <a:endParaRPr b="1" sz="1400"/>
          </a:p>
          <a:p>
            <a:pPr indent="457200" lvl="0" marL="457200" rtl="0" algn="l">
              <a:spcBef>
                <a:spcPts val="0"/>
              </a:spcBef>
              <a:spcAft>
                <a:spcPts val="0"/>
              </a:spcAft>
              <a:buNone/>
            </a:pPr>
            <a:r>
              <a:rPr b="1" lang="en-US" sz="1400"/>
              <a:t>to be 1 with i probability σ(W.h + b.ν ) .</a:t>
            </a:r>
            <a:endParaRPr b="1" sz="14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RBM Training:</a:t>
            </a:r>
            <a:endParaRPr sz="2200"/>
          </a:p>
          <a:p>
            <a:pPr indent="-317500" lvl="0" marL="457200" rtl="0" algn="l">
              <a:spcBef>
                <a:spcPts val="0"/>
              </a:spcBef>
              <a:spcAft>
                <a:spcPts val="0"/>
              </a:spcAft>
              <a:buSzPts val="1400"/>
              <a:buChar char="●"/>
            </a:pPr>
            <a:r>
              <a:rPr b="1" lang="en-US" sz="1400"/>
              <a:t>The goal is to find the values for its parameters that maximize the </a:t>
            </a:r>
            <a:endParaRPr b="1" sz="1400"/>
          </a:p>
          <a:p>
            <a:pPr indent="0" lvl="0" marL="457200" rtl="0" algn="l">
              <a:spcBef>
                <a:spcPts val="0"/>
              </a:spcBef>
              <a:spcAft>
                <a:spcPts val="0"/>
              </a:spcAft>
              <a:buNone/>
            </a:pPr>
            <a:r>
              <a:rPr b="1" lang="en-US" sz="1400"/>
              <a:t>likelihood of the data being drawn </a:t>
            </a:r>
            <a:endParaRPr b="1" sz="1400"/>
          </a:p>
          <a:p>
            <a:pPr indent="0" lvl="0" marL="457200" rtl="0" algn="l">
              <a:spcBef>
                <a:spcPts val="0"/>
              </a:spcBef>
              <a:spcAft>
                <a:spcPts val="0"/>
              </a:spcAft>
              <a:buNone/>
            </a:pPr>
            <a:r>
              <a:rPr b="1" lang="en-US" sz="1400"/>
              <a:t>from that distribution.</a:t>
            </a:r>
            <a:endParaRPr b="1" sz="1400"/>
          </a:p>
          <a:p>
            <a:pPr indent="0" lvl="0" marL="457200" rtl="0" algn="l">
              <a:spcBef>
                <a:spcPts val="0"/>
              </a:spcBef>
              <a:spcAft>
                <a:spcPts val="0"/>
              </a:spcAft>
              <a:buNone/>
            </a:pPr>
            <a:r>
              <a:t/>
            </a:r>
            <a:endParaRPr b="1" sz="1400"/>
          </a:p>
          <a:p>
            <a:pPr indent="-317500" lvl="0" marL="457200" rtl="0" algn="l">
              <a:spcBef>
                <a:spcPts val="0"/>
              </a:spcBef>
              <a:spcAft>
                <a:spcPts val="0"/>
              </a:spcAft>
              <a:buSzPts val="1400"/>
              <a:buChar char="●"/>
            </a:pPr>
            <a:r>
              <a:rPr b="1" lang="en-US" sz="1400"/>
              <a:t>Sample x from the probability distribution by </a:t>
            </a:r>
            <a:endParaRPr b="1" sz="1400"/>
          </a:p>
          <a:p>
            <a:pPr indent="0" lvl="0" marL="457200" rtl="0" algn="l">
              <a:spcBef>
                <a:spcPts val="0"/>
              </a:spcBef>
              <a:spcAft>
                <a:spcPts val="0"/>
              </a:spcAft>
              <a:buNone/>
            </a:pPr>
            <a:r>
              <a:rPr b="1" lang="en-US" sz="1400"/>
              <a:t>using Gibbs sampling and notice the difference</a:t>
            </a:r>
            <a:endParaRPr b="1" sz="1400"/>
          </a:p>
          <a:p>
            <a:pPr indent="0" lvl="0" marL="457200" rtl="0" algn="l">
              <a:spcBef>
                <a:spcPts val="0"/>
              </a:spcBef>
              <a:spcAft>
                <a:spcPts val="0"/>
              </a:spcAft>
              <a:buNone/>
            </a:pPr>
            <a:r>
              <a:rPr b="1" lang="en-US" sz="1400"/>
              <a:t>between the x and x(bar) .</a:t>
            </a:r>
            <a:endParaRPr b="1" sz="1400"/>
          </a:p>
          <a:p>
            <a:pPr indent="0" lvl="0" marL="457200" rtl="0" algn="l">
              <a:spcBef>
                <a:spcPts val="0"/>
              </a:spcBef>
              <a:spcAft>
                <a:spcPts val="0"/>
              </a:spcAft>
              <a:buNone/>
            </a:pPr>
            <a:r>
              <a:rPr lang="en-US" sz="1400"/>
              <a:t>	</a:t>
            </a:r>
            <a:endParaRPr sz="14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pic>
        <p:nvPicPr>
          <p:cNvPr id="108" name="Google Shape;108;p11"/>
          <p:cNvPicPr preferRelativeResize="0"/>
          <p:nvPr/>
        </p:nvPicPr>
        <p:blipFill rotWithShape="1">
          <a:blip r:embed="rId3">
            <a:alphaModFix/>
          </a:blip>
          <a:srcRect b="21771" l="50676" r="23195" t="42993"/>
          <a:stretch/>
        </p:blipFill>
        <p:spPr>
          <a:xfrm>
            <a:off x="4434875" y="3665850"/>
            <a:ext cx="4709126" cy="306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2"/>
          <p:cNvSpPr txBox="1"/>
          <p:nvPr>
            <p:ph type="title"/>
          </p:nvPr>
        </p:nvSpPr>
        <p:spPr>
          <a:xfrm>
            <a:off x="2372393" y="1156205"/>
            <a:ext cx="6689725" cy="3693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  Stacked LSTM Model (Comparitive Model)</a:t>
            </a:r>
            <a:endParaRPr/>
          </a:p>
        </p:txBody>
      </p:sp>
      <p:sp>
        <p:nvSpPr>
          <p:cNvPr id="114" name="Google Shape;114;p12"/>
          <p:cNvSpPr txBox="1"/>
          <p:nvPr>
            <p:ph idx="1" type="body"/>
          </p:nvPr>
        </p:nvSpPr>
        <p:spPr>
          <a:xfrm>
            <a:off x="204750" y="1688000"/>
            <a:ext cx="7476900" cy="5046300"/>
          </a:xfrm>
          <a:prstGeom prst="rect">
            <a:avLst/>
          </a:prstGeom>
          <a:noFill/>
          <a:ln>
            <a:noFill/>
          </a:ln>
        </p:spPr>
        <p:txBody>
          <a:bodyPr anchorCtr="0" anchor="t" bIns="0" lIns="0" spcFirstLastPara="1" rIns="0" wrap="square" tIns="0">
            <a:noAutofit/>
          </a:bodyPr>
          <a:lstStyle/>
          <a:p>
            <a:pPr indent="-317500" lvl="0" marL="457200" rtl="0" algn="l">
              <a:spcBef>
                <a:spcPts val="0"/>
              </a:spcBef>
              <a:spcAft>
                <a:spcPts val="0"/>
              </a:spcAft>
              <a:buSzPts val="1400"/>
              <a:buChar char="●"/>
            </a:pPr>
            <a:r>
              <a:rPr lang="en-US"/>
              <a:t>Since music is a sequence of notes and chords, it doesn’t have a fixed dimensionality.</a:t>
            </a:r>
            <a:endParaRPr/>
          </a:p>
          <a:p>
            <a:pPr indent="-317500" lvl="0" marL="457200" rtl="0" algn="l">
              <a:spcBef>
                <a:spcPts val="0"/>
              </a:spcBef>
              <a:spcAft>
                <a:spcPts val="0"/>
              </a:spcAft>
              <a:buSzPts val="1400"/>
              <a:buChar char="●"/>
            </a:pPr>
            <a:r>
              <a:rPr lang="en-US"/>
              <a:t>In this model, we will be using the Long Short-Term Memory (LSTM) architecture.</a:t>
            </a:r>
            <a:endParaRPr/>
          </a:p>
          <a:p>
            <a:pPr indent="-317500" lvl="0" marL="457200" rtl="0" algn="l">
              <a:spcBef>
                <a:spcPts val="0"/>
              </a:spcBef>
              <a:spcAft>
                <a:spcPts val="0"/>
              </a:spcAft>
              <a:buSzPts val="1400"/>
              <a:buChar char="●"/>
            </a:pPr>
            <a:r>
              <a:rPr lang="en-US"/>
              <a:t>A character level-based architecture was used to train the model. </a:t>
            </a:r>
            <a:endParaRPr/>
          </a:p>
          <a:p>
            <a:pPr indent="0" lvl="0" marL="457200" rtl="0" algn="l">
              <a:spcBef>
                <a:spcPts val="0"/>
              </a:spcBef>
              <a:spcAft>
                <a:spcPts val="0"/>
              </a:spcAft>
              <a:buNone/>
            </a:pPr>
            <a:r>
              <a:rPr lang="en-US"/>
              <a:t>each input note in the music </a:t>
            </a:r>
            <a:endParaRPr/>
          </a:p>
          <a:p>
            <a:pPr indent="0" lvl="0" marL="457200" rtl="0" algn="l">
              <a:spcBef>
                <a:spcPts val="0"/>
              </a:spcBef>
              <a:spcAft>
                <a:spcPts val="0"/>
              </a:spcAft>
              <a:buNone/>
            </a:pPr>
            <a:r>
              <a:rPr lang="en-US"/>
              <a:t>file is used to predict the next </a:t>
            </a:r>
            <a:endParaRPr/>
          </a:p>
          <a:p>
            <a:pPr indent="0" lvl="0" marL="457200" rtl="0" algn="l">
              <a:spcBef>
                <a:spcPts val="0"/>
              </a:spcBef>
              <a:spcAft>
                <a:spcPts val="0"/>
              </a:spcAft>
              <a:buNone/>
            </a:pPr>
            <a:r>
              <a:rPr lang="en-US"/>
              <a:t>note in the file, i.e., each LSTM </a:t>
            </a:r>
            <a:endParaRPr/>
          </a:p>
          <a:p>
            <a:pPr indent="0" lvl="0" marL="457200" rtl="0" algn="l">
              <a:spcBef>
                <a:spcPts val="0"/>
              </a:spcBef>
              <a:spcAft>
                <a:spcPts val="0"/>
              </a:spcAft>
              <a:buNone/>
            </a:pPr>
            <a:r>
              <a:rPr lang="en-US"/>
              <a:t>cell takes the previous layer </a:t>
            </a:r>
            <a:endParaRPr/>
          </a:p>
          <a:p>
            <a:pPr indent="0" lvl="0" marL="457200" rtl="0" algn="l">
              <a:spcBef>
                <a:spcPts val="0"/>
              </a:spcBef>
              <a:spcAft>
                <a:spcPts val="0"/>
              </a:spcAft>
              <a:buNone/>
            </a:pPr>
            <a:r>
              <a:rPr lang="en-US"/>
              <a:t>activation ( a (t-1) ) and the </a:t>
            </a:r>
            <a:endParaRPr/>
          </a:p>
          <a:p>
            <a:pPr indent="0" lvl="0" marL="457200" rtl="0" algn="l">
              <a:spcBef>
                <a:spcPts val="0"/>
              </a:spcBef>
              <a:spcAft>
                <a:spcPts val="0"/>
              </a:spcAft>
              <a:buNone/>
            </a:pPr>
            <a:r>
              <a:rPr lang="en-US"/>
              <a:t>previous layers actual output</a:t>
            </a:r>
            <a:endParaRPr/>
          </a:p>
          <a:p>
            <a:pPr indent="0" lvl="0" marL="457200" rtl="0" algn="l">
              <a:spcBef>
                <a:spcPts val="0"/>
              </a:spcBef>
              <a:spcAft>
                <a:spcPts val="0"/>
              </a:spcAft>
              <a:buNone/>
            </a:pPr>
            <a:r>
              <a:rPr lang="en-US"/>
              <a:t>( y(t-1) ) as input at the current </a:t>
            </a:r>
            <a:endParaRPr/>
          </a:p>
          <a:p>
            <a:pPr indent="0" lvl="0" marL="457200" rtl="0" algn="l">
              <a:spcBef>
                <a:spcPts val="0"/>
              </a:spcBef>
              <a:spcAft>
                <a:spcPts val="0"/>
              </a:spcAft>
              <a:buNone/>
            </a:pPr>
            <a:r>
              <a:rPr lang="en-US"/>
              <a:t>time step t.</a:t>
            </a:r>
            <a:endParaRPr/>
          </a:p>
          <a:p>
            <a:pPr indent="-317500" lvl="0" marL="457200" rtl="0" algn="l">
              <a:spcBef>
                <a:spcPts val="0"/>
              </a:spcBef>
              <a:spcAft>
                <a:spcPts val="0"/>
              </a:spcAft>
              <a:buSzPts val="1400"/>
              <a:buChar char="●"/>
            </a:pPr>
            <a:r>
              <a:rPr lang="en-US"/>
              <a:t>The model consists of two LSTM</a:t>
            </a:r>
            <a:endParaRPr/>
          </a:p>
          <a:p>
            <a:pPr indent="457200" lvl="0" marL="0" rtl="0" algn="l">
              <a:spcBef>
                <a:spcPts val="0"/>
              </a:spcBef>
              <a:spcAft>
                <a:spcPts val="0"/>
              </a:spcAft>
              <a:buNone/>
            </a:pPr>
            <a:r>
              <a:rPr lang="en-US"/>
              <a:t> layers with each layer consisting</a:t>
            </a:r>
            <a:endParaRPr/>
          </a:p>
          <a:p>
            <a:pPr indent="457200" lvl="0" marL="0" rtl="0" algn="l">
              <a:spcBef>
                <a:spcPts val="0"/>
              </a:spcBef>
              <a:spcAft>
                <a:spcPts val="0"/>
              </a:spcAft>
              <a:buNone/>
            </a:pPr>
            <a:r>
              <a:rPr lang="en-US"/>
              <a:t>of 128 hidden layers.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US"/>
              <a:t> </a:t>
            </a:r>
            <a:endParaRPr/>
          </a:p>
        </p:txBody>
      </p:sp>
      <p:pic>
        <p:nvPicPr>
          <p:cNvPr id="115" name="Google Shape;115;p12"/>
          <p:cNvPicPr preferRelativeResize="0"/>
          <p:nvPr/>
        </p:nvPicPr>
        <p:blipFill rotWithShape="1">
          <a:blip r:embed="rId3">
            <a:alphaModFix/>
          </a:blip>
          <a:srcRect b="23498" l="28620" r="46438" t="35867"/>
          <a:stretch/>
        </p:blipFill>
        <p:spPr>
          <a:xfrm>
            <a:off x="4118925" y="3109775"/>
            <a:ext cx="5025077" cy="362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3"/>
          <p:cNvSpPr txBox="1"/>
          <p:nvPr>
            <p:ph type="title"/>
          </p:nvPr>
        </p:nvSpPr>
        <p:spPr>
          <a:xfrm>
            <a:off x="2372393" y="1156205"/>
            <a:ext cx="6689725" cy="3693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US"/>
              <a:t>  Stacked LSTM Model</a:t>
            </a:r>
            <a:endParaRPr/>
          </a:p>
        </p:txBody>
      </p:sp>
      <p:sp>
        <p:nvSpPr>
          <p:cNvPr id="121" name="Google Shape;121;p13"/>
          <p:cNvSpPr txBox="1"/>
          <p:nvPr>
            <p:ph idx="1" type="body"/>
          </p:nvPr>
        </p:nvSpPr>
        <p:spPr>
          <a:xfrm>
            <a:off x="287100" y="1667400"/>
            <a:ext cx="7600500" cy="4902300"/>
          </a:xfrm>
          <a:prstGeom prst="rect">
            <a:avLst/>
          </a:prstGeom>
          <a:noFill/>
          <a:ln>
            <a:noFill/>
          </a:ln>
        </p:spPr>
        <p:txBody>
          <a:bodyPr anchorCtr="0" anchor="t" bIns="0" lIns="0" spcFirstLastPara="1" rIns="0" wrap="square" tIns="0">
            <a:noAutofit/>
          </a:bodyPr>
          <a:lstStyle/>
          <a:p>
            <a:pPr indent="-317500" lvl="0" marL="457200" rtl="0" algn="l">
              <a:spcBef>
                <a:spcPts val="0"/>
              </a:spcBef>
              <a:spcAft>
                <a:spcPts val="0"/>
              </a:spcAft>
              <a:buSzPts val="1400"/>
              <a:buChar char="●"/>
            </a:pPr>
            <a:r>
              <a:rPr lang="en-US"/>
              <a:t>We use ‘categorical cross-entropy‘ as the loss function and ‘adam‘ as the optimizer.</a:t>
            </a:r>
            <a:endParaRPr/>
          </a:p>
          <a:p>
            <a:pPr indent="0" lvl="0" marL="0" rtl="0" algn="l">
              <a:spcBef>
                <a:spcPts val="0"/>
              </a:spcBef>
              <a:spcAft>
                <a:spcPts val="0"/>
              </a:spcAft>
              <a:buNone/>
            </a:pPr>
            <a:r>
              <a:rPr lang="en-US" sz="2200"/>
              <a:t>Model Training:</a:t>
            </a:r>
            <a:endParaRPr sz="2200"/>
          </a:p>
          <a:p>
            <a:pPr indent="-317500" lvl="0" marL="457200" rtl="0" algn="l">
              <a:spcBef>
                <a:spcPts val="0"/>
              </a:spcBef>
              <a:spcAft>
                <a:spcPts val="0"/>
              </a:spcAft>
              <a:buSzPts val="1400"/>
              <a:buChar char="●"/>
            </a:pPr>
            <a:r>
              <a:rPr b="1" lang="en-US" sz="1400"/>
              <a:t>The architecture gets the notes, creates the input and output sequences, creates a model, and trains the model for 200 epochs. </a:t>
            </a:r>
            <a:endParaRPr b="1" sz="1400"/>
          </a:p>
          <a:p>
            <a:pPr indent="-317500" lvl="0" marL="457200" rtl="0" algn="l">
              <a:spcBef>
                <a:spcPts val="0"/>
              </a:spcBef>
              <a:spcAft>
                <a:spcPts val="0"/>
              </a:spcAft>
              <a:buSzPts val="1400"/>
              <a:buChar char="●"/>
            </a:pPr>
            <a:r>
              <a:rPr b="1" lang="en-US" sz="1400"/>
              <a:t>The output of the LSTM is fed into softmax layer over all the tokens.</a:t>
            </a:r>
            <a:endParaRPr b="1" sz="1400"/>
          </a:p>
          <a:p>
            <a:pPr indent="-317500" lvl="0" marL="457200" rtl="0" algn="l">
              <a:spcBef>
                <a:spcPts val="0"/>
              </a:spcBef>
              <a:spcAft>
                <a:spcPts val="0"/>
              </a:spcAft>
              <a:buSzPts val="1400"/>
              <a:buChar char="●"/>
            </a:pPr>
            <a:r>
              <a:rPr b="1" lang="en-US" sz="1400"/>
              <a:t>The loss corresponds to the cross-entropy error of our predictions at each time step compared to the actual note played at each time step.</a:t>
            </a:r>
            <a:endParaRPr b="1" sz="1400"/>
          </a:p>
          <a:p>
            <a:pPr indent="-317500" lvl="0" marL="457200" rtl="0" algn="l">
              <a:spcBef>
                <a:spcPts val="0"/>
              </a:spcBef>
              <a:spcAft>
                <a:spcPts val="0"/>
              </a:spcAft>
              <a:buSzPts val="1400"/>
              <a:buChar char="●"/>
            </a:pPr>
            <a:r>
              <a:rPr b="1" lang="en-US" sz="1400"/>
              <a:t>We clip our gradients to prevent our gradients from exploding.</a:t>
            </a:r>
            <a:endParaRPr b="1" sz="1400"/>
          </a:p>
          <a:p>
            <a:pPr indent="-317500" lvl="0" marL="457200" rtl="0" algn="l">
              <a:spcBef>
                <a:spcPts val="0"/>
              </a:spcBef>
              <a:spcAft>
                <a:spcPts val="0"/>
              </a:spcAft>
              <a:buSzPts val="1400"/>
              <a:buChar char="●"/>
            </a:pPr>
            <a:r>
              <a:rPr b="1" lang="en-US" sz="1400"/>
              <a:t>We also anneal our learning rate when we see that the rate that our training error is decreasing is slowing. </a:t>
            </a:r>
            <a:endParaRPr b="1" sz="1400"/>
          </a:p>
          <a:p>
            <a:pPr indent="0" lvl="0" marL="0" rtl="0" algn="l">
              <a:spcBef>
                <a:spcPts val="0"/>
              </a:spcBef>
              <a:spcAft>
                <a:spcPts val="0"/>
              </a:spcAft>
              <a:buClr>
                <a:schemeClr val="dk1"/>
              </a:buClr>
              <a:buSzPts val="1100"/>
              <a:buFont typeface="Arial"/>
              <a:buNone/>
            </a:pPr>
            <a:r>
              <a:rPr lang="en-US" sz="2200"/>
              <a:t>Sample Generation:</a:t>
            </a:r>
            <a:endParaRPr sz="1400"/>
          </a:p>
          <a:p>
            <a:pPr indent="-317500" lvl="0" marL="457200" rtl="0" algn="l">
              <a:spcBef>
                <a:spcPts val="0"/>
              </a:spcBef>
              <a:spcAft>
                <a:spcPts val="0"/>
              </a:spcAft>
              <a:buSzPts val="1400"/>
              <a:buChar char="●"/>
            </a:pPr>
            <a:r>
              <a:rPr b="1" lang="en-US" sz="1400"/>
              <a:t>To generate new notes, we need a starting note. So, we randomly pick an integer and pick a random sequence from the input sequence as a starting point. </a:t>
            </a:r>
            <a:endParaRPr b="1" sz="1400"/>
          </a:p>
          <a:p>
            <a:pPr indent="-317500" lvl="0" marL="457200" rtl="0" algn="l">
              <a:spcBef>
                <a:spcPts val="0"/>
              </a:spcBef>
              <a:spcAft>
                <a:spcPts val="0"/>
              </a:spcAft>
              <a:buSzPts val="1400"/>
              <a:buChar char="●"/>
            </a:pPr>
            <a:r>
              <a:rPr b="1" lang="en-US" sz="1400"/>
              <a:t>We use the trained model to predict the next 500 notes. At each time step, the output of the previous layer (ŷ(t-1)) is provided as input (x(t)) to the LSTM layer at  the current time step t.</a:t>
            </a:r>
            <a:endParaRPr b="1" sz="1400"/>
          </a:p>
          <a:p>
            <a:pPr indent="-317500" lvl="0" marL="457200" rtl="0" algn="l">
              <a:spcBef>
                <a:spcPts val="0"/>
              </a:spcBef>
              <a:spcAft>
                <a:spcPts val="0"/>
              </a:spcAft>
              <a:buSzPts val="1400"/>
              <a:buChar char="●"/>
            </a:pPr>
            <a:r>
              <a:rPr b="1" lang="en-US" sz="1400"/>
              <a:t>The predicted output is an array of probabilities, we choose the output at the index with the maximum probability. Finally, we map this index to the actual note and add this to the list of predicted output.</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2372393" y="1156205"/>
            <a:ext cx="66897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      Evaluation</a:t>
            </a:r>
            <a:endParaRPr/>
          </a:p>
        </p:txBody>
      </p:sp>
      <p:sp>
        <p:nvSpPr>
          <p:cNvPr id="127" name="Google Shape;127;p14"/>
          <p:cNvSpPr txBox="1"/>
          <p:nvPr>
            <p:ph idx="1" type="body"/>
          </p:nvPr>
        </p:nvSpPr>
        <p:spPr>
          <a:xfrm>
            <a:off x="307700" y="2058700"/>
            <a:ext cx="7188600" cy="3852000"/>
          </a:xfrm>
          <a:prstGeom prst="rect">
            <a:avLst/>
          </a:prstGeom>
          <a:noFill/>
          <a:ln>
            <a:noFill/>
          </a:ln>
        </p:spPr>
        <p:txBody>
          <a:bodyPr anchorCtr="0" anchor="t" bIns="0" lIns="0" spcFirstLastPara="1" rIns="0" wrap="square" tIns="0">
            <a:noAutofit/>
          </a:bodyPr>
          <a:lstStyle/>
          <a:p>
            <a:pPr indent="-317500" lvl="0" marL="457200" rtl="0" algn="l">
              <a:spcBef>
                <a:spcPts val="0"/>
              </a:spcBef>
              <a:spcAft>
                <a:spcPts val="0"/>
              </a:spcAft>
              <a:buSzPts val="1400"/>
              <a:buChar char="●"/>
            </a:pPr>
            <a:r>
              <a:rPr lang="en-US"/>
              <a:t>One of the major challenges of evaluating the quality of our model is incorporating the notion of musical aesthetics. That is, how “good” is the music that our models ultimately generate?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As such, there is no firm methodology to grade a music/art generative model. We compared the resultant music files generated by the  RBM model and Stacked LSTM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One possible way is to conduct a blind experiment where volunteers or professionals in the field can offer their opinion on the samples of music generated. Therefore, there is no strict method of evaluation.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1647575" y="1156200"/>
            <a:ext cx="7414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Constraints, Assumptions &amp; Dependencies</a:t>
            </a:r>
            <a:endParaRPr/>
          </a:p>
        </p:txBody>
      </p:sp>
      <p:sp>
        <p:nvSpPr>
          <p:cNvPr id="133" name="Google Shape;133;p15"/>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34" name="Google Shape;134;p15"/>
          <p:cNvSpPr txBox="1"/>
          <p:nvPr/>
        </p:nvSpPr>
        <p:spPr>
          <a:xfrm>
            <a:off x="365100" y="1893150"/>
            <a:ext cx="7540500" cy="4521900"/>
          </a:xfrm>
          <a:prstGeom prst="rect">
            <a:avLst/>
          </a:prstGeom>
          <a:noFill/>
          <a:ln>
            <a:noFill/>
          </a:ln>
        </p:spPr>
        <p:txBody>
          <a:bodyPr anchorCtr="0" anchor="t" bIns="0" lIns="0" spcFirstLastPara="1" rIns="0" wrap="square" tIns="11425">
            <a:noAutofit/>
          </a:bodyPr>
          <a:lstStyle/>
          <a:p>
            <a:pPr indent="0" lvl="0" marL="0" rtl="0" algn="just">
              <a:lnSpc>
                <a:spcPct val="80000"/>
              </a:lnSpc>
              <a:spcBef>
                <a:spcPts val="0"/>
              </a:spcBef>
              <a:spcAft>
                <a:spcPts val="0"/>
              </a:spcAft>
              <a:buClr>
                <a:schemeClr val="dk1"/>
              </a:buClr>
              <a:buSzPts val="1100"/>
              <a:buFont typeface="Arial"/>
              <a:buNone/>
            </a:pPr>
            <a:r>
              <a:rPr lang="en-US" sz="1800">
                <a:solidFill>
                  <a:srgbClr val="0033CC"/>
                </a:solidFill>
                <a:highlight>
                  <a:srgbClr val="FFFFFF"/>
                </a:highlight>
                <a:latin typeface="Trebuchet MS"/>
                <a:ea typeface="Trebuchet MS"/>
                <a:cs typeface="Trebuchet MS"/>
                <a:sym typeface="Trebuchet MS"/>
              </a:rPr>
              <a:t>There are no such formal constraints or dependencies involved with the devised solutions. The assumptions are as follows:</a:t>
            </a:r>
            <a:endParaRPr i="1" sz="1800">
              <a:solidFill>
                <a:srgbClr val="0033CC"/>
              </a:solidFill>
              <a:highlight>
                <a:srgbClr val="FFFFFF"/>
              </a:highlight>
              <a:latin typeface="Trebuchet MS"/>
              <a:ea typeface="Trebuchet MS"/>
              <a:cs typeface="Trebuchet MS"/>
              <a:sym typeface="Trebuchet MS"/>
            </a:endParaRPr>
          </a:p>
          <a:p>
            <a:pPr indent="0" lvl="0" marL="0" rtl="0" algn="just">
              <a:lnSpc>
                <a:spcPct val="80000"/>
              </a:lnSpc>
              <a:spcBef>
                <a:spcPts val="0"/>
              </a:spcBef>
              <a:spcAft>
                <a:spcPts val="0"/>
              </a:spcAft>
              <a:buClr>
                <a:schemeClr val="dk1"/>
              </a:buClr>
              <a:buSzPts val="1100"/>
              <a:buFont typeface="Arial"/>
              <a:buNone/>
            </a:pPr>
            <a:r>
              <a:t/>
            </a:r>
            <a:endParaRPr sz="1800">
              <a:solidFill>
                <a:srgbClr val="0033CC"/>
              </a:solidFill>
              <a:highlight>
                <a:srgbClr val="FFFFFF"/>
              </a:highlight>
              <a:latin typeface="Trebuchet MS"/>
              <a:ea typeface="Trebuchet MS"/>
              <a:cs typeface="Trebuchet MS"/>
              <a:sym typeface="Trebuchet MS"/>
            </a:endParaRPr>
          </a:p>
          <a:p>
            <a:pPr indent="-342900" lvl="0" marL="457200" rtl="0" algn="just">
              <a:lnSpc>
                <a:spcPct val="80000"/>
              </a:lnSpc>
              <a:spcBef>
                <a:spcPts val="0"/>
              </a:spcBef>
              <a:spcAft>
                <a:spcPts val="0"/>
              </a:spcAft>
              <a:buClr>
                <a:srgbClr val="0033CC"/>
              </a:buClr>
              <a:buSzPts val="1800"/>
              <a:buFont typeface="Trebuchet MS"/>
              <a:buChar char="●"/>
            </a:pPr>
            <a:r>
              <a:rPr lang="en-US" sz="1800">
                <a:solidFill>
                  <a:srgbClr val="0033CC"/>
                </a:solidFill>
                <a:highlight>
                  <a:srgbClr val="FFFFFF"/>
                </a:highlight>
                <a:latin typeface="Trebuchet MS"/>
                <a:ea typeface="Trebuchet MS"/>
                <a:cs typeface="Trebuchet MS"/>
                <a:sym typeface="Trebuchet MS"/>
              </a:rPr>
              <a:t>Inheriting a Char RNN model for the Stacked LSTM (comparative model) model based on the assumption that music generation is similar to text generation.</a:t>
            </a:r>
            <a:endParaRPr sz="1800">
              <a:solidFill>
                <a:srgbClr val="0033CC"/>
              </a:solidFill>
              <a:highlight>
                <a:srgbClr val="FFFFFF"/>
              </a:highlight>
              <a:latin typeface="Trebuchet MS"/>
              <a:ea typeface="Trebuchet MS"/>
              <a:cs typeface="Trebuchet MS"/>
              <a:sym typeface="Trebuchet MS"/>
            </a:endParaRPr>
          </a:p>
          <a:p>
            <a:pPr indent="0" lvl="0" marL="457200" rtl="0" algn="just">
              <a:lnSpc>
                <a:spcPct val="80000"/>
              </a:lnSpc>
              <a:spcBef>
                <a:spcPts val="0"/>
              </a:spcBef>
              <a:spcAft>
                <a:spcPts val="0"/>
              </a:spcAft>
              <a:buClr>
                <a:schemeClr val="dk1"/>
              </a:buClr>
              <a:buSzPts val="1100"/>
              <a:buFont typeface="Arial"/>
              <a:buNone/>
            </a:pPr>
            <a:r>
              <a:t/>
            </a:r>
            <a:endParaRPr sz="1800">
              <a:solidFill>
                <a:srgbClr val="0033CC"/>
              </a:solidFill>
              <a:highlight>
                <a:srgbClr val="FFFFFF"/>
              </a:highlight>
              <a:latin typeface="Trebuchet MS"/>
              <a:ea typeface="Trebuchet MS"/>
              <a:cs typeface="Trebuchet MS"/>
              <a:sym typeface="Trebuchet MS"/>
            </a:endParaRPr>
          </a:p>
          <a:p>
            <a:pPr indent="-342900" lvl="0" marL="457200" rtl="0" algn="just">
              <a:lnSpc>
                <a:spcPct val="80000"/>
              </a:lnSpc>
              <a:spcBef>
                <a:spcPts val="0"/>
              </a:spcBef>
              <a:spcAft>
                <a:spcPts val="0"/>
              </a:spcAft>
              <a:buClr>
                <a:srgbClr val="0033CC"/>
              </a:buClr>
              <a:buSzPts val="1800"/>
              <a:buFont typeface="Trebuchet MS"/>
              <a:buChar char="●"/>
            </a:pPr>
            <a:r>
              <a:rPr lang="en-US" sz="1800">
                <a:solidFill>
                  <a:srgbClr val="0033CC"/>
                </a:solidFill>
                <a:highlight>
                  <a:srgbClr val="FFFFFF"/>
                </a:highlight>
                <a:latin typeface="Trebuchet MS"/>
                <a:ea typeface="Trebuchet MS"/>
                <a:cs typeface="Trebuchet MS"/>
                <a:sym typeface="Trebuchet MS"/>
              </a:rPr>
              <a:t>Using Gibbs Sampling as the preferred sampling method in the RBM model.</a:t>
            </a:r>
            <a:endParaRPr sz="1800">
              <a:solidFill>
                <a:srgbClr val="0033CC"/>
              </a:solidFill>
              <a:highlight>
                <a:srgbClr val="FFFFFF"/>
              </a:highlight>
              <a:latin typeface="Trebuchet MS"/>
              <a:ea typeface="Trebuchet MS"/>
              <a:cs typeface="Trebuchet MS"/>
              <a:sym typeface="Trebuchet MS"/>
            </a:endParaRPr>
          </a:p>
          <a:p>
            <a:pPr indent="0" lvl="0" marL="0" rtl="0" algn="just">
              <a:lnSpc>
                <a:spcPct val="80000"/>
              </a:lnSpc>
              <a:spcBef>
                <a:spcPts val="0"/>
              </a:spcBef>
              <a:spcAft>
                <a:spcPts val="0"/>
              </a:spcAft>
              <a:buNone/>
            </a:pPr>
            <a:r>
              <a:t/>
            </a:r>
            <a:endParaRPr sz="1800">
              <a:solidFill>
                <a:srgbClr val="0033CC"/>
              </a:solidFill>
              <a:highlight>
                <a:srgbClr val="FFFFFF"/>
              </a:highlight>
              <a:latin typeface="Trebuchet MS"/>
              <a:ea typeface="Trebuchet MS"/>
              <a:cs typeface="Trebuchet MS"/>
              <a:sym typeface="Trebuchet MS"/>
            </a:endParaRPr>
          </a:p>
          <a:p>
            <a:pPr indent="0" lvl="0" marL="12700" marR="5080" rtl="0" algn="just">
              <a:lnSpc>
                <a:spcPct val="100299"/>
              </a:lnSpc>
              <a:spcBef>
                <a:spcPts val="0"/>
              </a:spcBef>
              <a:spcAft>
                <a:spcPts val="0"/>
              </a:spcAft>
              <a:buNone/>
            </a:pPr>
            <a:r>
              <a:rPr lang="en-US" sz="2200">
                <a:solidFill>
                  <a:srgbClr val="0033CC"/>
                </a:solidFill>
                <a:latin typeface="Trebuchet MS"/>
                <a:ea typeface="Trebuchet MS"/>
                <a:cs typeface="Trebuchet MS"/>
                <a:sym typeface="Trebuchet MS"/>
              </a:rPr>
              <a:t>Guidelines :</a:t>
            </a:r>
            <a:r>
              <a:rPr lang="en-US"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342900" lvl="0" marL="457200" marR="5080" rtl="0" algn="just">
              <a:lnSpc>
                <a:spcPct val="100299"/>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Music generation demands long term dependencies.</a:t>
            </a:r>
            <a:endParaRPr sz="1800">
              <a:solidFill>
                <a:srgbClr val="0033CC"/>
              </a:solidFill>
              <a:latin typeface="Trebuchet MS"/>
              <a:ea typeface="Trebuchet MS"/>
              <a:cs typeface="Trebuchet MS"/>
              <a:sym typeface="Trebuchet MS"/>
            </a:endParaRPr>
          </a:p>
          <a:p>
            <a:pPr indent="-342900" lvl="0" marL="457200" marR="5080" rtl="0" algn="just">
              <a:lnSpc>
                <a:spcPct val="100299"/>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generation is similar to text generation.</a:t>
            </a:r>
            <a:endParaRPr sz="1800">
              <a:solidFill>
                <a:srgbClr val="0033CC"/>
              </a:solidFill>
              <a:latin typeface="Trebuchet MS"/>
              <a:ea typeface="Trebuchet MS"/>
              <a:cs typeface="Trebuchet MS"/>
              <a:sym typeface="Trebuchet MS"/>
            </a:endParaRPr>
          </a:p>
          <a:p>
            <a:pPr indent="-342900" lvl="0" marL="457200" marR="5080" rtl="0" algn="just">
              <a:lnSpc>
                <a:spcPct val="100299"/>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Formats other than MIDI for music representation do not properly distinguish between the melody and other parts of the piece and in addition do not address the full complexity and therefore they cannot deal with the challenge of learning complex polyphonic structure in music.</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