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61" r:id="rId5"/>
    <p:sldId id="262" r:id="rId6"/>
    <p:sldId id="263" r:id="rId7"/>
    <p:sldId id="264" r:id="rId8"/>
    <p:sldId id="265" r:id="rId9"/>
    <p:sldId id="266" r:id="rId10"/>
    <p:sldId id="267" r:id="rId11"/>
    <p:sldId id="258" r:id="rId12"/>
    <p:sldId id="259" r:id="rId13"/>
    <p:sldId id="268" r:id="rId14"/>
    <p:sldId id="270" r:id="rId15"/>
    <p:sldId id="269" r:id="rId16"/>
    <p:sldId id="278" r:id="rId17"/>
    <p:sldId id="279" r:id="rId18"/>
    <p:sldId id="271" r:id="rId19"/>
    <p:sldId id="272" r:id="rId20"/>
    <p:sldId id="273" r:id="rId21"/>
    <p:sldId id="274" r:id="rId22"/>
    <p:sldId id="275" r:id="rId23"/>
    <p:sldId id="276" r:id="rId24"/>
    <p:sldId id="277"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904CC05-409A-4DB8-9F42-B9D2687FFB32}" type="datetimeFigureOut">
              <a:rPr lang="en-IN" smtClean="0"/>
              <a:t>28-11-2022</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55C08B-E2B3-4D4B-A2CB-2895FFFD7890}" type="slidenum">
              <a:rPr lang="en-IN" smtClean="0"/>
              <a:t>‹#›</a:t>
            </a:fld>
            <a:endParaRPr lang="en-IN"/>
          </a:p>
        </p:txBody>
      </p:sp>
    </p:spTree>
    <p:extLst>
      <p:ext uri="{BB962C8B-B14F-4D97-AF65-F5344CB8AC3E}">
        <p14:creationId xmlns:p14="http://schemas.microsoft.com/office/powerpoint/2010/main" val="386507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4CC05-409A-4DB8-9F42-B9D2687FFB32}"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47057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904CC05-409A-4DB8-9F42-B9D2687FFB32}" type="datetimeFigureOut">
              <a:rPr lang="en-IN" smtClean="0"/>
              <a:t>28-11-2022</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368990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4CC05-409A-4DB8-9F42-B9D2687FFB32}"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389412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A904CC05-409A-4DB8-9F42-B9D2687FFB32}" type="datetimeFigureOut">
              <a:rPr lang="en-IN" smtClean="0"/>
              <a:t>28-11-2022</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55C08B-E2B3-4D4B-A2CB-2895FFFD7890}" type="slidenum">
              <a:rPr lang="en-IN" smtClean="0"/>
              <a:t>‹#›</a:t>
            </a:fld>
            <a:endParaRPr lang="en-IN"/>
          </a:p>
        </p:txBody>
      </p:sp>
    </p:spTree>
    <p:extLst>
      <p:ext uri="{BB962C8B-B14F-4D97-AF65-F5344CB8AC3E}">
        <p14:creationId xmlns:p14="http://schemas.microsoft.com/office/powerpoint/2010/main" val="347840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4CC05-409A-4DB8-9F42-B9D2687FFB32}"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407501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4CC05-409A-4DB8-9F42-B9D2687FFB32}"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282051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4CC05-409A-4DB8-9F42-B9D2687FFB32}"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326816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4CC05-409A-4DB8-9F42-B9D2687FFB32}" type="datetimeFigureOut">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283218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4CC05-409A-4DB8-9F42-B9D2687FFB32}"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404931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4CC05-409A-4DB8-9F42-B9D2687FFB32}"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55C08B-E2B3-4D4B-A2CB-2895FFFD7890}" type="slidenum">
              <a:rPr lang="en-IN" smtClean="0"/>
              <a:t>‹#›</a:t>
            </a:fld>
            <a:endParaRPr lang="en-IN"/>
          </a:p>
        </p:txBody>
      </p:sp>
    </p:spTree>
    <p:extLst>
      <p:ext uri="{BB962C8B-B14F-4D97-AF65-F5344CB8AC3E}">
        <p14:creationId xmlns:p14="http://schemas.microsoft.com/office/powerpoint/2010/main" val="379880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904CC05-409A-4DB8-9F42-B9D2687FFB32}" type="datetimeFigureOut">
              <a:rPr lang="en-IN" smtClean="0"/>
              <a:t>28-11-2022</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155C08B-E2B3-4D4B-A2CB-2895FFFD7890}" type="slidenum">
              <a:rPr lang="en-IN" smtClean="0"/>
              <a:t>‹#›</a:t>
            </a:fld>
            <a:endParaRPr lang="en-IN"/>
          </a:p>
        </p:txBody>
      </p:sp>
    </p:spTree>
    <p:extLst>
      <p:ext uri="{BB962C8B-B14F-4D97-AF65-F5344CB8AC3E}">
        <p14:creationId xmlns:p14="http://schemas.microsoft.com/office/powerpoint/2010/main" val="7033784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chtarget.com/searchunifiedcommunications/definition/Internet-Protocol" TargetMode="External"/><Relationship Id="rId2" Type="http://schemas.openxmlformats.org/officeDocument/2006/relationships/hyperlink" Target="https://www.techtarget.com/searchnetworking/definition/TCP" TargetMode="External"/><Relationship Id="rId1" Type="http://schemas.openxmlformats.org/officeDocument/2006/relationships/slideLayout" Target="../slideLayouts/slideLayout2.xml"/><Relationship Id="rId4" Type="http://schemas.openxmlformats.org/officeDocument/2006/relationships/hyperlink" Target="https://www.techtarget.com/searchnetworking/definition/packe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target.com/whatis/definition/stateless" TargetMode="External"/><Relationship Id="rId2" Type="http://schemas.openxmlformats.org/officeDocument/2006/relationships/hyperlink" Target="https://www.techtarget.com/searchnetworking/definition/client-serv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B309-F455-04E8-0DB3-D700422EE052}"/>
              </a:ext>
            </a:extLst>
          </p:cNvPr>
          <p:cNvSpPr>
            <a:spLocks noGrp="1"/>
          </p:cNvSpPr>
          <p:nvPr>
            <p:ph type="ctrTitle"/>
          </p:nvPr>
        </p:nvSpPr>
        <p:spPr/>
        <p:txBody>
          <a:bodyPr/>
          <a:lstStyle/>
          <a:p>
            <a:r>
              <a:rPr lang="en-IN" dirty="0" err="1"/>
              <a:t>JCHAt</a:t>
            </a:r>
            <a:r>
              <a:rPr lang="en-IN" dirty="0"/>
              <a:t>: Client-server chat application</a:t>
            </a:r>
          </a:p>
        </p:txBody>
      </p:sp>
      <p:sp>
        <p:nvSpPr>
          <p:cNvPr id="3" name="Subtitle 2">
            <a:extLst>
              <a:ext uri="{FF2B5EF4-FFF2-40B4-BE49-F238E27FC236}">
                <a16:creationId xmlns:a16="http://schemas.microsoft.com/office/drawing/2014/main" id="{8C69F6D1-A922-A1FA-C6FF-5E7CFBCE8D71}"/>
              </a:ext>
            </a:extLst>
          </p:cNvPr>
          <p:cNvSpPr>
            <a:spLocks noGrp="1"/>
          </p:cNvSpPr>
          <p:nvPr>
            <p:ph type="subTitle" idx="1"/>
          </p:nvPr>
        </p:nvSpPr>
        <p:spPr>
          <a:xfrm>
            <a:off x="347472" y="3913631"/>
            <a:ext cx="11506200" cy="2363343"/>
          </a:xfrm>
        </p:spPr>
        <p:txBody>
          <a:bodyPr>
            <a:normAutofit fontScale="25000" lnSpcReduction="20000"/>
          </a:bodyPr>
          <a:lstStyle/>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r>
              <a:rPr lang="en-IN" sz="12800" b="1" dirty="0">
                <a:solidFill>
                  <a:srgbClr val="92D050"/>
                </a:solidFill>
              </a:rPr>
              <a:t>Presented  by: Ronak </a:t>
            </a:r>
            <a:r>
              <a:rPr lang="en-IN" sz="12800" b="1" dirty="0" err="1">
                <a:solidFill>
                  <a:srgbClr val="92D050"/>
                </a:solidFill>
              </a:rPr>
              <a:t>Bediya</a:t>
            </a:r>
            <a:endParaRPr lang="en-IN" sz="12800" b="1" dirty="0">
              <a:solidFill>
                <a:srgbClr val="92D050"/>
              </a:solidFill>
            </a:endParaRPr>
          </a:p>
          <a:p>
            <a:r>
              <a:rPr lang="en-IN" sz="12800" b="1" dirty="0">
                <a:solidFill>
                  <a:srgbClr val="92D050"/>
                </a:solidFill>
              </a:rPr>
              <a:t>                               Siddhant Singh</a:t>
            </a:r>
          </a:p>
        </p:txBody>
      </p:sp>
    </p:spTree>
    <p:extLst>
      <p:ext uri="{BB962C8B-B14F-4D97-AF65-F5344CB8AC3E}">
        <p14:creationId xmlns:p14="http://schemas.microsoft.com/office/powerpoint/2010/main" val="142588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5726-00DA-9537-B39C-FB26C587B8B6}"/>
              </a:ext>
            </a:extLst>
          </p:cNvPr>
          <p:cNvSpPr>
            <a:spLocks noGrp="1"/>
          </p:cNvSpPr>
          <p:nvPr>
            <p:ph type="title"/>
          </p:nvPr>
        </p:nvSpPr>
        <p:spPr/>
        <p:txBody>
          <a:bodyPr/>
          <a:lstStyle/>
          <a:p>
            <a:r>
              <a:rPr lang="en-IN" dirty="0"/>
              <a:t>JAVA EXCEPTION HANDLING</a:t>
            </a:r>
          </a:p>
        </p:txBody>
      </p:sp>
      <p:sp>
        <p:nvSpPr>
          <p:cNvPr id="3" name="Content Placeholder 2">
            <a:extLst>
              <a:ext uri="{FF2B5EF4-FFF2-40B4-BE49-F238E27FC236}">
                <a16:creationId xmlns:a16="http://schemas.microsoft.com/office/drawing/2014/main" id="{A5B81E0E-73C5-FF53-24DD-7AA4975C388E}"/>
              </a:ext>
            </a:extLst>
          </p:cNvPr>
          <p:cNvSpPr>
            <a:spLocks noGrp="1"/>
          </p:cNvSpPr>
          <p:nvPr>
            <p:ph idx="1"/>
          </p:nvPr>
        </p:nvSpPr>
        <p:spPr/>
        <p:txBody>
          <a:bodyPr/>
          <a:lstStyle/>
          <a:p>
            <a:pPr marL="0" indent="0">
              <a:buNone/>
            </a:pPr>
            <a:r>
              <a:rPr lang="en-IN" dirty="0"/>
              <a:t>  Exceptions are termed to be runtime </a:t>
            </a:r>
            <a:r>
              <a:rPr lang="en-IN"/>
              <a:t>logical Errors.</a:t>
            </a:r>
          </a:p>
          <a:p>
            <a:r>
              <a:rPr lang="en-IN" dirty="0"/>
              <a:t>Try and catch block which help us to recover from any exception.</a:t>
            </a:r>
          </a:p>
          <a:p>
            <a:r>
              <a:rPr lang="en-IN" dirty="0" err="1"/>
              <a:t>printStackTrace</a:t>
            </a:r>
            <a:r>
              <a:rPr lang="en-IN" dirty="0"/>
              <a:t>() method: for getting the information about exception</a:t>
            </a:r>
          </a:p>
        </p:txBody>
      </p:sp>
    </p:spTree>
    <p:extLst>
      <p:ext uri="{BB962C8B-B14F-4D97-AF65-F5344CB8AC3E}">
        <p14:creationId xmlns:p14="http://schemas.microsoft.com/office/powerpoint/2010/main" val="388073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7DAD-C7E8-5E15-18E0-A3419FFD8786}"/>
              </a:ext>
            </a:extLst>
          </p:cNvPr>
          <p:cNvSpPr>
            <a:spLocks noGrp="1"/>
          </p:cNvSpPr>
          <p:nvPr>
            <p:ph type="title"/>
          </p:nvPr>
        </p:nvSpPr>
        <p:spPr/>
        <p:txBody>
          <a:bodyPr/>
          <a:lstStyle/>
          <a:p>
            <a:r>
              <a:rPr lang="en-IN" dirty="0"/>
              <a:t>Java multithreading concept:</a:t>
            </a:r>
          </a:p>
        </p:txBody>
      </p:sp>
      <p:sp>
        <p:nvSpPr>
          <p:cNvPr id="3" name="Content Placeholder 2">
            <a:extLst>
              <a:ext uri="{FF2B5EF4-FFF2-40B4-BE49-F238E27FC236}">
                <a16:creationId xmlns:a16="http://schemas.microsoft.com/office/drawing/2014/main" id="{0E2179D7-D008-AD76-66E7-A08B733EDE90}"/>
              </a:ext>
            </a:extLst>
          </p:cNvPr>
          <p:cNvSpPr>
            <a:spLocks noGrp="1"/>
          </p:cNvSpPr>
          <p:nvPr>
            <p:ph idx="1"/>
          </p:nvPr>
        </p:nvSpPr>
        <p:spPr/>
        <p:txBody>
          <a:bodyPr>
            <a:normAutofit/>
          </a:bodyPr>
          <a:lstStyle/>
          <a:p>
            <a:r>
              <a:rPr lang="en-US" i="1" dirty="0"/>
              <a:t>Sender thread </a:t>
            </a:r>
            <a:r>
              <a:rPr lang="en-US" dirty="0"/>
              <a:t>: it contains the code the server will use to send messages to client</a:t>
            </a:r>
          </a:p>
          <a:p>
            <a:r>
              <a:rPr lang="en-US" i="1" dirty="0" err="1"/>
              <a:t>Recieve</a:t>
            </a:r>
            <a:r>
              <a:rPr lang="en-US" i="1" dirty="0"/>
              <a:t> thread </a:t>
            </a:r>
            <a:r>
              <a:rPr lang="en-US" dirty="0"/>
              <a:t>: it contains the code the server will use to </a:t>
            </a:r>
            <a:r>
              <a:rPr lang="en-US" dirty="0" err="1"/>
              <a:t>recieve</a:t>
            </a:r>
            <a:r>
              <a:rPr lang="en-US" dirty="0"/>
              <a:t> messages from client</a:t>
            </a:r>
          </a:p>
          <a:p>
            <a:r>
              <a:rPr lang="en-US" b="1" dirty="0"/>
              <a:t>Sender thread</a:t>
            </a:r>
            <a:endParaRPr lang="en-US" dirty="0"/>
          </a:p>
          <a:p>
            <a:r>
              <a:rPr lang="en-US" dirty="0"/>
              <a:t>Now in this part, we will read data from user and we send this data to the client.</a:t>
            </a:r>
          </a:p>
          <a:p>
            <a:r>
              <a:rPr lang="en-US" dirty="0"/>
              <a:t>The class Thread in Java has its own default run() method which should contains the code that the thread will execute. However it can’t be executed, unless you call the method </a:t>
            </a:r>
            <a:r>
              <a:rPr lang="en-US" b="1" dirty="0"/>
              <a:t>start()</a:t>
            </a:r>
            <a:r>
              <a:rPr lang="en-US" dirty="0"/>
              <a:t> on that thread . Also , Since in every different thread we have a different code to implement , we use </a:t>
            </a:r>
            <a:r>
              <a:rPr lang="en-US" b="1" dirty="0"/>
              <a:t>@Override</a:t>
            </a:r>
            <a:r>
              <a:rPr lang="en-US" dirty="0"/>
              <a:t> annotation .</a:t>
            </a:r>
          </a:p>
        </p:txBody>
      </p:sp>
    </p:spTree>
    <p:extLst>
      <p:ext uri="{BB962C8B-B14F-4D97-AF65-F5344CB8AC3E}">
        <p14:creationId xmlns:p14="http://schemas.microsoft.com/office/powerpoint/2010/main" val="406521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1B06-7BE5-1D44-76BC-9B8578F29A53}"/>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FA3036C6-69B9-932D-B826-9B6EBAEB73A2}"/>
              </a:ext>
            </a:extLst>
          </p:cNvPr>
          <p:cNvSpPr>
            <a:spLocks noGrp="1"/>
          </p:cNvSpPr>
          <p:nvPr>
            <p:ph idx="1"/>
          </p:nvPr>
        </p:nvSpPr>
        <p:spPr/>
        <p:txBody>
          <a:bodyPr>
            <a:normAutofit/>
          </a:bodyPr>
          <a:lstStyle/>
          <a:p>
            <a:r>
              <a:rPr lang="en-US" b="1" dirty="0" err="1"/>
              <a:t>Recieve</a:t>
            </a:r>
            <a:r>
              <a:rPr lang="en-US" b="1" dirty="0"/>
              <a:t> thread</a:t>
            </a:r>
            <a:endParaRPr lang="en-US" dirty="0"/>
          </a:p>
          <a:p>
            <a:r>
              <a:rPr lang="en-US" dirty="0"/>
              <a:t>In this part we implement the </a:t>
            </a:r>
            <a:r>
              <a:rPr lang="en-US" dirty="0" err="1"/>
              <a:t>recieve</a:t>
            </a:r>
            <a:r>
              <a:rPr lang="en-US" dirty="0"/>
              <a:t> thread.</a:t>
            </a:r>
          </a:p>
          <a:p>
            <a:r>
              <a:rPr lang="en-US" dirty="0"/>
              <a:t>We read data that is sent from the client using the “ in” object associated to the </a:t>
            </a:r>
            <a:r>
              <a:rPr lang="en-US" dirty="0" err="1"/>
              <a:t>clientSocket</a:t>
            </a:r>
            <a:r>
              <a:rPr lang="en-US" dirty="0"/>
              <a:t> using the method </a:t>
            </a:r>
            <a:r>
              <a:rPr lang="en-US" b="1" dirty="0" err="1"/>
              <a:t>readLine</a:t>
            </a:r>
            <a:r>
              <a:rPr lang="en-US" b="1" dirty="0"/>
              <a:t>()</a:t>
            </a:r>
            <a:r>
              <a:rPr lang="en-US" dirty="0"/>
              <a:t>.</a:t>
            </a:r>
          </a:p>
          <a:p>
            <a:r>
              <a:rPr lang="en-US" dirty="0"/>
              <a:t>This method reads line by line the message sent by the client, if this method returns </a:t>
            </a:r>
            <a:r>
              <a:rPr lang="en-US" b="1" dirty="0"/>
              <a:t>null</a:t>
            </a:r>
            <a:r>
              <a:rPr lang="en-US" dirty="0"/>
              <a:t> that means that the client is not connected anymore. It doesn’t mean that the client didn’t send anything because the client can be connected to the server and still doesn’t send anything.</a:t>
            </a:r>
          </a:p>
          <a:p>
            <a:endParaRPr lang="en-IN" dirty="0"/>
          </a:p>
        </p:txBody>
      </p:sp>
    </p:spTree>
    <p:extLst>
      <p:ext uri="{BB962C8B-B14F-4D97-AF65-F5344CB8AC3E}">
        <p14:creationId xmlns:p14="http://schemas.microsoft.com/office/powerpoint/2010/main" val="39231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F739-5C50-6845-9B76-0BFBE745DAEB}"/>
              </a:ext>
            </a:extLst>
          </p:cNvPr>
          <p:cNvSpPr>
            <a:spLocks noGrp="1"/>
          </p:cNvSpPr>
          <p:nvPr>
            <p:ph type="title"/>
          </p:nvPr>
        </p:nvSpPr>
        <p:spPr/>
        <p:txBody>
          <a:bodyPr/>
          <a:lstStyle/>
          <a:p>
            <a:r>
              <a:rPr lang="en-IN" dirty="0"/>
              <a:t>Java swing </a:t>
            </a:r>
            <a:r>
              <a:rPr lang="en-IN" dirty="0" err="1"/>
              <a:t>gui</a:t>
            </a:r>
            <a:r>
              <a:rPr lang="en-IN" dirty="0"/>
              <a:t> concept:</a:t>
            </a:r>
          </a:p>
        </p:txBody>
      </p:sp>
      <p:sp>
        <p:nvSpPr>
          <p:cNvPr id="3" name="Content Placeholder 2">
            <a:extLst>
              <a:ext uri="{FF2B5EF4-FFF2-40B4-BE49-F238E27FC236}">
                <a16:creationId xmlns:a16="http://schemas.microsoft.com/office/drawing/2014/main" id="{93474B85-5208-6F18-2D29-3B7E4F11BC2F}"/>
              </a:ext>
            </a:extLst>
          </p:cNvPr>
          <p:cNvSpPr>
            <a:spLocks noGrp="1"/>
          </p:cNvSpPr>
          <p:nvPr>
            <p:ph idx="1"/>
          </p:nvPr>
        </p:nvSpPr>
        <p:spPr/>
        <p:txBody>
          <a:bodyPr/>
          <a:lstStyle/>
          <a:p>
            <a:r>
              <a:rPr lang="en-IN" dirty="0"/>
              <a:t>We are using </a:t>
            </a:r>
            <a:r>
              <a:rPr lang="en-IN" dirty="0" err="1"/>
              <a:t>gui</a:t>
            </a:r>
            <a:r>
              <a:rPr lang="en-IN" dirty="0"/>
              <a:t> concept for better appearance of  our project </a:t>
            </a:r>
          </a:p>
          <a:p>
            <a:r>
              <a:rPr lang="en-IN" dirty="0"/>
              <a:t>Key concepts:</a:t>
            </a:r>
          </a:p>
          <a:p>
            <a:r>
              <a:rPr lang="en-IN" dirty="0"/>
              <a:t>  1.jlabel</a:t>
            </a:r>
          </a:p>
          <a:p>
            <a:r>
              <a:rPr lang="en-IN" dirty="0"/>
              <a:t>  2.j button</a:t>
            </a:r>
          </a:p>
          <a:p>
            <a:r>
              <a:rPr lang="en-IN" dirty="0"/>
              <a:t> 3 </a:t>
            </a:r>
            <a:r>
              <a:rPr lang="en-IN" dirty="0" err="1"/>
              <a:t>jframe</a:t>
            </a:r>
            <a:r>
              <a:rPr lang="en-IN" dirty="0"/>
              <a:t> </a:t>
            </a:r>
          </a:p>
          <a:p>
            <a:r>
              <a:rPr lang="en-IN" dirty="0"/>
              <a:t>4. action listener event</a:t>
            </a:r>
          </a:p>
          <a:p>
            <a:r>
              <a:rPr lang="en-IN" dirty="0"/>
              <a:t>5. </a:t>
            </a:r>
            <a:r>
              <a:rPr lang="en-IN" dirty="0" err="1"/>
              <a:t>getcode</a:t>
            </a:r>
            <a:r>
              <a:rPr lang="en-IN" dirty="0"/>
              <a:t> event</a:t>
            </a:r>
          </a:p>
          <a:p>
            <a:r>
              <a:rPr lang="en-IN" dirty="0"/>
              <a:t>6 </a:t>
            </a:r>
            <a:r>
              <a:rPr lang="en-IN" dirty="0" err="1"/>
              <a:t>keypressed</a:t>
            </a:r>
            <a:r>
              <a:rPr lang="en-IN" dirty="0"/>
              <a:t> </a:t>
            </a:r>
            <a:r>
              <a:rPr lang="en-IN" dirty="0" err="1"/>
              <a:t>keyreleased</a:t>
            </a:r>
            <a:r>
              <a:rPr lang="en-IN" dirty="0"/>
              <a:t> event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02221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1554-C651-5D61-7045-7D90C257101A}"/>
              </a:ext>
            </a:extLst>
          </p:cNvPr>
          <p:cNvSpPr>
            <a:spLocks noGrp="1"/>
          </p:cNvSpPr>
          <p:nvPr>
            <p:ph type="title"/>
          </p:nvPr>
        </p:nvSpPr>
        <p:spPr/>
        <p:txBody>
          <a:bodyPr/>
          <a:lstStyle/>
          <a:p>
            <a:r>
              <a:rPr lang="en-US" dirty="0"/>
              <a:t>Implementing our project:</a:t>
            </a:r>
            <a:endParaRPr lang="en-IN" dirty="0"/>
          </a:p>
        </p:txBody>
      </p:sp>
      <p:sp>
        <p:nvSpPr>
          <p:cNvPr id="3" name="Content Placeholder 2">
            <a:extLst>
              <a:ext uri="{FF2B5EF4-FFF2-40B4-BE49-F238E27FC236}">
                <a16:creationId xmlns:a16="http://schemas.microsoft.com/office/drawing/2014/main" id="{D41A85C8-48BE-EA41-6D94-B2734F6CFA10}"/>
              </a:ext>
            </a:extLst>
          </p:cNvPr>
          <p:cNvSpPr>
            <a:spLocks noGrp="1"/>
          </p:cNvSpPr>
          <p:nvPr>
            <p:ph idx="1"/>
          </p:nvPr>
        </p:nvSpPr>
        <p:spPr/>
        <p:txBody>
          <a:bodyPr/>
          <a:lstStyle/>
          <a:p>
            <a:r>
              <a:rPr lang="en-US" dirty="0"/>
              <a:t>A server (program) runs on a specific computer and has a socket that is bound to a specific port. The server waits and listens to the socket for a client to make a connection request.</a:t>
            </a:r>
          </a:p>
          <a:p>
            <a:r>
              <a:rPr lang="en-US" dirty="0"/>
              <a:t>If everything goes well, the server accepts the connection. Upon acceptance, the server gets a new socket bounds to a different port. It needs a new socket (consequently a different port number) so that it can continue to listen to the original socket for connection requests while serving the connected client. </a:t>
            </a:r>
          </a:p>
          <a:p>
            <a:endParaRPr lang="en-IN" dirty="0"/>
          </a:p>
        </p:txBody>
      </p:sp>
      <p:pic>
        <p:nvPicPr>
          <p:cNvPr id="5" name="Picture 4">
            <a:extLst>
              <a:ext uri="{FF2B5EF4-FFF2-40B4-BE49-F238E27FC236}">
                <a16:creationId xmlns:a16="http://schemas.microsoft.com/office/drawing/2014/main" id="{1B408B22-5679-0696-E945-9CE669573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49" y="4768214"/>
            <a:ext cx="3900577" cy="1668450"/>
          </a:xfrm>
          <a:prstGeom prst="rect">
            <a:avLst/>
          </a:prstGeom>
        </p:spPr>
      </p:pic>
      <p:pic>
        <p:nvPicPr>
          <p:cNvPr id="7" name="Picture 6">
            <a:extLst>
              <a:ext uri="{FF2B5EF4-FFF2-40B4-BE49-F238E27FC236}">
                <a16:creationId xmlns:a16="http://schemas.microsoft.com/office/drawing/2014/main" id="{EE3C4552-2FDA-7F70-9C26-3DD2B5D57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300" y="4768214"/>
            <a:ext cx="3781425" cy="1668450"/>
          </a:xfrm>
          <a:prstGeom prst="rect">
            <a:avLst/>
          </a:prstGeom>
        </p:spPr>
      </p:pic>
    </p:spTree>
    <p:extLst>
      <p:ext uri="{BB962C8B-B14F-4D97-AF65-F5344CB8AC3E}">
        <p14:creationId xmlns:p14="http://schemas.microsoft.com/office/powerpoint/2010/main" val="259143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1060-6A4A-3B72-91BC-53F78D911BF9}"/>
              </a:ext>
            </a:extLst>
          </p:cNvPr>
          <p:cNvSpPr>
            <a:spLocks noGrp="1"/>
          </p:cNvSpPr>
          <p:nvPr>
            <p:ph type="title"/>
          </p:nvPr>
        </p:nvSpPr>
        <p:spPr/>
        <p:txBody>
          <a:bodyPr/>
          <a:lstStyle/>
          <a:p>
            <a:r>
              <a:rPr lang="en-US" dirty="0"/>
              <a:t>Implementing our project:</a:t>
            </a:r>
            <a:endParaRPr lang="en-IN" dirty="0"/>
          </a:p>
        </p:txBody>
      </p:sp>
      <p:sp>
        <p:nvSpPr>
          <p:cNvPr id="3" name="Content Placeholder 2">
            <a:extLst>
              <a:ext uri="{FF2B5EF4-FFF2-40B4-BE49-F238E27FC236}">
                <a16:creationId xmlns:a16="http://schemas.microsoft.com/office/drawing/2014/main" id="{FC96EC6E-9CAC-338F-8A1A-A105E7787B3C}"/>
              </a:ext>
            </a:extLst>
          </p:cNvPr>
          <p:cNvSpPr>
            <a:spLocks noGrp="1"/>
          </p:cNvSpPr>
          <p:nvPr>
            <p:ph idx="1"/>
          </p:nvPr>
        </p:nvSpPr>
        <p:spPr/>
        <p:txBody>
          <a:bodyPr/>
          <a:lstStyle/>
          <a:p>
            <a:r>
              <a:rPr lang="en-US" dirty="0"/>
              <a:t> Through the classes in java.net, Java programs can use TCP or UDP to communicate over the Internet. </a:t>
            </a:r>
          </a:p>
          <a:p>
            <a:r>
              <a:rPr lang="en-US" dirty="0"/>
              <a:t> The URL, </a:t>
            </a:r>
            <a:r>
              <a:rPr lang="en-US" dirty="0" err="1"/>
              <a:t>URLConnection</a:t>
            </a:r>
            <a:r>
              <a:rPr lang="en-US" dirty="0"/>
              <a:t>, Socket, and </a:t>
            </a:r>
            <a:r>
              <a:rPr lang="en-US" dirty="0" err="1"/>
              <a:t>ServerSocket</a:t>
            </a:r>
            <a:r>
              <a:rPr lang="en-US" dirty="0"/>
              <a:t> classes all use TCP to communicate over the network. </a:t>
            </a:r>
          </a:p>
          <a:p>
            <a:r>
              <a:rPr lang="en-US" dirty="0"/>
              <a:t>The </a:t>
            </a:r>
            <a:r>
              <a:rPr lang="en-US" dirty="0" err="1"/>
              <a:t>DatagramPacket</a:t>
            </a:r>
            <a:r>
              <a:rPr lang="en-US" dirty="0"/>
              <a:t>, </a:t>
            </a:r>
            <a:r>
              <a:rPr lang="en-US" dirty="0" err="1"/>
              <a:t>DatagramSocket</a:t>
            </a:r>
            <a:r>
              <a:rPr lang="en-US" dirty="0"/>
              <a:t>, and </a:t>
            </a:r>
            <a:r>
              <a:rPr lang="en-US" dirty="0" err="1"/>
              <a:t>MulticastSocket</a:t>
            </a:r>
            <a:r>
              <a:rPr lang="en-US" dirty="0"/>
              <a:t> classes are for use with UDP. </a:t>
            </a:r>
          </a:p>
          <a:p>
            <a:r>
              <a:rPr lang="en-US" dirty="0"/>
              <a:t>TCP/IP PROTOCOL:</a:t>
            </a:r>
            <a:br>
              <a:rPr lang="en-US" dirty="0"/>
            </a:br>
            <a:endParaRPr lang="en-US" dirty="0"/>
          </a:p>
          <a:p>
            <a:endParaRPr lang="en-IN" dirty="0"/>
          </a:p>
        </p:txBody>
      </p:sp>
      <p:pic>
        <p:nvPicPr>
          <p:cNvPr id="5" name="Picture 4">
            <a:extLst>
              <a:ext uri="{FF2B5EF4-FFF2-40B4-BE49-F238E27FC236}">
                <a16:creationId xmlns:a16="http://schemas.microsoft.com/office/drawing/2014/main" id="{254C4BEB-2571-BBF9-DEFA-53B342394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913" y="4114800"/>
            <a:ext cx="6279424" cy="1501270"/>
          </a:xfrm>
          <a:prstGeom prst="rect">
            <a:avLst/>
          </a:prstGeom>
        </p:spPr>
      </p:pic>
    </p:spTree>
    <p:extLst>
      <p:ext uri="{BB962C8B-B14F-4D97-AF65-F5344CB8AC3E}">
        <p14:creationId xmlns:p14="http://schemas.microsoft.com/office/powerpoint/2010/main" val="143943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F773-FC8A-1631-D154-F14EEAA8F5B2}"/>
              </a:ext>
            </a:extLst>
          </p:cNvPr>
          <p:cNvSpPr>
            <a:spLocks noGrp="1"/>
          </p:cNvSpPr>
          <p:nvPr>
            <p:ph type="title"/>
          </p:nvPr>
        </p:nvSpPr>
        <p:spPr/>
        <p:txBody>
          <a:bodyPr/>
          <a:lstStyle/>
          <a:p>
            <a:r>
              <a:rPr lang="en-US" dirty="0"/>
              <a:t>Let’s talk little bit about </a:t>
            </a:r>
            <a:r>
              <a:rPr lang="en-US" dirty="0" err="1"/>
              <a:t>tcp</a:t>
            </a:r>
            <a:r>
              <a:rPr lang="en-US" dirty="0"/>
              <a:t>/</a:t>
            </a:r>
            <a:r>
              <a:rPr lang="en-US" dirty="0" err="1"/>
              <a:t>ip</a:t>
            </a:r>
            <a:r>
              <a:rPr lang="en-US" dirty="0"/>
              <a:t> protocol: </a:t>
            </a:r>
            <a:endParaRPr lang="en-IN" dirty="0"/>
          </a:p>
        </p:txBody>
      </p:sp>
      <p:sp>
        <p:nvSpPr>
          <p:cNvPr id="3" name="Content Placeholder 2">
            <a:extLst>
              <a:ext uri="{FF2B5EF4-FFF2-40B4-BE49-F238E27FC236}">
                <a16:creationId xmlns:a16="http://schemas.microsoft.com/office/drawing/2014/main" id="{465A1F9A-6B6E-2645-9D48-58776A3E5E0C}"/>
              </a:ext>
            </a:extLst>
          </p:cNvPr>
          <p:cNvSpPr>
            <a:spLocks noGrp="1"/>
          </p:cNvSpPr>
          <p:nvPr>
            <p:ph idx="1"/>
          </p:nvPr>
        </p:nvSpPr>
        <p:spPr/>
        <p:txBody>
          <a:bodyPr/>
          <a:lstStyle/>
          <a:p>
            <a:r>
              <a:rPr lang="en-US" dirty="0"/>
              <a:t>TCP/IP stands for Transmission Control Protocol/Internet Protocol and is a suite of communication protocols used to interconnect network devices on the internet. </a:t>
            </a:r>
          </a:p>
          <a:p>
            <a:r>
              <a:rPr lang="en-US" dirty="0"/>
              <a:t>The entire IP suite -- a set of rules and procedures -- is commonly referred to as TCP/IP. </a:t>
            </a:r>
            <a:r>
              <a:rPr lang="en-US" dirty="0">
                <a:hlinkClick r:id="rId2"/>
              </a:rPr>
              <a:t>TCP</a:t>
            </a:r>
            <a:r>
              <a:rPr lang="en-US" dirty="0"/>
              <a:t> and </a:t>
            </a:r>
            <a:r>
              <a:rPr lang="en-US" dirty="0">
                <a:hlinkClick r:id="rId3"/>
              </a:rPr>
              <a:t>IP</a:t>
            </a:r>
            <a:r>
              <a:rPr lang="en-US" dirty="0"/>
              <a:t> are the two main protocols, though others are included in the suite</a:t>
            </a:r>
            <a:r>
              <a:rPr lang="en-US" i="1" dirty="0"/>
              <a:t>. </a:t>
            </a:r>
            <a:r>
              <a:rPr lang="en-US" dirty="0"/>
              <a:t>The TCP/IP protocol suite functions as an abstraction layer between internet applications and the routing and switching fabric.</a:t>
            </a:r>
          </a:p>
          <a:p>
            <a:r>
              <a:rPr lang="en-US" dirty="0"/>
              <a:t>TCP/IP specifies how data is exchanged over the internet by providing end-to-end communications that identify how it should be broken into </a:t>
            </a:r>
            <a:r>
              <a:rPr lang="en-US" dirty="0">
                <a:hlinkClick r:id="rId4"/>
              </a:rPr>
              <a:t>packets</a:t>
            </a:r>
            <a:r>
              <a:rPr lang="en-US" dirty="0"/>
              <a:t>, addressed, transmitted, routed and received at the destination. TCP/IP requires little central management and is designed to make networks reliable with the ability to recover automatically from the failure of any device on the network.</a:t>
            </a:r>
            <a:endParaRPr lang="en-IN" dirty="0"/>
          </a:p>
        </p:txBody>
      </p:sp>
    </p:spTree>
    <p:extLst>
      <p:ext uri="{BB962C8B-B14F-4D97-AF65-F5344CB8AC3E}">
        <p14:creationId xmlns:p14="http://schemas.microsoft.com/office/powerpoint/2010/main" val="19700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A599-92CB-7005-AE2B-732BE20CFC5E}"/>
              </a:ext>
            </a:extLst>
          </p:cNvPr>
          <p:cNvSpPr>
            <a:spLocks noGrp="1"/>
          </p:cNvSpPr>
          <p:nvPr>
            <p:ph type="title"/>
          </p:nvPr>
        </p:nvSpPr>
        <p:spPr/>
        <p:txBody>
          <a:bodyPr/>
          <a:lstStyle/>
          <a:p>
            <a:r>
              <a:rPr lang="en-US" dirty="0" err="1"/>
              <a:t>Tcp</a:t>
            </a:r>
            <a:r>
              <a:rPr lang="en-US" dirty="0"/>
              <a:t>/</a:t>
            </a:r>
            <a:r>
              <a:rPr lang="en-US" dirty="0" err="1"/>
              <a:t>ip</a:t>
            </a:r>
            <a:r>
              <a:rPr lang="en-US" dirty="0"/>
              <a:t> protocol:</a:t>
            </a:r>
            <a:endParaRPr lang="en-IN" dirty="0"/>
          </a:p>
        </p:txBody>
      </p:sp>
      <p:sp>
        <p:nvSpPr>
          <p:cNvPr id="3" name="Content Placeholder 2">
            <a:extLst>
              <a:ext uri="{FF2B5EF4-FFF2-40B4-BE49-F238E27FC236}">
                <a16:creationId xmlns:a16="http://schemas.microsoft.com/office/drawing/2014/main" id="{155180BA-ED44-13B8-98AE-C0CA9743A40C}"/>
              </a:ext>
            </a:extLst>
          </p:cNvPr>
          <p:cNvSpPr>
            <a:spLocks noGrp="1"/>
          </p:cNvSpPr>
          <p:nvPr>
            <p:ph idx="1"/>
          </p:nvPr>
        </p:nvSpPr>
        <p:spPr/>
        <p:txBody>
          <a:bodyPr/>
          <a:lstStyle/>
          <a:p>
            <a:r>
              <a:rPr lang="en-US" dirty="0"/>
              <a:t>TCP/IP uses the </a:t>
            </a:r>
            <a:r>
              <a:rPr lang="en-US" dirty="0">
                <a:hlinkClick r:id="rId2"/>
              </a:rPr>
              <a:t>client-server model</a:t>
            </a:r>
            <a:r>
              <a:rPr lang="en-US" dirty="0"/>
              <a:t> of communication in which a user or machine (a client) is provided a service, like sending a webpage, by another computer (a server) in the network.</a:t>
            </a:r>
          </a:p>
          <a:p>
            <a:r>
              <a:rPr lang="en-US" dirty="0"/>
              <a:t>Collectively, the TCP/IP suite of protocols is classified as </a:t>
            </a:r>
            <a:r>
              <a:rPr lang="en-US" dirty="0">
                <a:hlinkClick r:id="rId3"/>
              </a:rPr>
              <a:t>stateless</a:t>
            </a:r>
            <a:r>
              <a:rPr lang="en-US" dirty="0"/>
              <a:t>, which means each client request is considered new because it is unrelated to previous requests. Being stateless frees up network paths so they can be used continuously.</a:t>
            </a:r>
          </a:p>
          <a:p>
            <a:r>
              <a:rPr lang="en-US" dirty="0"/>
              <a:t>The transport layer itself, however, is stateful. It transmits a single message, and its connection remains in place until all the packets in a message have been received and reassembled at the destination.</a:t>
            </a:r>
          </a:p>
          <a:p>
            <a:endParaRPr lang="en-IN" dirty="0"/>
          </a:p>
        </p:txBody>
      </p:sp>
    </p:spTree>
    <p:extLst>
      <p:ext uri="{BB962C8B-B14F-4D97-AF65-F5344CB8AC3E}">
        <p14:creationId xmlns:p14="http://schemas.microsoft.com/office/powerpoint/2010/main" val="271537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E7A9-A3C4-0BF4-E34A-2E2FA0D54A4A}"/>
              </a:ext>
            </a:extLst>
          </p:cNvPr>
          <p:cNvSpPr>
            <a:spLocks noGrp="1"/>
          </p:cNvSpPr>
          <p:nvPr>
            <p:ph type="title"/>
          </p:nvPr>
        </p:nvSpPr>
        <p:spPr/>
        <p:txBody>
          <a:bodyPr/>
          <a:lstStyle/>
          <a:p>
            <a:r>
              <a:rPr lang="en-US" dirty="0"/>
              <a:t>IMPLEMENTATION :</a:t>
            </a:r>
            <a:endParaRPr lang="en-IN" dirty="0"/>
          </a:p>
        </p:txBody>
      </p:sp>
      <p:sp>
        <p:nvSpPr>
          <p:cNvPr id="3" name="Content Placeholder 2">
            <a:extLst>
              <a:ext uri="{FF2B5EF4-FFF2-40B4-BE49-F238E27FC236}">
                <a16:creationId xmlns:a16="http://schemas.microsoft.com/office/drawing/2014/main" id="{F72F7FD9-1594-C6C8-0CCA-F1DC647BD28F}"/>
              </a:ext>
            </a:extLst>
          </p:cNvPr>
          <p:cNvSpPr>
            <a:spLocks noGrp="1"/>
          </p:cNvSpPr>
          <p:nvPr>
            <p:ph idx="1"/>
          </p:nvPr>
        </p:nvSpPr>
        <p:spPr/>
        <p:txBody>
          <a:bodyPr/>
          <a:lstStyle/>
          <a:p>
            <a:r>
              <a:rPr lang="en-US" dirty="0"/>
              <a:t>A socket is an endpoint of a two-way communication link between two programs running on the network. </a:t>
            </a:r>
          </a:p>
          <a:p>
            <a:r>
              <a:rPr lang="en-US" dirty="0"/>
              <a:t>A socket is bound to a port number so that the TCP layer can identify the application that data destined to be sent. </a:t>
            </a:r>
          </a:p>
          <a:p>
            <a:r>
              <a:rPr lang="en-US" dirty="0"/>
              <a:t>Java’s </a:t>
            </a:r>
            <a:r>
              <a:rPr lang="en-US" dirty="0" err="1"/>
              <a:t>.net</a:t>
            </a:r>
            <a:r>
              <a:rPr lang="en-US" dirty="0"/>
              <a:t> package provides two classes:  </a:t>
            </a:r>
          </a:p>
          <a:p>
            <a:r>
              <a:rPr lang="en-US" dirty="0"/>
              <a:t>Socket – for implementing a client </a:t>
            </a:r>
          </a:p>
          <a:p>
            <a:r>
              <a:rPr lang="en-US" dirty="0"/>
              <a:t> </a:t>
            </a:r>
            <a:r>
              <a:rPr lang="en-US" dirty="0" err="1"/>
              <a:t>ServerSocket</a:t>
            </a:r>
            <a:r>
              <a:rPr lang="en-US" dirty="0"/>
              <a:t> – for implementing a server </a:t>
            </a:r>
            <a:endParaRPr lang="en-IN" dirty="0"/>
          </a:p>
        </p:txBody>
      </p:sp>
    </p:spTree>
    <p:extLst>
      <p:ext uri="{BB962C8B-B14F-4D97-AF65-F5344CB8AC3E}">
        <p14:creationId xmlns:p14="http://schemas.microsoft.com/office/powerpoint/2010/main" val="309749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DAAD-1A95-83A5-9992-6D4B8DC36FBB}"/>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3C7C155A-C984-1732-2D53-619B5EBE223D}"/>
              </a:ext>
            </a:extLst>
          </p:cNvPr>
          <p:cNvSpPr>
            <a:spLocks noGrp="1"/>
          </p:cNvSpPr>
          <p:nvPr>
            <p:ph idx="1"/>
          </p:nvPr>
        </p:nvSpPr>
        <p:spPr/>
        <p:txBody>
          <a:bodyPr/>
          <a:lstStyle/>
          <a:p>
            <a:r>
              <a:rPr lang="en-US" dirty="0"/>
              <a:t>. A server socket waits for requests to come in over the network. It performs some operation based on that request, and then possibly returns a result to the requester. </a:t>
            </a:r>
          </a:p>
          <a:p>
            <a:r>
              <a:rPr lang="en-US" dirty="0"/>
              <a:t>A server socket is technically not a socket: when a client connects to a server socket, a TCP connection is made, and a (normal) socket is created for each end point. </a:t>
            </a:r>
            <a:endParaRPr lang="en-IN" dirty="0"/>
          </a:p>
        </p:txBody>
      </p:sp>
    </p:spTree>
    <p:extLst>
      <p:ext uri="{BB962C8B-B14F-4D97-AF65-F5344CB8AC3E}">
        <p14:creationId xmlns:p14="http://schemas.microsoft.com/office/powerpoint/2010/main" val="130912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9CAC-0FD1-5771-0935-0DA7F5E85A98}"/>
              </a:ext>
            </a:extLst>
          </p:cNvPr>
          <p:cNvSpPr>
            <a:spLocks noGrp="1"/>
          </p:cNvSpPr>
          <p:nvPr>
            <p:ph type="title"/>
          </p:nvPr>
        </p:nvSpPr>
        <p:spPr/>
        <p:txBody>
          <a:bodyPr/>
          <a:lstStyle/>
          <a:p>
            <a:r>
              <a:rPr lang="en-IN" b="1" dirty="0">
                <a:solidFill>
                  <a:srgbClr val="FF0000"/>
                </a:solidFill>
              </a:rPr>
              <a:t>OBJECTIVE OF OUR PROJECT:</a:t>
            </a:r>
          </a:p>
        </p:txBody>
      </p:sp>
      <p:sp>
        <p:nvSpPr>
          <p:cNvPr id="3" name="Content Placeholder 2">
            <a:extLst>
              <a:ext uri="{FF2B5EF4-FFF2-40B4-BE49-F238E27FC236}">
                <a16:creationId xmlns:a16="http://schemas.microsoft.com/office/drawing/2014/main" id="{233A2FF2-E157-C4BF-0E7A-53AA8407A1D5}"/>
              </a:ext>
            </a:extLst>
          </p:cNvPr>
          <p:cNvSpPr>
            <a:spLocks noGrp="1"/>
          </p:cNvSpPr>
          <p:nvPr>
            <p:ph idx="1"/>
          </p:nvPr>
        </p:nvSpPr>
        <p:spPr/>
        <p:txBody>
          <a:bodyPr/>
          <a:lstStyle/>
          <a:p>
            <a:r>
              <a:rPr lang="en-IN" dirty="0"/>
              <a:t>To make A chat application which connects 2 devices for  communication with each other with the help of java networking concept java swing libraries for </a:t>
            </a:r>
            <a:r>
              <a:rPr lang="en-IN" dirty="0" err="1"/>
              <a:t>gui</a:t>
            </a:r>
            <a:r>
              <a:rPr lang="en-IN" dirty="0"/>
              <a:t> implementation and java event handling</a:t>
            </a:r>
          </a:p>
        </p:txBody>
      </p:sp>
    </p:spTree>
    <p:extLst>
      <p:ext uri="{BB962C8B-B14F-4D97-AF65-F5344CB8AC3E}">
        <p14:creationId xmlns:p14="http://schemas.microsoft.com/office/powerpoint/2010/main" val="4212106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DE99-4DAB-3B3A-4D59-211FE652E2E5}"/>
              </a:ext>
            </a:extLst>
          </p:cNvPr>
          <p:cNvSpPr>
            <a:spLocks noGrp="1"/>
          </p:cNvSpPr>
          <p:nvPr>
            <p:ph type="title"/>
          </p:nvPr>
        </p:nvSpPr>
        <p:spPr/>
        <p:txBody>
          <a:bodyPr/>
          <a:lstStyle/>
          <a:p>
            <a:r>
              <a:rPr lang="en-US" dirty="0"/>
              <a:t>implementation:</a:t>
            </a:r>
            <a:endParaRPr lang="en-IN" dirty="0"/>
          </a:p>
        </p:txBody>
      </p:sp>
      <p:pic>
        <p:nvPicPr>
          <p:cNvPr id="5" name="Content Placeholder 4">
            <a:extLst>
              <a:ext uri="{FF2B5EF4-FFF2-40B4-BE49-F238E27FC236}">
                <a16:creationId xmlns:a16="http://schemas.microsoft.com/office/drawing/2014/main" id="{33A900DE-B86D-8E8D-0084-80A6DD783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725" y="2011363"/>
            <a:ext cx="9925050" cy="4562461"/>
          </a:xfrm>
        </p:spPr>
      </p:pic>
    </p:spTree>
    <p:extLst>
      <p:ext uri="{BB962C8B-B14F-4D97-AF65-F5344CB8AC3E}">
        <p14:creationId xmlns:p14="http://schemas.microsoft.com/office/powerpoint/2010/main" val="123340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31D4-E9E2-DC2F-E80E-C96638AC9C06}"/>
              </a:ext>
            </a:extLst>
          </p:cNvPr>
          <p:cNvSpPr>
            <a:spLocks noGrp="1"/>
          </p:cNvSpPr>
          <p:nvPr>
            <p:ph type="title"/>
          </p:nvPr>
        </p:nvSpPr>
        <p:spPr/>
        <p:txBody>
          <a:bodyPr/>
          <a:lstStyle/>
          <a:p>
            <a:r>
              <a:rPr lang="en-US" dirty="0"/>
              <a:t>Steps to create a server class:</a:t>
            </a:r>
            <a:endParaRPr lang="en-IN" dirty="0"/>
          </a:p>
        </p:txBody>
      </p:sp>
      <p:pic>
        <p:nvPicPr>
          <p:cNvPr id="5" name="Content Placeholder 4">
            <a:extLst>
              <a:ext uri="{FF2B5EF4-FFF2-40B4-BE49-F238E27FC236}">
                <a16:creationId xmlns:a16="http://schemas.microsoft.com/office/drawing/2014/main" id="{1DE41EBF-3545-7064-5A60-39A50AFD8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25" y="2011363"/>
            <a:ext cx="7896112" cy="4722812"/>
          </a:xfrm>
        </p:spPr>
      </p:pic>
    </p:spTree>
    <p:extLst>
      <p:ext uri="{BB962C8B-B14F-4D97-AF65-F5344CB8AC3E}">
        <p14:creationId xmlns:p14="http://schemas.microsoft.com/office/powerpoint/2010/main" val="249337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567B-57BD-C91F-1151-13548DD1761D}"/>
              </a:ext>
            </a:extLst>
          </p:cNvPr>
          <p:cNvSpPr>
            <a:spLocks noGrp="1"/>
          </p:cNvSpPr>
          <p:nvPr>
            <p:ph type="title"/>
          </p:nvPr>
        </p:nvSpPr>
        <p:spPr/>
        <p:txBody>
          <a:bodyPr/>
          <a:lstStyle/>
          <a:p>
            <a:r>
              <a:rPr lang="en-US" dirty="0"/>
              <a:t>Steps to create client:</a:t>
            </a:r>
            <a:endParaRPr lang="en-IN" dirty="0"/>
          </a:p>
        </p:txBody>
      </p:sp>
      <p:pic>
        <p:nvPicPr>
          <p:cNvPr id="5" name="Content Placeholder 4">
            <a:extLst>
              <a:ext uri="{FF2B5EF4-FFF2-40B4-BE49-F238E27FC236}">
                <a16:creationId xmlns:a16="http://schemas.microsoft.com/office/drawing/2014/main" id="{9DBFDBD9-E3A1-F262-193D-FF62FF7ED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1" y="2011363"/>
            <a:ext cx="8201024" cy="4732337"/>
          </a:xfrm>
        </p:spPr>
      </p:pic>
    </p:spTree>
    <p:extLst>
      <p:ext uri="{BB962C8B-B14F-4D97-AF65-F5344CB8AC3E}">
        <p14:creationId xmlns:p14="http://schemas.microsoft.com/office/powerpoint/2010/main" val="27141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365D-1FE1-2004-FCDE-75534B0E53C8}"/>
              </a:ext>
            </a:extLst>
          </p:cNvPr>
          <p:cNvSpPr>
            <a:spLocks noGrp="1"/>
          </p:cNvSpPr>
          <p:nvPr>
            <p:ph type="title"/>
          </p:nvPr>
        </p:nvSpPr>
        <p:spPr/>
        <p:txBody>
          <a:bodyPr/>
          <a:lstStyle/>
          <a:p>
            <a:r>
              <a:rPr lang="en-US" dirty="0"/>
              <a:t>Inter communication between client and server via </a:t>
            </a:r>
            <a:r>
              <a:rPr lang="en-US" dirty="0" err="1"/>
              <a:t>tcp</a:t>
            </a:r>
            <a:r>
              <a:rPr lang="en-US" dirty="0"/>
              <a:t>:</a:t>
            </a:r>
            <a:endParaRPr lang="en-IN" dirty="0"/>
          </a:p>
        </p:txBody>
      </p:sp>
      <p:pic>
        <p:nvPicPr>
          <p:cNvPr id="5" name="Content Placeholder 4">
            <a:extLst>
              <a:ext uri="{FF2B5EF4-FFF2-40B4-BE49-F238E27FC236}">
                <a16:creationId xmlns:a16="http://schemas.microsoft.com/office/drawing/2014/main" id="{A7C1E5D9-01F4-97C6-74D7-E61F0A970D4B}"/>
              </a:ext>
            </a:extLst>
          </p:cNvPr>
          <p:cNvPicPr>
            <a:picLocks noGrp="1" noChangeAspect="1"/>
          </p:cNvPicPr>
          <p:nvPr>
            <p:ph idx="1"/>
          </p:nvPr>
        </p:nvPicPr>
        <p:blipFill>
          <a:blip r:embed="rId2"/>
          <a:stretch>
            <a:fillRect/>
          </a:stretch>
        </p:blipFill>
        <p:spPr>
          <a:xfrm>
            <a:off x="923925" y="2011363"/>
            <a:ext cx="9906000" cy="4684712"/>
          </a:xfrm>
        </p:spPr>
      </p:pic>
    </p:spTree>
    <p:extLst>
      <p:ext uri="{BB962C8B-B14F-4D97-AF65-F5344CB8AC3E}">
        <p14:creationId xmlns:p14="http://schemas.microsoft.com/office/powerpoint/2010/main" val="2878628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5738-54B5-95F8-4602-EB772D48DF77}"/>
              </a:ext>
            </a:extLst>
          </p:cNvPr>
          <p:cNvSpPr>
            <a:spLocks noGrp="1"/>
          </p:cNvSpPr>
          <p:nvPr>
            <p:ph type="title"/>
          </p:nvPr>
        </p:nvSpPr>
        <p:spPr/>
        <p:txBody>
          <a:bodyPr/>
          <a:lstStyle/>
          <a:p>
            <a:r>
              <a:rPr lang="en-US" dirty="0"/>
              <a:t>Source code of server.java</a:t>
            </a:r>
            <a:endParaRPr lang="en-IN" dirty="0"/>
          </a:p>
        </p:txBody>
      </p:sp>
      <p:pic>
        <p:nvPicPr>
          <p:cNvPr id="5" name="Content Placeholder 4">
            <a:extLst>
              <a:ext uri="{FF2B5EF4-FFF2-40B4-BE49-F238E27FC236}">
                <a16:creationId xmlns:a16="http://schemas.microsoft.com/office/drawing/2014/main" id="{224900DF-5B11-073A-BDF8-80427744D0E5}"/>
              </a:ext>
            </a:extLst>
          </p:cNvPr>
          <p:cNvPicPr>
            <a:picLocks noGrp="1" noChangeAspect="1"/>
          </p:cNvPicPr>
          <p:nvPr>
            <p:ph idx="1"/>
          </p:nvPr>
        </p:nvPicPr>
        <p:blipFill>
          <a:blip r:embed="rId2"/>
          <a:stretch>
            <a:fillRect/>
          </a:stretch>
        </p:blipFill>
        <p:spPr>
          <a:xfrm>
            <a:off x="0" y="1809750"/>
            <a:ext cx="4735832" cy="5048250"/>
          </a:xfrm>
        </p:spPr>
      </p:pic>
      <p:pic>
        <p:nvPicPr>
          <p:cNvPr id="7" name="Picture 6">
            <a:extLst>
              <a:ext uri="{FF2B5EF4-FFF2-40B4-BE49-F238E27FC236}">
                <a16:creationId xmlns:a16="http://schemas.microsoft.com/office/drawing/2014/main" id="{E42E5E3B-67BA-4569-11BD-6C3D9FB8050B}"/>
              </a:ext>
            </a:extLst>
          </p:cNvPr>
          <p:cNvPicPr>
            <a:picLocks noChangeAspect="1"/>
          </p:cNvPicPr>
          <p:nvPr/>
        </p:nvPicPr>
        <p:blipFill>
          <a:blip r:embed="rId3"/>
          <a:stretch>
            <a:fillRect/>
          </a:stretch>
        </p:blipFill>
        <p:spPr>
          <a:xfrm>
            <a:off x="4735832" y="1809750"/>
            <a:ext cx="7456168" cy="5048250"/>
          </a:xfrm>
          <a:prstGeom prst="rect">
            <a:avLst/>
          </a:prstGeom>
        </p:spPr>
      </p:pic>
    </p:spTree>
    <p:extLst>
      <p:ext uri="{BB962C8B-B14F-4D97-AF65-F5344CB8AC3E}">
        <p14:creationId xmlns:p14="http://schemas.microsoft.com/office/powerpoint/2010/main" val="3698526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4401-71F1-AF1A-D035-EE559E010227}"/>
              </a:ext>
            </a:extLst>
          </p:cNvPr>
          <p:cNvSpPr>
            <a:spLocks noGrp="1"/>
          </p:cNvSpPr>
          <p:nvPr>
            <p:ph type="title"/>
          </p:nvPr>
        </p:nvSpPr>
        <p:spPr/>
        <p:txBody>
          <a:bodyPr/>
          <a:lstStyle/>
          <a:p>
            <a:r>
              <a:rPr lang="en-US" dirty="0"/>
              <a:t>Source code of server.java</a:t>
            </a:r>
            <a:endParaRPr lang="en-IN" dirty="0"/>
          </a:p>
        </p:txBody>
      </p:sp>
      <p:pic>
        <p:nvPicPr>
          <p:cNvPr id="5" name="Content Placeholder 4">
            <a:extLst>
              <a:ext uri="{FF2B5EF4-FFF2-40B4-BE49-F238E27FC236}">
                <a16:creationId xmlns:a16="http://schemas.microsoft.com/office/drawing/2014/main" id="{D9A4299D-CB47-61D4-BC67-D51D652C8BA6}"/>
              </a:ext>
            </a:extLst>
          </p:cNvPr>
          <p:cNvPicPr>
            <a:picLocks noGrp="1" noChangeAspect="1"/>
          </p:cNvPicPr>
          <p:nvPr>
            <p:ph idx="1"/>
          </p:nvPr>
        </p:nvPicPr>
        <p:blipFill>
          <a:blip r:embed="rId2"/>
          <a:stretch>
            <a:fillRect/>
          </a:stretch>
        </p:blipFill>
        <p:spPr>
          <a:xfrm>
            <a:off x="1" y="1792937"/>
            <a:ext cx="5438774" cy="5065064"/>
          </a:xfrm>
        </p:spPr>
      </p:pic>
      <p:pic>
        <p:nvPicPr>
          <p:cNvPr id="7" name="Picture 6">
            <a:extLst>
              <a:ext uri="{FF2B5EF4-FFF2-40B4-BE49-F238E27FC236}">
                <a16:creationId xmlns:a16="http://schemas.microsoft.com/office/drawing/2014/main" id="{2A316046-B984-0BA0-F3DC-3EAAB7A2445F}"/>
              </a:ext>
            </a:extLst>
          </p:cNvPr>
          <p:cNvPicPr>
            <a:picLocks noChangeAspect="1"/>
          </p:cNvPicPr>
          <p:nvPr/>
        </p:nvPicPr>
        <p:blipFill>
          <a:blip r:embed="rId3"/>
          <a:stretch>
            <a:fillRect/>
          </a:stretch>
        </p:blipFill>
        <p:spPr>
          <a:xfrm>
            <a:off x="5438774" y="1792936"/>
            <a:ext cx="6753226" cy="5065064"/>
          </a:xfrm>
          <a:prstGeom prst="rect">
            <a:avLst/>
          </a:prstGeom>
        </p:spPr>
      </p:pic>
    </p:spTree>
    <p:extLst>
      <p:ext uri="{BB962C8B-B14F-4D97-AF65-F5344CB8AC3E}">
        <p14:creationId xmlns:p14="http://schemas.microsoft.com/office/powerpoint/2010/main" val="779486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4C23-70A5-49A7-5977-DF07671E01F9}"/>
              </a:ext>
            </a:extLst>
          </p:cNvPr>
          <p:cNvSpPr>
            <a:spLocks noGrp="1"/>
          </p:cNvSpPr>
          <p:nvPr>
            <p:ph type="title"/>
          </p:nvPr>
        </p:nvSpPr>
        <p:spPr/>
        <p:txBody>
          <a:bodyPr/>
          <a:lstStyle/>
          <a:p>
            <a:r>
              <a:rPr lang="en-US" dirty="0"/>
              <a:t>Source code for client.java</a:t>
            </a:r>
            <a:endParaRPr lang="en-IN" dirty="0"/>
          </a:p>
        </p:txBody>
      </p:sp>
      <p:pic>
        <p:nvPicPr>
          <p:cNvPr id="5" name="Content Placeholder 4">
            <a:extLst>
              <a:ext uri="{FF2B5EF4-FFF2-40B4-BE49-F238E27FC236}">
                <a16:creationId xmlns:a16="http://schemas.microsoft.com/office/drawing/2014/main" id="{7EE94F17-D002-7C30-1055-676823D3FA39}"/>
              </a:ext>
            </a:extLst>
          </p:cNvPr>
          <p:cNvPicPr>
            <a:picLocks noGrp="1" noChangeAspect="1"/>
          </p:cNvPicPr>
          <p:nvPr>
            <p:ph idx="1"/>
          </p:nvPr>
        </p:nvPicPr>
        <p:blipFill>
          <a:blip r:embed="rId2"/>
          <a:stretch>
            <a:fillRect/>
          </a:stretch>
        </p:blipFill>
        <p:spPr>
          <a:xfrm>
            <a:off x="514351" y="2011363"/>
            <a:ext cx="8560102" cy="4713287"/>
          </a:xfrm>
        </p:spPr>
      </p:pic>
    </p:spTree>
    <p:extLst>
      <p:ext uri="{BB962C8B-B14F-4D97-AF65-F5344CB8AC3E}">
        <p14:creationId xmlns:p14="http://schemas.microsoft.com/office/powerpoint/2010/main" val="137318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97B1-2D46-4680-0177-5A943AAD763F}"/>
              </a:ext>
            </a:extLst>
          </p:cNvPr>
          <p:cNvSpPr>
            <a:spLocks noGrp="1"/>
          </p:cNvSpPr>
          <p:nvPr>
            <p:ph type="title"/>
          </p:nvPr>
        </p:nvSpPr>
        <p:spPr/>
        <p:txBody>
          <a:bodyPr/>
          <a:lstStyle/>
          <a:p>
            <a:r>
              <a:rPr lang="en-US" dirty="0"/>
              <a:t>Source code for client.java</a:t>
            </a:r>
            <a:endParaRPr lang="en-IN" dirty="0"/>
          </a:p>
        </p:txBody>
      </p:sp>
      <p:pic>
        <p:nvPicPr>
          <p:cNvPr id="5" name="Content Placeholder 4">
            <a:extLst>
              <a:ext uri="{FF2B5EF4-FFF2-40B4-BE49-F238E27FC236}">
                <a16:creationId xmlns:a16="http://schemas.microsoft.com/office/drawing/2014/main" id="{85237202-0391-DC21-811C-8086BC8A0958}"/>
              </a:ext>
            </a:extLst>
          </p:cNvPr>
          <p:cNvPicPr>
            <a:picLocks noGrp="1" noChangeAspect="1"/>
          </p:cNvPicPr>
          <p:nvPr>
            <p:ph idx="1"/>
          </p:nvPr>
        </p:nvPicPr>
        <p:blipFill>
          <a:blip r:embed="rId2"/>
          <a:stretch>
            <a:fillRect/>
          </a:stretch>
        </p:blipFill>
        <p:spPr>
          <a:xfrm>
            <a:off x="0" y="1792936"/>
            <a:ext cx="6828135" cy="5065064"/>
          </a:xfrm>
        </p:spPr>
      </p:pic>
      <p:pic>
        <p:nvPicPr>
          <p:cNvPr id="7" name="Picture 6">
            <a:extLst>
              <a:ext uri="{FF2B5EF4-FFF2-40B4-BE49-F238E27FC236}">
                <a16:creationId xmlns:a16="http://schemas.microsoft.com/office/drawing/2014/main" id="{B034A516-F984-1C80-770F-FCA384FE6DD4}"/>
              </a:ext>
            </a:extLst>
          </p:cNvPr>
          <p:cNvPicPr>
            <a:picLocks noChangeAspect="1"/>
          </p:cNvPicPr>
          <p:nvPr/>
        </p:nvPicPr>
        <p:blipFill>
          <a:blip r:embed="rId3"/>
          <a:stretch>
            <a:fillRect/>
          </a:stretch>
        </p:blipFill>
        <p:spPr>
          <a:xfrm>
            <a:off x="6828134" y="1792936"/>
            <a:ext cx="5361783" cy="5065064"/>
          </a:xfrm>
          <a:prstGeom prst="rect">
            <a:avLst/>
          </a:prstGeom>
        </p:spPr>
      </p:pic>
    </p:spTree>
    <p:extLst>
      <p:ext uri="{BB962C8B-B14F-4D97-AF65-F5344CB8AC3E}">
        <p14:creationId xmlns:p14="http://schemas.microsoft.com/office/powerpoint/2010/main" val="47869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EF1B-9F5E-B89F-C6C3-D51CA29F831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BB4B51C-75CD-2673-B3C5-0A43210B5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5726"/>
            <a:ext cx="12192000" cy="6772274"/>
          </a:xfrm>
        </p:spPr>
      </p:pic>
    </p:spTree>
    <p:extLst>
      <p:ext uri="{BB962C8B-B14F-4D97-AF65-F5344CB8AC3E}">
        <p14:creationId xmlns:p14="http://schemas.microsoft.com/office/powerpoint/2010/main" val="231509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F7ED-13EC-5822-E96D-064ED5395357}"/>
              </a:ext>
            </a:extLst>
          </p:cNvPr>
          <p:cNvSpPr>
            <a:spLocks noGrp="1"/>
          </p:cNvSpPr>
          <p:nvPr>
            <p:ph type="title"/>
          </p:nvPr>
        </p:nvSpPr>
        <p:spPr/>
        <p:txBody>
          <a:bodyPr/>
          <a:lstStyle/>
          <a:p>
            <a:r>
              <a:rPr lang="en-IN" dirty="0"/>
              <a:t>Core concepts:</a:t>
            </a:r>
          </a:p>
        </p:txBody>
      </p:sp>
      <p:sp>
        <p:nvSpPr>
          <p:cNvPr id="3" name="Content Placeholder 2">
            <a:extLst>
              <a:ext uri="{FF2B5EF4-FFF2-40B4-BE49-F238E27FC236}">
                <a16:creationId xmlns:a16="http://schemas.microsoft.com/office/drawing/2014/main" id="{70EB56CD-2EA3-9073-8A4F-033C72B08704}"/>
              </a:ext>
            </a:extLst>
          </p:cNvPr>
          <p:cNvSpPr>
            <a:spLocks noGrp="1"/>
          </p:cNvSpPr>
          <p:nvPr>
            <p:ph idx="1"/>
          </p:nvPr>
        </p:nvSpPr>
        <p:spPr/>
        <p:txBody>
          <a:bodyPr/>
          <a:lstStyle/>
          <a:p>
            <a:r>
              <a:rPr lang="en-IN" dirty="0"/>
              <a:t>JAVA GUI </a:t>
            </a:r>
          </a:p>
          <a:p>
            <a:r>
              <a:rPr lang="en-IN" dirty="0"/>
              <a:t>JAVA FILE HANDLING </a:t>
            </a:r>
          </a:p>
          <a:p>
            <a:r>
              <a:rPr lang="en-IN" dirty="0"/>
              <a:t>JAVA MULTITHREADING</a:t>
            </a:r>
          </a:p>
          <a:p>
            <a:r>
              <a:rPr lang="en-IN" dirty="0"/>
              <a:t>JAVA EXCEPTION HANDLING</a:t>
            </a:r>
          </a:p>
          <a:p>
            <a:r>
              <a:rPr lang="en-IN" dirty="0"/>
              <a:t>JAVA ADVANCE NETWORKING CONCEPTS</a:t>
            </a:r>
          </a:p>
          <a:p>
            <a:r>
              <a:rPr lang="en-IN" dirty="0"/>
              <a:t>JAVA INHERITANCE</a:t>
            </a:r>
          </a:p>
          <a:p>
            <a:r>
              <a:rPr lang="en-IN" dirty="0"/>
              <a:t>JAVA EVENT HANDLING</a:t>
            </a:r>
          </a:p>
          <a:p>
            <a:endParaRPr lang="en-IN" dirty="0"/>
          </a:p>
        </p:txBody>
      </p:sp>
    </p:spTree>
    <p:extLst>
      <p:ext uri="{BB962C8B-B14F-4D97-AF65-F5344CB8AC3E}">
        <p14:creationId xmlns:p14="http://schemas.microsoft.com/office/powerpoint/2010/main" val="143750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16CA-47F9-57B5-0622-3A89224B9CFB}"/>
              </a:ext>
            </a:extLst>
          </p:cNvPr>
          <p:cNvSpPr>
            <a:spLocks noGrp="1"/>
          </p:cNvSpPr>
          <p:nvPr>
            <p:ph type="title"/>
          </p:nvPr>
        </p:nvSpPr>
        <p:spPr/>
        <p:txBody>
          <a:bodyPr/>
          <a:lstStyle/>
          <a:p>
            <a:r>
              <a:rPr lang="en-IN" dirty="0"/>
              <a:t>Getting started with OUR PROJECT:</a:t>
            </a:r>
          </a:p>
        </p:txBody>
      </p:sp>
      <p:pic>
        <p:nvPicPr>
          <p:cNvPr id="5" name="Content Placeholder 4">
            <a:extLst>
              <a:ext uri="{FF2B5EF4-FFF2-40B4-BE49-F238E27FC236}">
                <a16:creationId xmlns:a16="http://schemas.microsoft.com/office/drawing/2014/main" id="{DE8AB39F-17B9-4466-A493-307D8E91A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725" y="2011363"/>
            <a:ext cx="10487025" cy="4675187"/>
          </a:xfrm>
        </p:spPr>
      </p:pic>
    </p:spTree>
    <p:extLst>
      <p:ext uri="{BB962C8B-B14F-4D97-AF65-F5344CB8AC3E}">
        <p14:creationId xmlns:p14="http://schemas.microsoft.com/office/powerpoint/2010/main" val="33750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34D8-82CC-DE0F-4C06-0B8ECF24E0F0}"/>
              </a:ext>
            </a:extLst>
          </p:cNvPr>
          <p:cNvSpPr>
            <a:spLocks noGrp="1"/>
          </p:cNvSpPr>
          <p:nvPr>
            <p:ph type="title"/>
          </p:nvPr>
        </p:nvSpPr>
        <p:spPr/>
        <p:txBody>
          <a:bodyPr/>
          <a:lstStyle/>
          <a:p>
            <a:r>
              <a:rPr lang="en-IN" dirty="0"/>
              <a:t>JAVA NETWORKING CONCEPTS:</a:t>
            </a:r>
          </a:p>
        </p:txBody>
      </p:sp>
      <p:sp>
        <p:nvSpPr>
          <p:cNvPr id="3" name="Content Placeholder 2">
            <a:extLst>
              <a:ext uri="{FF2B5EF4-FFF2-40B4-BE49-F238E27FC236}">
                <a16:creationId xmlns:a16="http://schemas.microsoft.com/office/drawing/2014/main" id="{3E9E01FD-96ED-A03C-1A20-81C708EF1202}"/>
              </a:ext>
            </a:extLst>
          </p:cNvPr>
          <p:cNvSpPr>
            <a:spLocks noGrp="1"/>
          </p:cNvSpPr>
          <p:nvPr>
            <p:ph idx="1"/>
          </p:nvPr>
        </p:nvSpPr>
        <p:spPr/>
        <p:txBody>
          <a:bodyPr/>
          <a:lstStyle/>
          <a:p>
            <a:r>
              <a:rPr lang="en-US" dirty="0"/>
              <a:t>Java Socket programming is used for communication between the applications running on different JRE.</a:t>
            </a:r>
          </a:p>
          <a:p>
            <a:r>
              <a:rPr lang="en-US" dirty="0"/>
              <a:t>Java Socket programming can be connection-oriented or connection-less.</a:t>
            </a:r>
          </a:p>
          <a:p>
            <a:r>
              <a:rPr lang="en-US" dirty="0"/>
              <a:t>Socket and </a:t>
            </a:r>
            <a:r>
              <a:rPr lang="en-US" dirty="0" err="1"/>
              <a:t>ServerSocket</a:t>
            </a:r>
            <a:r>
              <a:rPr lang="en-US" dirty="0"/>
              <a:t> classes are used for connection-oriented socket programming and </a:t>
            </a:r>
            <a:r>
              <a:rPr lang="en-US" dirty="0" err="1"/>
              <a:t>DatagramSocket</a:t>
            </a:r>
            <a:r>
              <a:rPr lang="en-US" dirty="0"/>
              <a:t> and </a:t>
            </a:r>
            <a:r>
              <a:rPr lang="en-US" dirty="0" err="1"/>
              <a:t>DatagramPacket</a:t>
            </a:r>
            <a:r>
              <a:rPr lang="en-US" dirty="0"/>
              <a:t> classes are used for connection-less socket programming.</a:t>
            </a:r>
          </a:p>
          <a:p>
            <a:r>
              <a:rPr lang="en-US" dirty="0"/>
              <a:t>The client in socket programming must know two information:</a:t>
            </a:r>
          </a:p>
          <a:p>
            <a:pPr>
              <a:buFont typeface="+mj-lt"/>
              <a:buAutoNum type="arabicPeriod"/>
            </a:pPr>
            <a:r>
              <a:rPr lang="en-US" dirty="0"/>
              <a:t>IP Address of Server, and</a:t>
            </a:r>
          </a:p>
          <a:p>
            <a:pPr>
              <a:buFont typeface="+mj-lt"/>
              <a:buAutoNum type="arabicPeriod"/>
            </a:pPr>
            <a:r>
              <a:rPr lang="en-US" dirty="0"/>
              <a:t>Port number.</a:t>
            </a:r>
          </a:p>
          <a:p>
            <a:endParaRPr lang="en-US" dirty="0"/>
          </a:p>
          <a:p>
            <a:endParaRPr lang="en-IN" dirty="0"/>
          </a:p>
        </p:txBody>
      </p:sp>
    </p:spTree>
    <p:extLst>
      <p:ext uri="{BB962C8B-B14F-4D97-AF65-F5344CB8AC3E}">
        <p14:creationId xmlns:p14="http://schemas.microsoft.com/office/powerpoint/2010/main" val="31846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2A0C-0490-67C4-C4D3-B4DF06F47B1D}"/>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2793EDC0-1BCA-2B71-21D4-EE83FF63AD48}"/>
              </a:ext>
            </a:extLst>
          </p:cNvPr>
          <p:cNvSpPr>
            <a:spLocks noGrp="1"/>
          </p:cNvSpPr>
          <p:nvPr>
            <p:ph idx="1"/>
          </p:nvPr>
        </p:nvSpPr>
        <p:spPr/>
        <p:txBody>
          <a:bodyPr/>
          <a:lstStyle/>
          <a:p>
            <a:r>
              <a:rPr lang="en-US" dirty="0"/>
              <a:t>Here, we are going to make one-way client and server communication. In this application, client sends a message to the server, server reads the message and prints it. </a:t>
            </a:r>
          </a:p>
          <a:p>
            <a:r>
              <a:rPr lang="en-US" dirty="0"/>
              <a:t>Here, two classes are being used: Socket and </a:t>
            </a:r>
            <a:r>
              <a:rPr lang="en-US" dirty="0" err="1"/>
              <a:t>ServerSocket</a:t>
            </a:r>
            <a:r>
              <a:rPr lang="en-US" dirty="0"/>
              <a:t>. The Socket class is used to communicate client and server. Through this class, we can read and write message. </a:t>
            </a:r>
          </a:p>
          <a:p>
            <a:r>
              <a:rPr lang="en-US" dirty="0"/>
              <a:t>The </a:t>
            </a:r>
            <a:r>
              <a:rPr lang="en-US" dirty="0" err="1"/>
              <a:t>ServerSocket</a:t>
            </a:r>
            <a:r>
              <a:rPr lang="en-US" dirty="0"/>
              <a:t> class is used at server-side. The accept() method of </a:t>
            </a:r>
            <a:r>
              <a:rPr lang="en-US" dirty="0" err="1"/>
              <a:t>ServerSocket</a:t>
            </a:r>
            <a:r>
              <a:rPr lang="en-US" dirty="0"/>
              <a:t> class blocks the console until the client is connected. After the successful connection of client, it returns the instance of Socket at server-side.</a:t>
            </a:r>
          </a:p>
          <a:p>
            <a:pPr marL="0" indent="0">
              <a:buNone/>
            </a:pPr>
            <a:endParaRPr lang="en-US" b="1" dirty="0"/>
          </a:p>
        </p:txBody>
      </p:sp>
    </p:spTree>
    <p:extLst>
      <p:ext uri="{BB962C8B-B14F-4D97-AF65-F5344CB8AC3E}">
        <p14:creationId xmlns:p14="http://schemas.microsoft.com/office/powerpoint/2010/main" val="89723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39D8-4850-518F-E00B-6177AD289D2E}"/>
              </a:ext>
            </a:extLst>
          </p:cNvPr>
          <p:cNvSpPr>
            <a:spLocks noGrp="1"/>
          </p:cNvSpPr>
          <p:nvPr>
            <p:ph type="title"/>
          </p:nvPr>
        </p:nvSpPr>
        <p:spPr/>
        <p:txBody>
          <a:bodyPr/>
          <a:lstStyle/>
          <a:p>
            <a:r>
              <a:rPr lang="en-IN" dirty="0"/>
              <a:t>SOME  IMPORTANT TERMINOLOGIES:</a:t>
            </a:r>
          </a:p>
        </p:txBody>
      </p:sp>
      <p:sp>
        <p:nvSpPr>
          <p:cNvPr id="3" name="Content Placeholder 2">
            <a:extLst>
              <a:ext uri="{FF2B5EF4-FFF2-40B4-BE49-F238E27FC236}">
                <a16:creationId xmlns:a16="http://schemas.microsoft.com/office/drawing/2014/main" id="{1692AAB6-22A5-177D-211B-E51703FE6B6D}"/>
              </a:ext>
            </a:extLst>
          </p:cNvPr>
          <p:cNvSpPr>
            <a:spLocks noGrp="1"/>
          </p:cNvSpPr>
          <p:nvPr>
            <p:ph idx="1"/>
          </p:nvPr>
        </p:nvSpPr>
        <p:spPr/>
        <p:txBody>
          <a:bodyPr/>
          <a:lstStyle/>
          <a:p>
            <a:r>
              <a:rPr lang="en-US" b="1" dirty="0"/>
              <a:t>Socket class</a:t>
            </a:r>
          </a:p>
          <a:p>
            <a:r>
              <a:rPr lang="en-US" dirty="0"/>
              <a:t>A socket is simply an endpoint for communications between the machines. The Socket class can be used to create a socket.</a:t>
            </a:r>
          </a:p>
          <a:p>
            <a:r>
              <a:rPr lang="en-IN" b="1" dirty="0" err="1"/>
              <a:t>ServerSocket</a:t>
            </a:r>
            <a:r>
              <a:rPr lang="en-IN" b="1" dirty="0"/>
              <a:t> class</a:t>
            </a:r>
            <a:endParaRPr lang="en-US" dirty="0"/>
          </a:p>
          <a:p>
            <a:r>
              <a:rPr lang="en-US" dirty="0"/>
              <a:t>The </a:t>
            </a:r>
            <a:r>
              <a:rPr lang="en-US" dirty="0" err="1"/>
              <a:t>ServerSocket</a:t>
            </a:r>
            <a:r>
              <a:rPr lang="en-US" dirty="0"/>
              <a:t> class can be used to create a server socket. This object is used to establish communication with the clients.</a:t>
            </a:r>
            <a:endParaRPr lang="en-IN" dirty="0"/>
          </a:p>
        </p:txBody>
      </p:sp>
    </p:spTree>
    <p:extLst>
      <p:ext uri="{BB962C8B-B14F-4D97-AF65-F5344CB8AC3E}">
        <p14:creationId xmlns:p14="http://schemas.microsoft.com/office/powerpoint/2010/main" val="295465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49D3-D3C0-1639-8DE8-BBA0CD0D6F5C}"/>
              </a:ext>
            </a:extLst>
          </p:cNvPr>
          <p:cNvSpPr>
            <a:spLocks noGrp="1"/>
          </p:cNvSpPr>
          <p:nvPr>
            <p:ph type="title"/>
          </p:nvPr>
        </p:nvSpPr>
        <p:spPr/>
        <p:txBody>
          <a:bodyPr/>
          <a:lstStyle/>
          <a:p>
            <a:r>
              <a:rPr lang="en-IN" dirty="0"/>
              <a:t>SOME  IMPORTANT TERMINOLOGIES:</a:t>
            </a:r>
          </a:p>
        </p:txBody>
      </p:sp>
      <p:sp>
        <p:nvSpPr>
          <p:cNvPr id="3" name="Content Placeholder 2">
            <a:extLst>
              <a:ext uri="{FF2B5EF4-FFF2-40B4-BE49-F238E27FC236}">
                <a16:creationId xmlns:a16="http://schemas.microsoft.com/office/drawing/2014/main" id="{EBAA357F-7339-28E6-8174-27F1F952614D}"/>
              </a:ext>
            </a:extLst>
          </p:cNvPr>
          <p:cNvSpPr>
            <a:spLocks noGrp="1"/>
          </p:cNvSpPr>
          <p:nvPr>
            <p:ph idx="1"/>
          </p:nvPr>
        </p:nvSpPr>
        <p:spPr/>
        <p:txBody>
          <a:bodyPr/>
          <a:lstStyle/>
          <a:p>
            <a:endParaRPr lang="en-IN" dirty="0"/>
          </a:p>
          <a:p>
            <a:endParaRPr lang="en-IN" dirty="0"/>
          </a:p>
          <a:p>
            <a:endParaRPr lang="en-IN" dirty="0"/>
          </a:p>
          <a:p>
            <a:r>
              <a:rPr lang="en-US" b="1" dirty="0"/>
              <a:t>host </a:t>
            </a:r>
            <a:r>
              <a:rPr lang="en-US" dirty="0"/>
              <a:t>: which is the IP address of the server , in our case the server and client are both implemented on the same machine so we use the address localhost which is : 127.0.0.1</a:t>
            </a:r>
          </a:p>
          <a:p>
            <a:r>
              <a:rPr lang="en-US" b="1" dirty="0"/>
              <a:t>port </a:t>
            </a:r>
            <a:r>
              <a:rPr lang="en-US" dirty="0"/>
              <a:t>: a port number which is the port number defined by the server in the Server.java</a:t>
            </a:r>
          </a:p>
          <a:p>
            <a:endParaRPr lang="en-IN" dirty="0"/>
          </a:p>
        </p:txBody>
      </p:sp>
    </p:spTree>
    <p:extLst>
      <p:ext uri="{BB962C8B-B14F-4D97-AF65-F5344CB8AC3E}">
        <p14:creationId xmlns:p14="http://schemas.microsoft.com/office/powerpoint/2010/main" val="10312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88F7-D287-6AB8-66C8-6AEEA100965B}"/>
              </a:ext>
            </a:extLst>
          </p:cNvPr>
          <p:cNvSpPr>
            <a:spLocks noGrp="1"/>
          </p:cNvSpPr>
          <p:nvPr>
            <p:ph type="title"/>
          </p:nvPr>
        </p:nvSpPr>
        <p:spPr/>
        <p:txBody>
          <a:bodyPr/>
          <a:lstStyle/>
          <a:p>
            <a:r>
              <a:rPr lang="en-IN" dirty="0"/>
              <a:t>JAVA FILE HANDLING CONCEPTS:</a:t>
            </a:r>
          </a:p>
        </p:txBody>
      </p:sp>
      <p:sp>
        <p:nvSpPr>
          <p:cNvPr id="3" name="Content Placeholder 2">
            <a:extLst>
              <a:ext uri="{FF2B5EF4-FFF2-40B4-BE49-F238E27FC236}">
                <a16:creationId xmlns:a16="http://schemas.microsoft.com/office/drawing/2014/main" id="{9F47C7A3-FBEE-240C-0095-928541638390}"/>
              </a:ext>
            </a:extLst>
          </p:cNvPr>
          <p:cNvSpPr>
            <a:spLocks noGrp="1"/>
          </p:cNvSpPr>
          <p:nvPr>
            <p:ph idx="1"/>
          </p:nvPr>
        </p:nvSpPr>
        <p:spPr/>
        <p:txBody>
          <a:bodyPr>
            <a:normAutofit/>
          </a:bodyPr>
          <a:lstStyle/>
          <a:p>
            <a:endParaRPr lang="en-US" dirty="0"/>
          </a:p>
          <a:p>
            <a:pPr>
              <a:buFont typeface="Arial" panose="020B0604020202020204" pitchFamily="34" charset="0"/>
              <a:buChar char="•"/>
            </a:pPr>
            <a:r>
              <a:rPr lang="en-US" dirty="0" err="1"/>
              <a:t>BufferedReader</a:t>
            </a:r>
            <a:r>
              <a:rPr lang="en-US" dirty="0"/>
              <a:t> in : this line means we declared an object called “ in” which is an object of the class </a:t>
            </a:r>
            <a:r>
              <a:rPr lang="en-US" dirty="0" err="1"/>
              <a:t>BufferedReader</a:t>
            </a:r>
            <a:r>
              <a:rPr lang="en-US" dirty="0"/>
              <a:t>. </a:t>
            </a:r>
            <a:r>
              <a:rPr lang="en-US" b="1" dirty="0"/>
              <a:t>It is used to read data from the </a:t>
            </a:r>
            <a:r>
              <a:rPr lang="en-US" b="1" dirty="0" err="1"/>
              <a:t>clientSocket</a:t>
            </a:r>
            <a:r>
              <a:rPr lang="en-US" b="1" dirty="0"/>
              <a:t> object</a:t>
            </a:r>
            <a:endParaRPr lang="en-US" dirty="0"/>
          </a:p>
          <a:p>
            <a:pPr>
              <a:buFont typeface="Arial" panose="020B0604020202020204" pitchFamily="34" charset="0"/>
              <a:buChar char="•"/>
            </a:pPr>
            <a:r>
              <a:rPr lang="en-US" dirty="0"/>
              <a:t> </a:t>
            </a:r>
            <a:r>
              <a:rPr lang="en-US" dirty="0" err="1"/>
              <a:t>PrintWriter</a:t>
            </a:r>
            <a:r>
              <a:rPr lang="en-US" dirty="0"/>
              <a:t> out : this line means we declared an object called “ out ” which is an object of the class </a:t>
            </a:r>
            <a:r>
              <a:rPr lang="en-US" dirty="0" err="1"/>
              <a:t>PrintWriter</a:t>
            </a:r>
            <a:r>
              <a:rPr lang="en-US" dirty="0"/>
              <a:t>. </a:t>
            </a:r>
            <a:r>
              <a:rPr lang="en-US" b="1" dirty="0"/>
              <a:t>It is used to write data into the </a:t>
            </a:r>
            <a:r>
              <a:rPr lang="en-US" b="1" dirty="0" err="1"/>
              <a:t>clientsocket</a:t>
            </a:r>
            <a:r>
              <a:rPr lang="en-US" b="1" dirty="0"/>
              <a:t> object</a:t>
            </a:r>
            <a:endParaRPr lang="en-US" dirty="0"/>
          </a:p>
          <a:p>
            <a:endParaRPr lang="en-IN" dirty="0"/>
          </a:p>
        </p:txBody>
      </p:sp>
    </p:spTree>
    <p:extLst>
      <p:ext uri="{BB962C8B-B14F-4D97-AF65-F5344CB8AC3E}">
        <p14:creationId xmlns:p14="http://schemas.microsoft.com/office/powerpoint/2010/main" val="1806407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Banded</Template>
  <TotalTime>0</TotalTime>
  <Words>1366</Words>
  <Application>Microsoft Office PowerPoint</Application>
  <PresentationFormat>Widescreen</PresentationFormat>
  <Paragraphs>107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Corbel</vt:lpstr>
      <vt:lpstr>Wingdings</vt:lpstr>
      <vt:lpstr>Banded</vt:lpstr>
      <vt:lpstr>JCHAt: Client-server chat application</vt:lpstr>
      <vt:lpstr>OBJECTIVE OF OUR PROJECT:</vt:lpstr>
      <vt:lpstr>Core concepts:</vt:lpstr>
      <vt:lpstr>Getting started with OUR PROJECT:</vt:lpstr>
      <vt:lpstr>JAVA NETWORKING CONCEPTS:</vt:lpstr>
      <vt:lpstr>CONTINUE:</vt:lpstr>
      <vt:lpstr>SOME  IMPORTANT TERMINOLOGIES:</vt:lpstr>
      <vt:lpstr>SOME  IMPORTANT TERMINOLOGIES:</vt:lpstr>
      <vt:lpstr>JAVA FILE HANDLING CONCEPTS:</vt:lpstr>
      <vt:lpstr>JAVA EXCEPTION HANDLING</vt:lpstr>
      <vt:lpstr>Java multithreading concept:</vt:lpstr>
      <vt:lpstr>Continue:</vt:lpstr>
      <vt:lpstr>Java swing gui concept:</vt:lpstr>
      <vt:lpstr>Implementing our project:</vt:lpstr>
      <vt:lpstr>Implementing our project:</vt:lpstr>
      <vt:lpstr>Let’s talk little bit about tcp/ip protocol: </vt:lpstr>
      <vt:lpstr>Tcp/ip protocol:</vt:lpstr>
      <vt:lpstr>IMPLEMENTATION :</vt:lpstr>
      <vt:lpstr>Implementation:</vt:lpstr>
      <vt:lpstr>implementation:</vt:lpstr>
      <vt:lpstr>Steps to create a server class:</vt:lpstr>
      <vt:lpstr>Steps to create client:</vt:lpstr>
      <vt:lpstr>Inter communication between client and server via tcp:</vt:lpstr>
      <vt:lpstr>Source code of server.java</vt:lpstr>
      <vt:lpstr>Source code of server.java</vt:lpstr>
      <vt:lpstr>Source code for client.java</vt:lpstr>
      <vt:lpstr>Source code for client.java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JCHAt:Client-server chat application</dc:title>
  <dc:creator>ronak.rohishala12@outlook.com</dc:creator>
  <cp:lastModifiedBy>ronak.rohishala12@outlook.com</cp:lastModifiedBy>
  <cp:revision>5</cp:revision>
  <dcterms:created xsi:type="dcterms:W3CDTF">2022-11-28T16:52:45Z</dcterms:created>
  <dcterms:modified xsi:type="dcterms:W3CDTF">2022-11-28T19:41:50Z</dcterms:modified>
</cp:coreProperties>
</file>