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52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220E-532E-CA9E-B464-1AE89742E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C7019-0A5D-7CED-DDD0-2D580730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F798-7852-AA1D-A6AE-A6BFEE2B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1F70-99F4-C7C3-C35C-AFC8E8D5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68C1-A022-CDBD-90D2-9412DB21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E533-3FF2-9217-ADA5-4C83FE67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6074-3E97-01CC-6824-D99330E0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66FF8-FD2B-32F8-214F-51B2B8F5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9B85-FF62-475C-8C38-83A179CF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6D4F-052E-2D44-E645-6061468A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7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70A1B-747C-1B8A-4C6F-21D9995AB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DB510-5D3F-5814-D219-AFABA7529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C27D-9568-DE4A-75EA-58E432B9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566D-7493-5313-59D7-2AB20EC9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3029-E2E7-634B-0E29-A9790937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6567-E979-D0A4-1036-26441957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CD7A-A482-A36E-859B-A1BB4FB0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7398-0884-0658-E7B6-8D48D750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D0C12-22C4-9E49-2D4D-B9ED31EF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61EB-9DFA-5804-5F12-0D5536A2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0786-9941-53E1-F771-E863E505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169-1DC1-BBDB-3043-E0A4F7CC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4472-2911-E21F-EE27-240AA6C8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0ACA-CC01-36B3-A442-CBAAC782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6D27-0024-1020-43A5-167E3657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4A78-5853-3E04-5EE2-C25D82FF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15EA-7AC3-C047-483D-805AFC98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151E8-224F-7121-3B34-8541D4F4F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D0E2-8C76-430B-C74B-B31C07C3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28AFD-8C28-BDE2-044F-65B82ED3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9E259-4E76-94C2-4B3C-8C8AB15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3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8E5F-2228-ED31-E0AB-448FA63C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762CC-D47C-2C2E-5A5B-44A8F524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5C50F-835E-7833-6EFD-C171F3AD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FE8F-6508-2F4A-597B-E70233EE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238B9-1A53-D6D6-3331-F5A4EFB0B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8A6F2-9434-EC80-2AF8-F5C33103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D1120-BB69-CE00-DA58-7808F74C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6FFE9-F1D6-AE31-8FB2-F1E793F8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9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F7D2-83BB-2FB7-2767-AC45B51A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55A23-F3DE-F633-4D50-3EB18E3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93A93-E333-D2F5-5EAA-F57E2865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ED1FA-1AA3-BED5-D5A6-935605CF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6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26229-8604-5334-BDFB-AD49D5C1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6D4FD-03EC-661C-F9FF-825981FD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748E-6BBD-EBD3-7056-46D36A92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C1E6-58F8-5827-9470-FDA557B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D1CA-CB76-8CDF-BC4A-1C0AAFB4C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8D84-C98E-89C2-B03B-9B5F12137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E8D8-F1D6-E0F9-23CD-66D6C98A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9B23-DE05-8E0F-6126-A25D29B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1F98A-2FCD-ACC7-0F28-F0A314B2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C4FC-931D-A955-E1CB-4AA7D80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9A819-C45A-BB90-0F40-66AFB70CC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05411-EF89-E6E9-043A-018769566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4995-ABD2-E314-5271-4D34BAEC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DF7D7-DEC4-7BE2-2672-D7D6FD19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DBD5-D08E-0D80-096A-B0E436D4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4351-7625-4F6F-59B7-0B3091E2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2DAB-0859-20BB-3F6E-B6DBF050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A303-2E5A-4842-F0DC-59701C530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74F36-41C3-4472-ABB4-1CB48AF2DD46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9B0F-CEEB-8678-A307-D1A250B73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76D5-EED9-2246-4E16-0532F0DB1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02B41-B7D0-43FF-AB42-853A068EF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6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AFE2A-B2BB-2BB2-22A2-142F5756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471" y="2930013"/>
            <a:ext cx="5329084" cy="1838632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Amasis MT Pro" panose="020F0502020204030204" pitchFamily="18" charset="0"/>
              </a:rPr>
              <a:t>Introduction To</a:t>
            </a:r>
          </a:p>
          <a:p>
            <a:r>
              <a:rPr lang="en-GB" sz="5400" b="1" dirty="0">
                <a:latin typeface="Amasis MT Pro" panose="020F0502020204030204" pitchFamily="18" charset="0"/>
              </a:rPr>
              <a:t>Generative AI </a:t>
            </a:r>
          </a:p>
        </p:txBody>
      </p:sp>
    </p:spTree>
    <p:extLst>
      <p:ext uri="{BB962C8B-B14F-4D97-AF65-F5344CB8AC3E}">
        <p14:creationId xmlns:p14="http://schemas.microsoft.com/office/powerpoint/2010/main" val="193629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99773" y="1554101"/>
            <a:ext cx="618940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Same steps followed by even AI. 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Step 1 and Step 3 are very straightforward. 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Step 2 is where our algorithms get involved. To form relation between our input and output. </a:t>
            </a:r>
            <a:endParaRPr lang="en-GB" sz="1400" b="1" dirty="0">
              <a:latin typeface="Amasis MT Pro" panose="02040504050005020304" pitchFamily="18" charset="0"/>
            </a:endParaRP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5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99773" y="1554101"/>
            <a:ext cx="618940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Let us understand how computers form relations : 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Important terms to understand –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masis MT Pro" panose="02040504050005020304" pitchFamily="18" charset="0"/>
              </a:rPr>
              <a:t>Cost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masis MT Pro" panose="02040504050005020304" pitchFamily="18" charset="0"/>
              </a:rPr>
              <a:t>Gradient Descent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Amasis MT Pro" panose="020405040500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masis MT Pro" panose="02040504050005020304" pitchFamily="18" charset="0"/>
              </a:rPr>
              <a:t>Let’s explore them in detail..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1400" b="1" dirty="0">
              <a:latin typeface="Amasis MT Pro" panose="02040504050005020304" pitchFamily="18" charset="0"/>
            </a:endParaRP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12091" y="1453893"/>
            <a:ext cx="618940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What our computer does first :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pPr marL="514350" indent="-514350">
              <a:buAutoNum type="arabicParenR"/>
            </a:pPr>
            <a:r>
              <a:rPr lang="en-GB" sz="2800" b="1" dirty="0">
                <a:latin typeface="Amasis MT Pro" panose="02040504050005020304" pitchFamily="18" charset="0"/>
              </a:rPr>
              <a:t>PLOTS A 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GRAPH</a:t>
            </a:r>
          </a:p>
          <a:p>
            <a:endParaRPr lang="en-GB" sz="1400" b="1" dirty="0">
              <a:latin typeface="Amasis MT Pro" panose="02040504050005020304" pitchFamily="18" charset="0"/>
            </a:endParaRP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C736C-76B3-8BFB-C279-ADE5D11C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44" y="2089454"/>
            <a:ext cx="3615153" cy="36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99773" y="1807393"/>
            <a:ext cx="618940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What our computer does :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2) We want to find a relation y=mx+c , such that it fits the 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Graph effectively.</a:t>
            </a:r>
          </a:p>
          <a:p>
            <a:endParaRPr lang="en-GB" sz="1400" b="1" dirty="0">
              <a:latin typeface="Amasis MT Pro" panose="02040504050005020304" pitchFamily="18" charset="0"/>
            </a:endParaRP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4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73D00-E82E-A296-B50F-7AFE6677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3" y="335072"/>
            <a:ext cx="2642992" cy="28841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2C8E9A-C890-B92C-AD01-B05A4EFA0E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94345" y="1789660"/>
            <a:ext cx="1302707" cy="11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51DF0E-DBDB-6246-409F-9712806D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52" y="347601"/>
            <a:ext cx="2793978" cy="28841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CA3B5-DB83-3B8A-6902-E5FDF7787AFA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7391030" y="1783395"/>
            <a:ext cx="1322181" cy="62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668C951-6506-E6A3-2BE3-A248BE342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211" y="335070"/>
            <a:ext cx="2642992" cy="28966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B527A0-57FC-B724-CC08-5074B2334C3A}"/>
              </a:ext>
            </a:extLst>
          </p:cNvPr>
          <p:cNvSpPr txBox="1"/>
          <p:nvPr/>
        </p:nvSpPr>
        <p:spPr>
          <a:xfrm>
            <a:off x="383766" y="3315712"/>
            <a:ext cx="1122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We choose a random initial y=mx+c value . And slowly adjust ‘m’ and ‘c’ to best fit our equation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9DCDE2-2A34-42AE-14EC-884DB4E1D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53" y="3810157"/>
            <a:ext cx="2642992" cy="28254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8B10086-FD02-FEF4-23EB-6E86C92A5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052" y="3810156"/>
            <a:ext cx="2793978" cy="28254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8B0192-DFD8-AD40-59B1-70FC1B566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3737" y="3771610"/>
            <a:ext cx="2979678" cy="29025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DF94BCF-94D4-BFC9-06FE-1B7902EBE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4345" y="5140601"/>
            <a:ext cx="1383912" cy="1646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174766-16F4-DEE9-A191-FBDDC432E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030" y="5134242"/>
            <a:ext cx="1383912" cy="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8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99773" y="1807393"/>
            <a:ext cx="618940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What our computer does :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3) Uses derived relation to find output value. In this case y=2x. 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SOOOO, y=2*3000 = 6000 &gt; FINAL ANSWER</a:t>
            </a:r>
          </a:p>
          <a:p>
            <a:endParaRPr lang="en-GB" sz="1400" b="1" dirty="0">
              <a:latin typeface="Amasis MT Pro" panose="02040504050005020304" pitchFamily="18" charset="0"/>
            </a:endParaRP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99773" y="1807393"/>
            <a:ext cx="618940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What our computer does :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3) Uses derived relation to find output value. In this case y=2x. 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SOOOO, y=2*3000 = 6000 &gt; FINAL ANSWER</a:t>
            </a:r>
          </a:p>
          <a:p>
            <a:endParaRPr lang="en-GB" sz="1400" b="1" dirty="0">
              <a:latin typeface="Amasis MT Pro" panose="02040504050005020304" pitchFamily="18" charset="0"/>
            </a:endParaRP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3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3112508" y="1444138"/>
            <a:ext cx="61894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Now you must be thinking “How does the computer know how to adjust ‘m’ and ‘c’ values”…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Like to increase it or decrease it or stay same. ORRR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“How does it know when to stop.. ????” The answer </a:t>
            </a:r>
            <a:r>
              <a:rPr lang="en-GB" sz="2800" b="1" dirty="0" err="1">
                <a:latin typeface="Amasis MT Pro" panose="02040504050005020304" pitchFamily="18" charset="0"/>
              </a:rPr>
              <a:t>isssss</a:t>
            </a:r>
            <a:r>
              <a:rPr lang="en-GB" sz="2800" b="1" dirty="0">
                <a:latin typeface="Amasis MT Pro" panose="02040504050005020304" pitchFamily="18" charset="0"/>
              </a:rPr>
              <a:t>…..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5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99773" y="2736865"/>
            <a:ext cx="61894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0" b="1" dirty="0">
                <a:latin typeface="Amasis MT Pro" panose="02040504050005020304" pitchFamily="18" charset="0"/>
              </a:rPr>
              <a:t>Cost Function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66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874513" y="1459230"/>
            <a:ext cx="61894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masis MT Pro" panose="02040504050005020304" pitchFamily="18" charset="0"/>
              </a:rPr>
              <a:t>Calculating our cost function:-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r>
              <a:rPr lang="en-GB" sz="2800" b="1" dirty="0" err="1">
                <a:latin typeface="Amasis MT Pro" panose="02040504050005020304" pitchFamily="18" charset="0"/>
              </a:rPr>
              <a:t>Noww</a:t>
            </a:r>
            <a:r>
              <a:rPr lang="en-GB" sz="2800" b="1" dirty="0">
                <a:latin typeface="Amasis MT Pro" panose="02040504050005020304" pitchFamily="18" charset="0"/>
              </a:rPr>
              <a:t>..how do we know 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If our current estimate 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is good??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dirty="0">
                <a:latin typeface="Amasis MT Pro" panose="02040504050005020304" pitchFamily="18" charset="0"/>
              </a:rPr>
              <a:t>You find cost function(</a:t>
            </a:r>
            <a:r>
              <a:rPr lang="en-GB" sz="2800" dirty="0" err="1">
                <a:latin typeface="Amasis MT Pro" panose="02040504050005020304" pitchFamily="18" charset="0"/>
              </a:rPr>
              <a:t>cf</a:t>
            </a:r>
            <a:r>
              <a:rPr lang="en-GB" sz="2800" dirty="0">
                <a:latin typeface="Amasis MT Pro" panose="02040504050005020304" pitchFamily="18" charset="0"/>
              </a:rPr>
              <a:t>) :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Closer the </a:t>
            </a:r>
            <a:r>
              <a:rPr lang="en-GB" sz="2800" b="1" dirty="0" err="1">
                <a:latin typeface="Amasis MT Pro" panose="02040504050005020304" pitchFamily="18" charset="0"/>
              </a:rPr>
              <a:t>cf</a:t>
            </a:r>
            <a:r>
              <a:rPr lang="en-GB" sz="2800" b="1" dirty="0">
                <a:latin typeface="Amasis MT Pro" panose="02040504050005020304" pitchFamily="18" charset="0"/>
              </a:rPr>
              <a:t> to 0 , the better</a:t>
            </a: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4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738284" y="1548579"/>
            <a:ext cx="61894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masis MT Pro" panose="02040504050005020304" pitchFamily="18" charset="0"/>
              </a:rPr>
              <a:t>What it is?  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We have heard about gen AI ~ </a:t>
            </a:r>
            <a:r>
              <a:rPr lang="en-GB" sz="2000" b="1" dirty="0" err="1">
                <a:latin typeface="Amasis MT Pro" panose="02040504050005020304" pitchFamily="18" charset="0"/>
              </a:rPr>
              <a:t>lykk</a:t>
            </a:r>
            <a:r>
              <a:rPr lang="en-GB" sz="2000" b="1" dirty="0">
                <a:latin typeface="Amasis MT Pro" panose="02040504050005020304" pitchFamily="18" charset="0"/>
              </a:rPr>
              <a:t> its super trending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Stuff like ChatGPT , Gemini , </a:t>
            </a:r>
            <a:r>
              <a:rPr lang="en-GB" sz="2000" b="1" dirty="0" err="1">
                <a:latin typeface="Amasis MT Pro" panose="02040504050005020304" pitchFamily="18" charset="0"/>
              </a:rPr>
              <a:t>DeepFake</a:t>
            </a:r>
            <a:r>
              <a:rPr lang="en-GB" sz="2000" b="1" dirty="0">
                <a:latin typeface="Amasis MT Pro" panose="02040504050005020304" pitchFamily="18" charset="0"/>
              </a:rPr>
              <a:t> etc.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Stuff which can automatically respond to us and acts like they have a brain of their 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5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536410" y="2505670"/>
            <a:ext cx="32131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b="1" dirty="0">
              <a:latin typeface="Amasis MT Pro" panose="02040504050005020304" pitchFamily="18" charset="0"/>
            </a:endParaRPr>
          </a:p>
          <a:p>
            <a:r>
              <a:rPr lang="en-GB" sz="3200" b="1" dirty="0">
                <a:latin typeface="Amasis MT Pro" panose="02040504050005020304" pitchFamily="18" charset="0"/>
              </a:rPr>
              <a:t>This was our initial table. </a:t>
            </a:r>
            <a:endParaRPr lang="en-GB" sz="2800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E4EAB-6A55-8097-CCFB-CA1887A1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95" y="1932139"/>
            <a:ext cx="4810918" cy="29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2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722825" y="1776952"/>
            <a:ext cx="35777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b="1" dirty="0">
              <a:latin typeface="Amasis MT Pro" panose="02040504050005020304" pitchFamily="18" charset="0"/>
            </a:endParaRPr>
          </a:p>
          <a:p>
            <a:r>
              <a:rPr lang="en-GB" sz="3200" b="1" dirty="0">
                <a:latin typeface="Amasis MT Pro" panose="02040504050005020304" pitchFamily="18" charset="0"/>
              </a:rPr>
              <a:t>Say our current m = 1 and c = 0</a:t>
            </a:r>
          </a:p>
          <a:p>
            <a:r>
              <a:rPr lang="en-GB" sz="3200" b="1" dirty="0">
                <a:latin typeface="Amasis MT Pro" panose="02040504050005020304" pitchFamily="18" charset="0"/>
              </a:rPr>
              <a:t>Soo, our </a:t>
            </a:r>
            <a:r>
              <a:rPr lang="en-GB" sz="3200" b="1" dirty="0" err="1">
                <a:latin typeface="Amasis MT Pro" panose="02040504050005020304" pitchFamily="18" charset="0"/>
              </a:rPr>
              <a:t>eqn</a:t>
            </a:r>
            <a:r>
              <a:rPr lang="en-GB" sz="3200" b="1" dirty="0">
                <a:latin typeface="Amasis MT Pro" panose="02040504050005020304" pitchFamily="18" charset="0"/>
              </a:rPr>
              <a:t> is</a:t>
            </a:r>
          </a:p>
          <a:p>
            <a:r>
              <a:rPr lang="en-GB" sz="3200" b="1" dirty="0">
                <a:latin typeface="Amasis MT Pro" panose="02040504050005020304" pitchFamily="18" charset="0"/>
              </a:rPr>
              <a:t>y=mx</a:t>
            </a:r>
            <a:endParaRPr lang="en-GB" sz="2800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38D78-7C5E-4073-6114-27E1EDE6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93" y="1931540"/>
            <a:ext cx="2987299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6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360694" y="1727389"/>
            <a:ext cx="35777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b="1" dirty="0">
              <a:latin typeface="Amasis MT Pro" panose="02040504050005020304" pitchFamily="18" charset="0"/>
            </a:endParaRPr>
          </a:p>
          <a:p>
            <a:r>
              <a:rPr lang="en-GB" sz="3200" b="1" dirty="0">
                <a:latin typeface="Amasis MT Pro" panose="02040504050005020304" pitchFamily="18" charset="0"/>
              </a:rPr>
              <a:t>When we draw the table </a:t>
            </a:r>
            <a:r>
              <a:rPr lang="en-GB" sz="3200" b="1" dirty="0" err="1">
                <a:latin typeface="Amasis MT Pro" panose="02040504050005020304" pitchFamily="18" charset="0"/>
              </a:rPr>
              <a:t>wrt</a:t>
            </a:r>
            <a:r>
              <a:rPr lang="en-GB" sz="3200" b="1" dirty="0">
                <a:latin typeface="Amasis MT Pro" panose="02040504050005020304" pitchFamily="18" charset="0"/>
              </a:rPr>
              <a:t> the given input values we get :</a:t>
            </a:r>
            <a:endParaRPr lang="en-GB" sz="2800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76B26-DA2D-C59D-E6D1-D7C25EAB77CD}"/>
              </a:ext>
            </a:extLst>
          </p:cNvPr>
          <p:cNvSpPr txBox="1"/>
          <p:nvPr/>
        </p:nvSpPr>
        <p:spPr>
          <a:xfrm>
            <a:off x="5813201" y="2207839"/>
            <a:ext cx="44091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rebuchet MS" panose="020B0603020202020204" pitchFamily="34" charset="0"/>
              </a:rPr>
              <a:t>House Area       House Price</a:t>
            </a:r>
          </a:p>
          <a:p>
            <a:endParaRPr lang="en-GB" sz="2800" b="1" dirty="0"/>
          </a:p>
          <a:p>
            <a:r>
              <a:rPr lang="en-GB" sz="2800" b="1" dirty="0"/>
              <a:t>1000                 1000</a:t>
            </a:r>
          </a:p>
          <a:p>
            <a:r>
              <a:rPr lang="en-GB" sz="2800" b="1" dirty="0"/>
              <a:t>2000                  2000</a:t>
            </a:r>
          </a:p>
          <a:p>
            <a:r>
              <a:rPr lang="en-GB" sz="2800" b="1" dirty="0"/>
              <a:t>4000                  4000</a:t>
            </a:r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20057-D685-EAEA-4BDD-D283FC15B73D}"/>
              </a:ext>
            </a:extLst>
          </p:cNvPr>
          <p:cNvCxnSpPr>
            <a:cxnSpLocks/>
          </p:cNvCxnSpPr>
          <p:nvPr/>
        </p:nvCxnSpPr>
        <p:spPr>
          <a:xfrm>
            <a:off x="7503090" y="2066795"/>
            <a:ext cx="0" cy="2442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781D-2826-36ED-147A-07EF655A8CB3}"/>
              </a:ext>
            </a:extLst>
          </p:cNvPr>
          <p:cNvCxnSpPr>
            <a:cxnSpLocks/>
          </p:cNvCxnSpPr>
          <p:nvPr/>
        </p:nvCxnSpPr>
        <p:spPr>
          <a:xfrm>
            <a:off x="5813201" y="2066795"/>
            <a:ext cx="33683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3D190-77E1-A4C5-DDD0-E7FA286121A0}"/>
              </a:ext>
            </a:extLst>
          </p:cNvPr>
          <p:cNvCxnSpPr>
            <a:cxnSpLocks/>
          </p:cNvCxnSpPr>
          <p:nvPr/>
        </p:nvCxnSpPr>
        <p:spPr>
          <a:xfrm>
            <a:off x="5813201" y="2066795"/>
            <a:ext cx="0" cy="2442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DE57B1-2A59-2E3C-9031-7AC51FEA4D64}"/>
              </a:ext>
            </a:extLst>
          </p:cNvPr>
          <p:cNvCxnSpPr>
            <a:cxnSpLocks/>
          </p:cNvCxnSpPr>
          <p:nvPr/>
        </p:nvCxnSpPr>
        <p:spPr>
          <a:xfrm>
            <a:off x="5813201" y="4509370"/>
            <a:ext cx="33683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93B653-D87F-AE4A-8627-33F56445324E}"/>
              </a:ext>
            </a:extLst>
          </p:cNvPr>
          <p:cNvCxnSpPr>
            <a:cxnSpLocks/>
          </p:cNvCxnSpPr>
          <p:nvPr/>
        </p:nvCxnSpPr>
        <p:spPr>
          <a:xfrm>
            <a:off x="9181578" y="2066795"/>
            <a:ext cx="0" cy="24425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B39BE1-5649-593B-9F5D-D437845EE82C}"/>
              </a:ext>
            </a:extLst>
          </p:cNvPr>
          <p:cNvCxnSpPr>
            <a:cxnSpLocks/>
          </p:cNvCxnSpPr>
          <p:nvPr/>
        </p:nvCxnSpPr>
        <p:spPr>
          <a:xfrm>
            <a:off x="5813201" y="2680570"/>
            <a:ext cx="33683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6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533809" y="1284509"/>
            <a:ext cx="35777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b="1" dirty="0">
              <a:latin typeface="Amasis MT Pro" panose="02040504050005020304" pitchFamily="18" charset="0"/>
            </a:endParaRPr>
          </a:p>
          <a:p>
            <a:r>
              <a:rPr lang="en-GB" sz="3200" b="1" dirty="0">
                <a:latin typeface="Amasis MT Pro" panose="02040504050005020304" pitchFamily="18" charset="0"/>
              </a:rPr>
              <a:t>Soo now we hv</a:t>
            </a:r>
          </a:p>
          <a:p>
            <a:r>
              <a:rPr lang="en-GB" sz="3200" b="1" dirty="0">
                <a:latin typeface="Amasis MT Pro" panose="02040504050005020304" pitchFamily="18" charset="0"/>
              </a:rPr>
              <a:t>2 tables…</a:t>
            </a:r>
          </a:p>
          <a:p>
            <a:endParaRPr lang="en-GB" sz="3200" b="1" dirty="0">
              <a:latin typeface="Amasis MT Pro" panose="02040504050005020304" pitchFamily="18" charset="0"/>
            </a:endParaRPr>
          </a:p>
          <a:p>
            <a:r>
              <a:rPr lang="en-GB" sz="3200" b="1" dirty="0">
                <a:latin typeface="Amasis MT Pro" panose="02040504050005020304" pitchFamily="18" charset="0"/>
              </a:rPr>
              <a:t>We need to calculate how off our prediction is?</a:t>
            </a:r>
            <a:endParaRPr lang="en-GB" sz="2800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5FC83-A7C5-8C15-DA67-BAC53DFC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78" y="1462329"/>
            <a:ext cx="2657927" cy="1966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06F53-65E2-E90C-84CC-3B922B4F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77" y="3575872"/>
            <a:ext cx="2657927" cy="16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6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3084954" y="1806157"/>
            <a:ext cx="3577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masis MT Pro" panose="02040504050005020304" pitchFamily="18" charset="0"/>
              </a:rPr>
              <a:t>Total error:</a:t>
            </a:r>
          </a:p>
          <a:p>
            <a:r>
              <a:rPr lang="en-GB" sz="2400" b="1" dirty="0">
                <a:latin typeface="Amasis MT Pro" panose="02040504050005020304" pitchFamily="18" charset="0"/>
              </a:rPr>
              <a:t>(2000 – 1000)+ </a:t>
            </a:r>
          </a:p>
          <a:p>
            <a:r>
              <a:rPr lang="en-GB" sz="2400" b="1" dirty="0">
                <a:latin typeface="Amasis MT Pro" panose="02040504050005020304" pitchFamily="18" charset="0"/>
              </a:rPr>
              <a:t>(4000 - 2000)+</a:t>
            </a:r>
          </a:p>
          <a:p>
            <a:r>
              <a:rPr lang="en-GB" sz="2400" b="1" dirty="0">
                <a:latin typeface="Amasis MT Pro" panose="02040504050005020304" pitchFamily="18" charset="0"/>
              </a:rPr>
              <a:t>(8000 - 4000) </a:t>
            </a:r>
          </a:p>
          <a:p>
            <a:r>
              <a:rPr lang="en-GB" sz="2400" b="1" dirty="0">
                <a:latin typeface="Amasis MT Pro" panose="02040504050005020304" pitchFamily="18" charset="0"/>
              </a:rPr>
              <a:t>= 7000</a:t>
            </a:r>
          </a:p>
          <a:p>
            <a:endParaRPr lang="en-GB" sz="2400" b="1" dirty="0">
              <a:latin typeface="Amasis MT Pro" panose="02040504050005020304" pitchFamily="18" charset="0"/>
            </a:endParaRPr>
          </a:p>
          <a:p>
            <a:r>
              <a:rPr lang="en-GB" sz="2400" b="1" dirty="0">
                <a:latin typeface="Amasis MT Pro" panose="02040504050005020304" pitchFamily="18" charset="0"/>
              </a:rPr>
              <a:t>Average error =</a:t>
            </a:r>
          </a:p>
          <a:p>
            <a:r>
              <a:rPr lang="en-GB" sz="2400" b="1" dirty="0">
                <a:latin typeface="Amasis MT Pro" panose="02040504050005020304" pitchFamily="18" charset="0"/>
              </a:rPr>
              <a:t>7000 / 3 = 2333.3 </a:t>
            </a:r>
          </a:p>
          <a:p>
            <a:endParaRPr lang="en-GB" sz="3200" b="1" dirty="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5FC83-A7C5-8C15-DA67-BAC53DFC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78" y="1462329"/>
            <a:ext cx="2657927" cy="1966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06F53-65E2-E90C-84CC-3B922B4F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77" y="3575872"/>
            <a:ext cx="2657927" cy="16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2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47166" y="1569803"/>
            <a:ext cx="65099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Amasis MT Pro" panose="02040504050005020304" pitchFamily="18" charset="0"/>
              </a:rPr>
              <a:t>This average error is the cost function for the graph. </a:t>
            </a:r>
          </a:p>
          <a:p>
            <a:endParaRPr lang="en-GB" sz="3200" b="1" dirty="0">
              <a:latin typeface="Amasis MT Pro" panose="02040504050005020304" pitchFamily="18" charset="0"/>
            </a:endParaRPr>
          </a:p>
          <a:p>
            <a:r>
              <a:rPr lang="en-GB" sz="3200" b="1" dirty="0">
                <a:latin typeface="Amasis MT Pro" panose="02040504050005020304" pitchFamily="18" charset="0"/>
              </a:rPr>
              <a:t>Formulae for COST FUNCTION:</a:t>
            </a:r>
          </a:p>
          <a:p>
            <a:r>
              <a:rPr lang="en-GB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(1/2m)* ((</a:t>
            </a:r>
            <a:r>
              <a:rPr lang="en-GB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=1 -&gt; m)) </a:t>
            </a:r>
            <a:r>
              <a:rPr lang="en-GB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∑</a:t>
            </a:r>
            <a:r>
              <a:rPr lang="en-GB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(H(x(</a:t>
            </a:r>
            <a:r>
              <a:rPr lang="en-GB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))-y(</a:t>
            </a:r>
            <a:r>
              <a:rPr lang="en-GB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))^2 </a:t>
            </a:r>
            <a:endParaRPr lang="en-GB" sz="4000" b="1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2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932402" y="1484054"/>
            <a:ext cx="72899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masis MT Pro" panose="02040504050005020304" pitchFamily="18" charset="0"/>
              </a:rPr>
              <a:t>We calculate the cost function for each graph every step of the way  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r>
              <a:rPr lang="en-GB" sz="4000" b="1" dirty="0">
                <a:latin typeface="Amasis MT Pro" panose="02040504050005020304" pitchFamily="18" charset="0"/>
              </a:rPr>
              <a:t>ANDDD.. Choose the one with least cost function</a:t>
            </a:r>
          </a:p>
          <a:p>
            <a:endParaRPr lang="en-GB" sz="3200" b="1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9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449496" y="1310207"/>
            <a:ext cx="72899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masis MT Pro" panose="02040504050005020304" pitchFamily="18" charset="0"/>
              </a:rPr>
              <a:t>Adjusting m and c values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r>
              <a:rPr lang="en-GB" sz="2000" b="1" dirty="0">
                <a:latin typeface="Amasis MT Pro" panose="02040504050005020304" pitchFamily="18" charset="0"/>
              </a:rPr>
              <a:t>	Gradient Descent Approach</a:t>
            </a:r>
          </a:p>
          <a:p>
            <a:r>
              <a:rPr lang="en-GB" sz="2000" b="1" dirty="0">
                <a:latin typeface="Amasis MT Pro" panose="02040504050005020304" pitchFamily="18" charset="0"/>
              </a:rPr>
              <a:t>	Using this formulae :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r>
              <a:rPr lang="en-GB" sz="4000" b="1" dirty="0">
                <a:latin typeface="Amasis MT Pro" panose="02040504050005020304" pitchFamily="18" charset="0"/>
              </a:rPr>
              <a:t> 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endParaRPr lang="en-GB" sz="3200" b="1" dirty="0">
              <a:latin typeface="Amasis MT Pro" panose="020405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901F6-13E9-B192-89BE-08ECDB30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72" y="3302353"/>
            <a:ext cx="4685856" cy="20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82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449496" y="1310207"/>
            <a:ext cx="72899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masis MT Pro" panose="02040504050005020304" pitchFamily="18" charset="0"/>
              </a:rPr>
              <a:t>Adjusting m and c values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r>
              <a:rPr lang="en-GB" sz="2000" b="1" dirty="0">
                <a:latin typeface="Amasis MT Pro" panose="02040504050005020304" pitchFamily="18" charset="0"/>
              </a:rPr>
              <a:t>	Gradient Descent Approach</a:t>
            </a:r>
          </a:p>
          <a:p>
            <a:r>
              <a:rPr lang="en-GB" sz="2000" b="1" dirty="0">
                <a:latin typeface="Amasis MT Pro" panose="02040504050005020304" pitchFamily="18" charset="0"/>
              </a:rPr>
              <a:t>	Using this formulae :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r>
              <a:rPr lang="en-GB" sz="4000" b="1" dirty="0">
                <a:latin typeface="Amasis MT Pro" panose="02040504050005020304" pitchFamily="18" charset="0"/>
              </a:rPr>
              <a:t> 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endParaRPr lang="en-GB" sz="3200" b="1" dirty="0">
              <a:latin typeface="Amasis MT Pro" panose="020405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901F6-13E9-B192-89BE-08ECDB30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72" y="3302353"/>
            <a:ext cx="4685856" cy="20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0EA66-D30A-AA9D-5023-0BBB332B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8" y="989708"/>
            <a:ext cx="6494605" cy="4406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61498-C1CF-1EFA-8FAE-260297F2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61" y="2064995"/>
            <a:ext cx="4682134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738284" y="1548579"/>
            <a:ext cx="6189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masis MT Pro" panose="02040504050005020304" pitchFamily="18" charset="0"/>
              </a:rPr>
              <a:t>Okay .. Then how is it different from normal AI ??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Normal AI specializes in learning and making predictions.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Generative AI is used for creating content – </a:t>
            </a:r>
          </a:p>
          <a:p>
            <a:r>
              <a:rPr lang="en-GB" sz="2000" b="1" dirty="0">
                <a:latin typeface="Amasis MT Pro" panose="02040504050005020304" pitchFamily="18" charset="0"/>
              </a:rPr>
              <a:t>     like images , text generation. 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94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449496" y="1310207"/>
            <a:ext cx="728995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masis MT Pro" panose="02040504050005020304" pitchFamily="18" charset="0"/>
              </a:rPr>
              <a:t>This concept is literally used in every facet of machine learning. 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r>
              <a:rPr lang="en-GB" sz="2100" b="1" dirty="0">
                <a:latin typeface="Amasis MT Pro" panose="02040504050005020304" pitchFamily="18" charset="0"/>
              </a:rPr>
              <a:t>Linear regression, logistic regression , neural networks etc. 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r>
              <a:rPr lang="en-GB" sz="4000" b="1" dirty="0">
                <a:latin typeface="Amasis MT Pro" panose="02040504050005020304" pitchFamily="18" charset="0"/>
              </a:rPr>
              <a:t> </a:t>
            </a:r>
          </a:p>
          <a:p>
            <a:endParaRPr lang="en-GB" sz="4000" b="1" dirty="0">
              <a:latin typeface="Amasis MT Pro" panose="02040504050005020304" pitchFamily="18" charset="0"/>
            </a:endParaRPr>
          </a:p>
          <a:p>
            <a:endParaRPr lang="en-GB" sz="3200" b="1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1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738284" y="1548579"/>
            <a:ext cx="61894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masis MT Pro" panose="02040504050005020304" pitchFamily="18" charset="0"/>
              </a:rPr>
              <a:t>How it works ??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There are 2 types of machine learning models : Supervised and Unsupervised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Supervised Learning : You have a training set. </a:t>
            </a:r>
            <a:r>
              <a:rPr lang="en-GB" sz="2000" b="1" dirty="0" err="1">
                <a:latin typeface="Amasis MT Pro" panose="02040504050005020304" pitchFamily="18" charset="0"/>
              </a:rPr>
              <a:t>Eg</a:t>
            </a:r>
            <a:r>
              <a:rPr lang="en-GB" sz="2000" b="1" dirty="0">
                <a:latin typeface="Amasis MT Pro" panose="02040504050005020304" pitchFamily="18" charset="0"/>
              </a:rPr>
              <a:t>: Housing Prices Detection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Unsupervised Learning : You have only input values. Groups them, according to certain patterns. </a:t>
            </a:r>
            <a:r>
              <a:rPr lang="en-GB" sz="2000" b="1" dirty="0" err="1">
                <a:latin typeface="Amasis MT Pro" panose="02040504050005020304" pitchFamily="18" charset="0"/>
              </a:rPr>
              <a:t>Eg</a:t>
            </a:r>
            <a:r>
              <a:rPr lang="en-GB" sz="2000" b="1" dirty="0">
                <a:latin typeface="Amasis MT Pro" panose="02040504050005020304" pitchFamily="18" charset="0"/>
              </a:rPr>
              <a:t>: Netflix movie recommendations.</a:t>
            </a: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1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3406877" y="1795317"/>
            <a:ext cx="61894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dirty="0">
              <a:latin typeface="Amasis MT Pro" panose="02040504050005020304" pitchFamily="18" charset="0"/>
            </a:endParaRPr>
          </a:p>
          <a:p>
            <a:r>
              <a:rPr lang="en-GB" sz="4000" b="1" dirty="0">
                <a:latin typeface="Amasis MT Pro" panose="02040504050005020304" pitchFamily="18" charset="0"/>
              </a:rPr>
              <a:t>Gen AI is built uses semi-supervised ML models.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r>
              <a:rPr lang="en-GB" sz="2000" b="1" dirty="0">
                <a:latin typeface="Amasis MT Pro" panose="02040504050005020304" pitchFamily="18" charset="0"/>
              </a:rPr>
              <a:t>Each ML model type for certain function.</a:t>
            </a: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4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718620" y="1627237"/>
            <a:ext cx="61894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Objective of today’s class (●’◡’●) 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masis MT Pro" panose="02040504050005020304" pitchFamily="18" charset="0"/>
              </a:rPr>
              <a:t>To learn about the fundamental working of ML algorithms</a:t>
            </a: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masis MT Pro" panose="02040504050005020304" pitchFamily="18" charset="0"/>
              </a:rPr>
              <a:t>How they help us in developing gen 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3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826775" y="1391263"/>
            <a:ext cx="618940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Supervised Machine Learning :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masis MT Pro" panose="02040504050005020304" pitchFamily="18" charset="0"/>
              </a:rPr>
              <a:t>Two types – 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Regression : </a:t>
            </a:r>
            <a:r>
              <a:rPr lang="en-GB" sz="1400" b="1" dirty="0">
                <a:latin typeface="Amasis MT Pro" panose="02040504050005020304" pitchFamily="18" charset="0"/>
              </a:rPr>
              <a:t>Output is continuous valued</a:t>
            </a:r>
          </a:p>
          <a:p>
            <a:r>
              <a:rPr lang="en-GB" sz="2800" b="1" dirty="0" err="1">
                <a:latin typeface="Amasis MT Pro" panose="02040504050005020304" pitchFamily="18" charset="0"/>
              </a:rPr>
              <a:t>Eg</a:t>
            </a:r>
            <a:r>
              <a:rPr lang="en-GB" sz="2800" b="1" dirty="0">
                <a:latin typeface="Amasis MT Pro" panose="02040504050005020304" pitchFamily="18" charset="0"/>
              </a:rPr>
              <a:t>: Detection of housing prices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Classification : </a:t>
            </a:r>
            <a:r>
              <a:rPr lang="en-GB" sz="1400" b="1" dirty="0">
                <a:latin typeface="Amasis MT Pro" panose="02040504050005020304" pitchFamily="18" charset="0"/>
              </a:rPr>
              <a:t>Output has discrete values</a:t>
            </a:r>
          </a:p>
          <a:p>
            <a:r>
              <a:rPr lang="en-GB" sz="2800" b="1" dirty="0" err="1">
                <a:latin typeface="Amasis MT Pro" panose="02040504050005020304" pitchFamily="18" charset="0"/>
              </a:rPr>
              <a:t>Eg</a:t>
            </a:r>
            <a:r>
              <a:rPr lang="en-GB" sz="2800" b="1" dirty="0">
                <a:latin typeface="Amasis MT Pro" panose="02040504050005020304" pitchFamily="18" charset="0"/>
              </a:rPr>
              <a:t>: Cancer Detection</a:t>
            </a:r>
            <a:endParaRPr lang="en-GB" sz="1400" b="1" dirty="0">
              <a:latin typeface="Amasis MT Pro" panose="02040504050005020304" pitchFamily="18" charset="0"/>
            </a:endParaRP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3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581902" y="1410068"/>
            <a:ext cx="702514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Understanding the concept : An analogy</a:t>
            </a:r>
          </a:p>
          <a:p>
            <a:endParaRPr lang="en-GB" sz="14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" panose="02040504050005020304" pitchFamily="18" charset="0"/>
              </a:rPr>
              <a:t>You have the following data – </a:t>
            </a:r>
          </a:p>
          <a:p>
            <a:r>
              <a:rPr lang="en-GB" sz="2000" b="1" dirty="0">
                <a:latin typeface="Amasis MT Pro" panose="02040504050005020304" pitchFamily="18" charset="0"/>
              </a:rPr>
              <a:t>     </a:t>
            </a:r>
          </a:p>
          <a:p>
            <a:r>
              <a:rPr lang="en-GB" sz="2000" b="1" dirty="0">
                <a:latin typeface="Amasis MT Pro" panose="02040504050005020304" pitchFamily="18" charset="0"/>
              </a:rPr>
              <a:t>	House Area       House Price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	1000           2000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         2000           4000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         4000           8000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         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         3000           XXXX  </a:t>
            </a:r>
            <a:r>
              <a:rPr lang="en-GB" sz="1600" b="1" dirty="0">
                <a:latin typeface="Amasis MT Pro" panose="02040504050005020304" pitchFamily="18" charset="0"/>
              </a:rPr>
              <a:t>-&gt; </a:t>
            </a:r>
            <a:r>
              <a:rPr lang="en-GB" b="1" dirty="0">
                <a:latin typeface="Amasis MT Pro" panose="02040504050005020304" pitchFamily="18" charset="0"/>
              </a:rPr>
              <a:t>predict value?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1E00D-8456-C9AC-53A5-78AD133BD757}"/>
              </a:ext>
            </a:extLst>
          </p:cNvPr>
          <p:cNvCxnSpPr/>
          <p:nvPr/>
        </p:nvCxnSpPr>
        <p:spPr>
          <a:xfrm>
            <a:off x="5201265" y="2585884"/>
            <a:ext cx="0" cy="3175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922133-D727-5CA9-B443-845220FA778F}"/>
              </a:ext>
            </a:extLst>
          </p:cNvPr>
          <p:cNvSpPr/>
          <p:nvPr/>
        </p:nvSpPr>
        <p:spPr>
          <a:xfrm>
            <a:off x="3411794" y="2585884"/>
            <a:ext cx="5112774" cy="31758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71B1DE-86AA-76FE-5CFC-A5AA3A2590A1}"/>
              </a:ext>
            </a:extLst>
          </p:cNvPr>
          <p:cNvCxnSpPr>
            <a:cxnSpLocks/>
          </p:cNvCxnSpPr>
          <p:nvPr/>
        </p:nvCxnSpPr>
        <p:spPr>
          <a:xfrm>
            <a:off x="3411794" y="3067665"/>
            <a:ext cx="5112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AD576E-1444-89A8-1FC1-02AD82D01B0C}"/>
              </a:ext>
            </a:extLst>
          </p:cNvPr>
          <p:cNvCxnSpPr>
            <a:cxnSpLocks/>
          </p:cNvCxnSpPr>
          <p:nvPr/>
        </p:nvCxnSpPr>
        <p:spPr>
          <a:xfrm>
            <a:off x="3411794" y="4866968"/>
            <a:ext cx="5112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9CFA-65F3-5A57-E581-2D323DCFACF5}"/>
              </a:ext>
            </a:extLst>
          </p:cNvPr>
          <p:cNvSpPr txBox="1"/>
          <p:nvPr/>
        </p:nvSpPr>
        <p:spPr>
          <a:xfrm>
            <a:off x="2826774" y="1391263"/>
            <a:ext cx="647548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We could predict this easily : 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Let’s review our thought process in detail. </a:t>
            </a: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r>
              <a:rPr lang="en-GB" sz="2800" b="1" dirty="0">
                <a:latin typeface="Amasis MT Pro" panose="02040504050005020304" pitchFamily="18" charset="0"/>
              </a:rPr>
              <a:t>Step 1 : Analyse the data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Step 2 : Form a relation </a:t>
            </a:r>
          </a:p>
          <a:p>
            <a:r>
              <a:rPr lang="en-GB" sz="2800" b="1" dirty="0">
                <a:latin typeface="Amasis MT Pro" panose="02040504050005020304" pitchFamily="18" charset="0"/>
              </a:rPr>
              <a:t>Step 3 : Make prediction </a:t>
            </a:r>
            <a:endParaRPr lang="en-GB" sz="1400" b="1" dirty="0">
              <a:latin typeface="Amasis MT Pro" panose="02040504050005020304" pitchFamily="18" charset="0"/>
            </a:endParaRPr>
          </a:p>
          <a:p>
            <a:endParaRPr lang="en-GB" sz="20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b="1" dirty="0">
              <a:latin typeface="Amasis MT Pro" panose="02040504050005020304" pitchFamily="18" charset="0"/>
            </a:endParaRPr>
          </a:p>
          <a:p>
            <a:endParaRPr lang="en-GB" sz="2800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  <a:p>
            <a:endParaRPr lang="en-GB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5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754</Words>
  <Application>Microsoft Office PowerPoint</Application>
  <PresentationFormat>Widescreen</PresentationFormat>
  <Paragraphs>228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Amasis MT Pro</vt:lpstr>
      <vt:lpstr>Aptos</vt:lpstr>
      <vt:lpstr>Aptos Display</vt:lpstr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MEA, Rao, Nagesh</dc:creator>
  <cp:lastModifiedBy>MEA, Rao, Nagesh</cp:lastModifiedBy>
  <cp:revision>2</cp:revision>
  <dcterms:created xsi:type="dcterms:W3CDTF">2024-06-19T14:24:27Z</dcterms:created>
  <dcterms:modified xsi:type="dcterms:W3CDTF">2024-06-19T20:28:27Z</dcterms:modified>
</cp:coreProperties>
</file>