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50" autoAdjust="0"/>
    <p:restoredTop sz="94660"/>
  </p:normalViewPr>
  <p:slideViewPr>
    <p:cSldViewPr snapToGrid="0">
      <p:cViewPr>
        <p:scale>
          <a:sx n="118" d="100"/>
          <a:sy n="118" d="100"/>
        </p:scale>
        <p:origin x="221"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8CBD1F9-E6C6-4ACB-A64B-2C7E76700D28}"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F78AD-061E-4F8A-9844-666E5E4BE7FC}" type="slidenum">
              <a:rPr lang="en-US" smtClean="0"/>
              <a:t>‹#›</a:t>
            </a:fld>
            <a:endParaRPr lang="en-US"/>
          </a:p>
        </p:txBody>
      </p:sp>
    </p:spTree>
    <p:extLst>
      <p:ext uri="{BB962C8B-B14F-4D97-AF65-F5344CB8AC3E}">
        <p14:creationId xmlns:p14="http://schemas.microsoft.com/office/powerpoint/2010/main" val="2058050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CBD1F9-E6C6-4ACB-A64B-2C7E76700D28}" type="datetimeFigureOut">
              <a:rPr lang="en-US" smtClean="0"/>
              <a:t>8/26/2022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F78AD-061E-4F8A-9844-666E5E4BE7FC}" type="slidenum">
              <a:rPr lang="en-US" smtClean="0"/>
              <a:t>‹#›</a:t>
            </a:fld>
            <a:endParaRPr lang="en-US"/>
          </a:p>
        </p:txBody>
      </p:sp>
    </p:spTree>
    <p:extLst>
      <p:ext uri="{BB962C8B-B14F-4D97-AF65-F5344CB8AC3E}">
        <p14:creationId xmlns:p14="http://schemas.microsoft.com/office/powerpoint/2010/main" val="1253009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CBD1F9-E6C6-4ACB-A64B-2C7E76700D28}"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F78AD-061E-4F8A-9844-666E5E4BE7FC}" type="slidenum">
              <a:rPr lang="en-US" smtClean="0"/>
              <a:t>‹#›</a:t>
            </a:fld>
            <a:endParaRPr lang="en-US"/>
          </a:p>
        </p:txBody>
      </p:sp>
    </p:spTree>
    <p:extLst>
      <p:ext uri="{BB962C8B-B14F-4D97-AF65-F5344CB8AC3E}">
        <p14:creationId xmlns:p14="http://schemas.microsoft.com/office/powerpoint/2010/main" val="2040095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CBD1F9-E6C6-4ACB-A64B-2C7E76700D28}"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F78AD-061E-4F8A-9844-666E5E4BE7F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243688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CBD1F9-E6C6-4ACB-A64B-2C7E76700D28}"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F78AD-061E-4F8A-9844-666E5E4BE7FC}" type="slidenum">
              <a:rPr lang="en-US" smtClean="0"/>
              <a:t>‹#›</a:t>
            </a:fld>
            <a:endParaRPr lang="en-US"/>
          </a:p>
        </p:txBody>
      </p:sp>
    </p:spTree>
    <p:extLst>
      <p:ext uri="{BB962C8B-B14F-4D97-AF65-F5344CB8AC3E}">
        <p14:creationId xmlns:p14="http://schemas.microsoft.com/office/powerpoint/2010/main" val="11819840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8CBD1F9-E6C6-4ACB-A64B-2C7E76700D28}" type="datetimeFigureOut">
              <a:rPr lang="en-US" smtClean="0"/>
              <a:t>8/26/2022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F78AD-061E-4F8A-9844-666E5E4BE7FC}" type="slidenum">
              <a:rPr lang="en-US" smtClean="0"/>
              <a:t>‹#›</a:t>
            </a:fld>
            <a:endParaRPr lang="en-US"/>
          </a:p>
        </p:txBody>
      </p:sp>
    </p:spTree>
    <p:extLst>
      <p:ext uri="{BB962C8B-B14F-4D97-AF65-F5344CB8AC3E}">
        <p14:creationId xmlns:p14="http://schemas.microsoft.com/office/powerpoint/2010/main" val="5654704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8CBD1F9-E6C6-4ACB-A64B-2C7E76700D28}" type="datetimeFigureOut">
              <a:rPr lang="en-US" smtClean="0"/>
              <a:t>8/26/2022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F78AD-061E-4F8A-9844-666E5E4BE7FC}" type="slidenum">
              <a:rPr lang="en-US" smtClean="0"/>
              <a:t>‹#›</a:t>
            </a:fld>
            <a:endParaRPr lang="en-US"/>
          </a:p>
        </p:txBody>
      </p:sp>
    </p:spTree>
    <p:extLst>
      <p:ext uri="{BB962C8B-B14F-4D97-AF65-F5344CB8AC3E}">
        <p14:creationId xmlns:p14="http://schemas.microsoft.com/office/powerpoint/2010/main" val="471925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CBD1F9-E6C6-4ACB-A64B-2C7E76700D28}"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F78AD-061E-4F8A-9844-666E5E4BE7FC}" type="slidenum">
              <a:rPr lang="en-US" smtClean="0"/>
              <a:t>‹#›</a:t>
            </a:fld>
            <a:endParaRPr lang="en-US"/>
          </a:p>
        </p:txBody>
      </p:sp>
    </p:spTree>
    <p:extLst>
      <p:ext uri="{BB962C8B-B14F-4D97-AF65-F5344CB8AC3E}">
        <p14:creationId xmlns:p14="http://schemas.microsoft.com/office/powerpoint/2010/main" val="42170414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CBD1F9-E6C6-4ACB-A64B-2C7E76700D28}"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F78AD-061E-4F8A-9844-666E5E4BE7FC}" type="slidenum">
              <a:rPr lang="en-US" smtClean="0"/>
              <a:t>‹#›</a:t>
            </a:fld>
            <a:endParaRPr lang="en-US"/>
          </a:p>
        </p:txBody>
      </p:sp>
    </p:spTree>
    <p:extLst>
      <p:ext uri="{BB962C8B-B14F-4D97-AF65-F5344CB8AC3E}">
        <p14:creationId xmlns:p14="http://schemas.microsoft.com/office/powerpoint/2010/main" val="1943153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A8CBD1F9-E6C6-4ACB-A64B-2C7E76700D28}"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F78AD-061E-4F8A-9844-666E5E4BE7FC}" type="slidenum">
              <a:rPr lang="en-US" smtClean="0"/>
              <a:t>‹#›</a:t>
            </a:fld>
            <a:endParaRPr lang="en-US"/>
          </a:p>
        </p:txBody>
      </p:sp>
    </p:spTree>
    <p:extLst>
      <p:ext uri="{BB962C8B-B14F-4D97-AF65-F5344CB8AC3E}">
        <p14:creationId xmlns:p14="http://schemas.microsoft.com/office/powerpoint/2010/main" val="1099412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CBD1F9-E6C6-4ACB-A64B-2C7E76700D28}"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F78AD-061E-4F8A-9844-666E5E4BE7FC}" type="slidenum">
              <a:rPr lang="en-US" smtClean="0"/>
              <a:t>‹#›</a:t>
            </a:fld>
            <a:endParaRPr lang="en-US"/>
          </a:p>
        </p:txBody>
      </p:sp>
    </p:spTree>
    <p:extLst>
      <p:ext uri="{BB962C8B-B14F-4D97-AF65-F5344CB8AC3E}">
        <p14:creationId xmlns:p14="http://schemas.microsoft.com/office/powerpoint/2010/main" val="3904473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8CBD1F9-E6C6-4ACB-A64B-2C7E76700D28}" type="datetimeFigureOut">
              <a:rPr lang="en-US" smtClean="0"/>
              <a:t>8/26/2022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F78AD-061E-4F8A-9844-666E5E4BE7FC}" type="slidenum">
              <a:rPr lang="en-US" smtClean="0"/>
              <a:t>‹#›</a:t>
            </a:fld>
            <a:endParaRPr lang="en-US"/>
          </a:p>
        </p:txBody>
      </p:sp>
    </p:spTree>
    <p:extLst>
      <p:ext uri="{BB962C8B-B14F-4D97-AF65-F5344CB8AC3E}">
        <p14:creationId xmlns:p14="http://schemas.microsoft.com/office/powerpoint/2010/main" val="556562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8CBD1F9-E6C6-4ACB-A64B-2C7E76700D28}" type="datetimeFigureOut">
              <a:rPr lang="en-US" smtClean="0"/>
              <a:t>8/26/2022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F78AD-061E-4F8A-9844-666E5E4BE7FC}" type="slidenum">
              <a:rPr lang="en-US" smtClean="0"/>
              <a:t>‹#›</a:t>
            </a:fld>
            <a:endParaRPr lang="en-US"/>
          </a:p>
        </p:txBody>
      </p:sp>
    </p:spTree>
    <p:extLst>
      <p:ext uri="{BB962C8B-B14F-4D97-AF65-F5344CB8AC3E}">
        <p14:creationId xmlns:p14="http://schemas.microsoft.com/office/powerpoint/2010/main" val="1518283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A8CBD1F9-E6C6-4ACB-A64B-2C7E76700D28}" type="datetimeFigureOut">
              <a:rPr lang="en-US" smtClean="0"/>
              <a:t>8/26/2022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0EF78AD-061E-4F8A-9844-666E5E4BE7FC}" type="slidenum">
              <a:rPr lang="en-US" smtClean="0"/>
              <a:t>‹#›</a:t>
            </a:fld>
            <a:endParaRPr lang="en-US"/>
          </a:p>
        </p:txBody>
      </p:sp>
    </p:spTree>
    <p:extLst>
      <p:ext uri="{BB962C8B-B14F-4D97-AF65-F5344CB8AC3E}">
        <p14:creationId xmlns:p14="http://schemas.microsoft.com/office/powerpoint/2010/main" val="4188160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8CBD1F9-E6C6-4ACB-A64B-2C7E76700D28}" type="datetimeFigureOut">
              <a:rPr lang="en-US" smtClean="0"/>
              <a:t>8/26/2022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0EF78AD-061E-4F8A-9844-666E5E4BE7FC}" type="slidenum">
              <a:rPr lang="en-US" smtClean="0"/>
              <a:t>‹#›</a:t>
            </a:fld>
            <a:endParaRPr lang="en-US"/>
          </a:p>
        </p:txBody>
      </p:sp>
    </p:spTree>
    <p:extLst>
      <p:ext uri="{BB962C8B-B14F-4D97-AF65-F5344CB8AC3E}">
        <p14:creationId xmlns:p14="http://schemas.microsoft.com/office/powerpoint/2010/main" val="3762324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A8CBD1F9-E6C6-4ACB-A64B-2C7E76700D28}" type="datetimeFigureOut">
              <a:rPr lang="en-US" smtClean="0"/>
              <a:t>8/26/2022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0EF78AD-061E-4F8A-9844-666E5E4BE7FC}" type="slidenum">
              <a:rPr lang="en-US" smtClean="0"/>
              <a:t>‹#›</a:t>
            </a:fld>
            <a:endParaRPr lang="en-US"/>
          </a:p>
        </p:txBody>
      </p:sp>
    </p:spTree>
    <p:extLst>
      <p:ext uri="{BB962C8B-B14F-4D97-AF65-F5344CB8AC3E}">
        <p14:creationId xmlns:p14="http://schemas.microsoft.com/office/powerpoint/2010/main" val="2879662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CBD1F9-E6C6-4ACB-A64B-2C7E76700D28}" type="datetimeFigureOut">
              <a:rPr lang="en-US" smtClean="0"/>
              <a:t>8/26/2022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F78AD-061E-4F8A-9844-666E5E4BE7FC}" type="slidenum">
              <a:rPr lang="en-US" smtClean="0"/>
              <a:t>‹#›</a:t>
            </a:fld>
            <a:endParaRPr lang="en-US"/>
          </a:p>
        </p:txBody>
      </p:sp>
    </p:spTree>
    <p:extLst>
      <p:ext uri="{BB962C8B-B14F-4D97-AF65-F5344CB8AC3E}">
        <p14:creationId xmlns:p14="http://schemas.microsoft.com/office/powerpoint/2010/main" val="3699726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8CBD1F9-E6C6-4ACB-A64B-2C7E76700D28}" type="datetimeFigureOut">
              <a:rPr lang="en-US" smtClean="0"/>
              <a:t>8/26/2022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0EF78AD-061E-4F8A-9844-666E5E4BE7FC}" type="slidenum">
              <a:rPr lang="en-US" smtClean="0"/>
              <a:t>‹#›</a:t>
            </a:fld>
            <a:endParaRPr lang="en-US"/>
          </a:p>
        </p:txBody>
      </p:sp>
    </p:spTree>
    <p:extLst>
      <p:ext uri="{BB962C8B-B14F-4D97-AF65-F5344CB8AC3E}">
        <p14:creationId xmlns:p14="http://schemas.microsoft.com/office/powerpoint/2010/main" val="412585552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7082" y="1848255"/>
            <a:ext cx="8825658" cy="1554283"/>
          </a:xfrm>
        </p:spPr>
        <p:txBody>
          <a:bodyPr/>
          <a:lstStyle/>
          <a:p>
            <a:r>
              <a:rPr lang="en-US" sz="4000" dirty="0" smtClean="0"/>
              <a:t>Software Engineering Project</a:t>
            </a:r>
            <a:br>
              <a:rPr lang="en-US" sz="4000" dirty="0" smtClean="0"/>
            </a:br>
            <a:r>
              <a:rPr lang="en-US" sz="4000" dirty="0" smtClean="0"/>
              <a:t>Wandering in the Woods</a:t>
            </a:r>
            <a:endParaRPr lang="en-US" sz="4000" dirty="0"/>
          </a:p>
        </p:txBody>
      </p:sp>
      <p:sp>
        <p:nvSpPr>
          <p:cNvPr id="3" name="Subtitle 2"/>
          <p:cNvSpPr>
            <a:spLocks noGrp="1"/>
          </p:cNvSpPr>
          <p:nvPr>
            <p:ph type="subTitle" idx="1"/>
          </p:nvPr>
        </p:nvSpPr>
        <p:spPr>
          <a:xfrm>
            <a:off x="1381934" y="3875951"/>
            <a:ext cx="8825658" cy="861420"/>
          </a:xfrm>
        </p:spPr>
        <p:txBody>
          <a:bodyPr/>
          <a:lstStyle/>
          <a:p>
            <a:endParaRPr lang="en-US" dirty="0"/>
          </a:p>
        </p:txBody>
      </p:sp>
    </p:spTree>
    <p:extLst>
      <p:ext uri="{BB962C8B-B14F-4D97-AF65-F5344CB8AC3E}">
        <p14:creationId xmlns:p14="http://schemas.microsoft.com/office/powerpoint/2010/main" val="3235037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Diagram – State Diagram</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90458" y="2410382"/>
            <a:ext cx="6391275" cy="2390775"/>
          </a:xfrm>
          <a:prstGeom prst="rect">
            <a:avLst/>
          </a:prstGeom>
          <a:noFill/>
          <a:ln>
            <a:noFill/>
          </a:ln>
        </p:spPr>
      </p:pic>
    </p:spTree>
    <p:extLst>
      <p:ext uri="{BB962C8B-B14F-4D97-AF65-F5344CB8AC3E}">
        <p14:creationId xmlns:p14="http://schemas.microsoft.com/office/powerpoint/2010/main" val="1293262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Diagram – Activity Diagram</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6068" y="1549940"/>
            <a:ext cx="3218226" cy="4698460"/>
          </a:xfrm>
          <a:prstGeom prst="rect">
            <a:avLst/>
          </a:prstGeom>
          <a:noFill/>
          <a:ln>
            <a:noFill/>
          </a:ln>
        </p:spPr>
      </p:pic>
    </p:spTree>
    <p:extLst>
      <p:ext uri="{BB962C8B-B14F-4D97-AF65-F5344CB8AC3E}">
        <p14:creationId xmlns:p14="http://schemas.microsoft.com/office/powerpoint/2010/main" val="3776695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Journey map</a:t>
            </a:r>
            <a:endParaRPr lang="en-US" dirty="0"/>
          </a:p>
        </p:txBody>
      </p:sp>
      <p:sp>
        <p:nvSpPr>
          <p:cNvPr id="3" name="Content Placeholder 2"/>
          <p:cNvSpPr>
            <a:spLocks noGrp="1"/>
          </p:cNvSpPr>
          <p:nvPr>
            <p:ph idx="1"/>
          </p:nvPr>
        </p:nvSpPr>
        <p:spPr>
          <a:xfrm>
            <a:off x="52725" y="1371982"/>
            <a:ext cx="5556892" cy="5275252"/>
          </a:xfrm>
        </p:spPr>
        <p:txBody>
          <a:bodyPr>
            <a:normAutofit fontScale="85000" lnSpcReduction="10000"/>
          </a:bodyPr>
          <a:lstStyle/>
          <a:p>
            <a:r>
              <a:rPr lang="aa-ET" dirty="0"/>
              <a:t>Customers' journey maps (also called user journey maps) demonstrate how their interactions with your brand work. </a:t>
            </a:r>
            <a:endParaRPr lang="en-US" dirty="0" smtClean="0"/>
          </a:p>
          <a:p>
            <a:r>
              <a:rPr lang="aa-ET" dirty="0" smtClean="0"/>
              <a:t>Businesses </a:t>
            </a:r>
            <a:r>
              <a:rPr lang="aa-ET" dirty="0"/>
              <a:t>can use this exercise to view their business through the eyes of their customers. </a:t>
            </a:r>
            <a:endParaRPr lang="en-US" dirty="0" smtClean="0"/>
          </a:p>
          <a:p>
            <a:r>
              <a:rPr lang="aa-ET" dirty="0" smtClean="0"/>
              <a:t>Using </a:t>
            </a:r>
            <a:r>
              <a:rPr lang="aa-ET" dirty="0"/>
              <a:t>it allows you to find out what customers are most unhappy with and how to improve them. </a:t>
            </a:r>
            <a:endParaRPr lang="en-US" dirty="0" smtClean="0"/>
          </a:p>
          <a:p>
            <a:r>
              <a:rPr lang="aa-ET" dirty="0" smtClean="0"/>
              <a:t>The </a:t>
            </a:r>
            <a:r>
              <a:rPr lang="aa-ET" dirty="0"/>
              <a:t>customer journey map illustrates the relationship between a brand, service, and product from start to finish. </a:t>
            </a:r>
            <a:endParaRPr lang="en-US" dirty="0" smtClean="0"/>
          </a:p>
          <a:p>
            <a:r>
              <a:rPr lang="aa-ET" dirty="0" smtClean="0"/>
              <a:t>An </a:t>
            </a:r>
            <a:r>
              <a:rPr lang="aa-ET" dirty="0"/>
              <a:t>organization can gain a better understanding of its customer's needs, processes, and perceptions by creating a journey map. </a:t>
            </a:r>
            <a:endParaRPr lang="en-US" dirty="0" smtClean="0"/>
          </a:p>
          <a:p>
            <a:r>
              <a:rPr lang="aa-ET" dirty="0" smtClean="0"/>
              <a:t>Design </a:t>
            </a:r>
            <a:r>
              <a:rPr lang="aa-ET" dirty="0"/>
              <a:t>teams use customer journey maps to learn how customer expectations are met and determine what needs to be improved.  </a:t>
            </a:r>
            <a:endParaRPr lang="en-US" dirty="0"/>
          </a:p>
        </p:txBody>
      </p:sp>
      <p:pic>
        <p:nvPicPr>
          <p:cNvPr id="4" name="Picture 3"/>
          <p:cNvPicPr/>
          <p:nvPr/>
        </p:nvPicPr>
        <p:blipFill rotWithShape="1">
          <a:blip r:embed="rId2" cstate="print">
            <a:extLst>
              <a:ext uri="{28A0092B-C50C-407E-A947-70E740481C1C}">
                <a14:useLocalDpi xmlns:a14="http://schemas.microsoft.com/office/drawing/2010/main" val="0"/>
              </a:ext>
            </a:extLst>
          </a:blip>
          <a:srcRect l="8975" r="7933" b="11520"/>
          <a:stretch/>
        </p:blipFill>
        <p:spPr bwMode="auto">
          <a:xfrm>
            <a:off x="5672677" y="1619618"/>
            <a:ext cx="5775325" cy="418147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23046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15639"/>
          </a:xfrm>
        </p:spPr>
        <p:txBody>
          <a:bodyPr/>
          <a:lstStyle/>
          <a:p>
            <a:r>
              <a:rPr lang="en-US" dirty="0" smtClean="0"/>
              <a:t>Persona</a:t>
            </a:r>
            <a:endParaRPr lang="en-US" dirty="0"/>
          </a:p>
        </p:txBody>
      </p:sp>
      <p:sp>
        <p:nvSpPr>
          <p:cNvPr id="3" name="Content Placeholder 2"/>
          <p:cNvSpPr>
            <a:spLocks noGrp="1"/>
          </p:cNvSpPr>
          <p:nvPr>
            <p:ph idx="1"/>
          </p:nvPr>
        </p:nvSpPr>
        <p:spPr>
          <a:xfrm>
            <a:off x="305644" y="1910245"/>
            <a:ext cx="5673623" cy="4795355"/>
          </a:xfrm>
        </p:spPr>
        <p:txBody>
          <a:bodyPr>
            <a:normAutofit fontScale="92500" lnSpcReduction="20000"/>
          </a:bodyPr>
          <a:lstStyle/>
          <a:p>
            <a:r>
              <a:rPr lang="aa-ET" dirty="0"/>
              <a:t>User personas are archetypes of users that designers and developers can use to empathize with them. </a:t>
            </a:r>
            <a:endParaRPr lang="en-US" dirty="0" smtClean="0"/>
          </a:p>
          <a:p>
            <a:r>
              <a:rPr lang="aa-ET" dirty="0" smtClean="0"/>
              <a:t>Creating </a:t>
            </a:r>
            <a:r>
              <a:rPr lang="aa-ET" dirty="0"/>
              <a:t>personas can help you step out of yourself. In addition to helping, you understand and identify with the needs and expectations of different users, designing for them can help you recognize their differences.</a:t>
            </a:r>
            <a:r>
              <a:rPr lang="en-US" dirty="0"/>
              <a:t> </a:t>
            </a:r>
            <a:endParaRPr lang="en-US" dirty="0" smtClean="0"/>
          </a:p>
          <a:p>
            <a:r>
              <a:rPr lang="en-US" dirty="0" smtClean="0"/>
              <a:t>After </a:t>
            </a:r>
            <a:r>
              <a:rPr lang="en-US" dirty="0"/>
              <a:t>analyzing the system, the designers have identified a </a:t>
            </a:r>
            <a:r>
              <a:rPr lang="en-US" dirty="0" smtClean="0"/>
              <a:t>user, </a:t>
            </a:r>
            <a:r>
              <a:rPr lang="en-US" dirty="0"/>
              <a:t>who is student of 8 grade and is weak in some subjects. </a:t>
            </a:r>
            <a:endParaRPr lang="en-US" dirty="0" smtClean="0"/>
          </a:p>
          <a:p>
            <a:r>
              <a:rPr lang="en-US" dirty="0" smtClean="0"/>
              <a:t>He </a:t>
            </a:r>
            <a:r>
              <a:rPr lang="en-US" dirty="0"/>
              <a:t>is fond of playing games. </a:t>
            </a:r>
            <a:endParaRPr lang="en-US" dirty="0" smtClean="0"/>
          </a:p>
          <a:p>
            <a:r>
              <a:rPr lang="en-US" dirty="0" smtClean="0"/>
              <a:t>So</a:t>
            </a:r>
            <a:r>
              <a:rPr lang="en-US" dirty="0"/>
              <a:t>, this game will help him a lot. </a:t>
            </a:r>
            <a:endParaRPr lang="en-US" dirty="0" smtClean="0"/>
          </a:p>
          <a:p>
            <a:r>
              <a:rPr lang="en-US" dirty="0" smtClean="0"/>
              <a:t>But </a:t>
            </a:r>
            <a:r>
              <a:rPr lang="en-US" dirty="0"/>
              <a:t>he may face some new challenges in game, so hints should also be provided, and interface should be easy to navigate.</a:t>
            </a:r>
          </a:p>
        </p:txBody>
      </p:sp>
      <p:pic>
        <p:nvPicPr>
          <p:cNvPr id="4" name="Picture 3"/>
          <p:cNvPicPr/>
          <p:nvPr/>
        </p:nvPicPr>
        <p:blipFill>
          <a:blip r:embed="rId2"/>
          <a:stretch>
            <a:fillRect/>
          </a:stretch>
        </p:blipFill>
        <p:spPr>
          <a:xfrm>
            <a:off x="6083692" y="2152224"/>
            <a:ext cx="5731510" cy="2787015"/>
          </a:xfrm>
          <a:prstGeom prst="rect">
            <a:avLst/>
          </a:prstGeom>
        </p:spPr>
      </p:pic>
    </p:spTree>
    <p:extLst>
      <p:ext uri="{BB962C8B-B14F-4D97-AF65-F5344CB8AC3E}">
        <p14:creationId xmlns:p14="http://schemas.microsoft.com/office/powerpoint/2010/main" val="3865748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1104293" y="1536971"/>
            <a:ext cx="8946541" cy="4893012"/>
          </a:xfrm>
        </p:spPr>
        <p:txBody>
          <a:bodyPr>
            <a:normAutofit fontScale="85000" lnSpcReduction="10000"/>
          </a:bodyPr>
          <a:lstStyle/>
          <a:p>
            <a:r>
              <a:rPr lang="en-US" b="1" dirty="0" smtClean="0"/>
              <a:t>Purpose:</a:t>
            </a:r>
          </a:p>
          <a:p>
            <a:r>
              <a:rPr lang="aa-ET" dirty="0"/>
              <a:t>Case study requirements will be examined, and results will be documented. </a:t>
            </a:r>
            <a:endParaRPr lang="en-US" dirty="0" smtClean="0"/>
          </a:p>
          <a:p>
            <a:r>
              <a:rPr lang="aa-ET" dirty="0" smtClean="0"/>
              <a:t>For </a:t>
            </a:r>
            <a:r>
              <a:rPr lang="aa-ET" dirty="0"/>
              <a:t>the sake of this guide, we will be using the agile </a:t>
            </a:r>
            <a:r>
              <a:rPr lang="aa-ET" dirty="0" smtClean="0"/>
              <a:t>methodology.</a:t>
            </a:r>
            <a:endParaRPr lang="en-US" dirty="0" smtClean="0"/>
          </a:p>
          <a:p>
            <a:r>
              <a:rPr lang="aa-ET" dirty="0" smtClean="0"/>
              <a:t>Documentation </a:t>
            </a:r>
            <a:r>
              <a:rPr lang="aa-ET" dirty="0"/>
              <a:t>for agile design is not static and is instead subject to change. </a:t>
            </a:r>
            <a:endParaRPr lang="en-US" dirty="0" smtClean="0"/>
          </a:p>
          <a:p>
            <a:r>
              <a:rPr lang="aa-ET" dirty="0" smtClean="0"/>
              <a:t>In </a:t>
            </a:r>
            <a:r>
              <a:rPr lang="aa-ET" dirty="0"/>
              <a:t>the first iteration, the model of the System Architecture must be defined. </a:t>
            </a:r>
            <a:endParaRPr lang="en-US" dirty="0" smtClean="0"/>
          </a:p>
          <a:p>
            <a:r>
              <a:rPr lang="aa-ET" dirty="0" smtClean="0"/>
              <a:t>The </a:t>
            </a:r>
            <a:r>
              <a:rPr lang="aa-ET" dirty="0"/>
              <a:t>design models should be defined when new data becomes available. The essential subsystems and components should be there, even if they are not complete. </a:t>
            </a:r>
            <a:endParaRPr lang="en-US" dirty="0" smtClean="0"/>
          </a:p>
          <a:p>
            <a:r>
              <a:rPr lang="aa-ET" dirty="0" smtClean="0"/>
              <a:t>In </a:t>
            </a:r>
            <a:r>
              <a:rPr lang="aa-ET" dirty="0"/>
              <a:t>line with Agile standards, this document contains just the information that the design team determined absolutely needed to be saved and updated. </a:t>
            </a:r>
            <a:endParaRPr lang="en-US" dirty="0" smtClean="0"/>
          </a:p>
          <a:p>
            <a:r>
              <a:rPr lang="aa-ET" dirty="0" smtClean="0"/>
              <a:t>In </a:t>
            </a:r>
            <a:r>
              <a:rPr lang="aa-ET" dirty="0"/>
              <a:t>our opinion, this paper represents a working draught of the final </a:t>
            </a:r>
            <a:r>
              <a:rPr lang="aa-ET" dirty="0" smtClean="0"/>
              <a:t>blueprint.</a:t>
            </a:r>
            <a:endParaRPr lang="en-US" dirty="0" smtClean="0"/>
          </a:p>
          <a:p>
            <a:r>
              <a:rPr lang="aa-ET" dirty="0" smtClean="0"/>
              <a:t>Both </a:t>
            </a:r>
            <a:r>
              <a:rPr lang="aa-ET" dirty="0"/>
              <a:t>the paper and the framework may be improved upon by using constructive feedback.</a:t>
            </a:r>
            <a:endParaRPr lang="en-US" dirty="0"/>
          </a:p>
        </p:txBody>
      </p:sp>
    </p:spTree>
    <p:extLst>
      <p:ext uri="{BB962C8B-B14F-4D97-AF65-F5344CB8AC3E}">
        <p14:creationId xmlns:p14="http://schemas.microsoft.com/office/powerpoint/2010/main" val="1031214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 Continued</a:t>
            </a:r>
            <a:endParaRPr lang="en-US" dirty="0"/>
          </a:p>
        </p:txBody>
      </p:sp>
      <p:sp>
        <p:nvSpPr>
          <p:cNvPr id="3" name="Content Placeholder 2"/>
          <p:cNvSpPr>
            <a:spLocks noGrp="1"/>
          </p:cNvSpPr>
          <p:nvPr>
            <p:ph idx="1"/>
          </p:nvPr>
        </p:nvSpPr>
        <p:spPr>
          <a:xfrm>
            <a:off x="1103312" y="1225686"/>
            <a:ext cx="8946541" cy="5022714"/>
          </a:xfrm>
        </p:spPr>
        <p:txBody>
          <a:bodyPr/>
          <a:lstStyle/>
          <a:p>
            <a:r>
              <a:rPr lang="en-US" b="1" dirty="0" smtClean="0"/>
              <a:t>Wandering in Woods:</a:t>
            </a:r>
          </a:p>
          <a:p>
            <a:r>
              <a:rPr lang="aa-ET" dirty="0"/>
              <a:t>The game, "Wandering in the Woods," is a relatively simplistic visual aid meant to illustrate the core notion to elementary school children (and maybe entertain them). </a:t>
            </a:r>
            <a:endParaRPr lang="en-US" dirty="0" smtClean="0"/>
          </a:p>
          <a:p>
            <a:r>
              <a:rPr lang="aa-ET" dirty="0" smtClean="0"/>
              <a:t>Students </a:t>
            </a:r>
            <a:r>
              <a:rPr lang="aa-ET" dirty="0"/>
              <a:t>in grades three through five will be exposed to "little data," or information generated by one's own actions, in a manner that requires them to make decisions, evaluate data, and tackle further </a:t>
            </a:r>
            <a:r>
              <a:rPr lang="en-US" dirty="0"/>
              <a:t>challenges</a:t>
            </a:r>
            <a:r>
              <a:rPr lang="aa-ET" dirty="0"/>
              <a:t>. </a:t>
            </a:r>
            <a:endParaRPr lang="en-US" dirty="0" smtClean="0"/>
          </a:p>
          <a:p>
            <a:r>
              <a:rPr lang="aa-ET" dirty="0" smtClean="0"/>
              <a:t>The </a:t>
            </a:r>
            <a:r>
              <a:rPr lang="aa-ET" dirty="0"/>
              <a:t>sixth through eighth grade level will get a more advanced version that will require students to work with larger and smaller datasets, generate charts, and make decisions that significantly alter the data.</a:t>
            </a:r>
            <a:endParaRPr lang="en-US" dirty="0"/>
          </a:p>
          <a:p>
            <a:endParaRPr lang="en-US" dirty="0"/>
          </a:p>
        </p:txBody>
      </p:sp>
    </p:spTree>
    <p:extLst>
      <p:ext uri="{BB962C8B-B14F-4D97-AF65-F5344CB8AC3E}">
        <p14:creationId xmlns:p14="http://schemas.microsoft.com/office/powerpoint/2010/main" val="3024160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Model</a:t>
            </a:r>
            <a:endParaRPr lang="en-US" dirty="0"/>
          </a:p>
        </p:txBody>
      </p:sp>
      <p:sp>
        <p:nvSpPr>
          <p:cNvPr id="3" name="Content Placeholder 2"/>
          <p:cNvSpPr>
            <a:spLocks noGrp="1"/>
          </p:cNvSpPr>
          <p:nvPr>
            <p:ph idx="1"/>
          </p:nvPr>
        </p:nvSpPr>
        <p:spPr>
          <a:xfrm>
            <a:off x="1103312" y="1452664"/>
            <a:ext cx="8946541" cy="4795735"/>
          </a:xfrm>
        </p:spPr>
        <p:txBody>
          <a:bodyPr>
            <a:normAutofit lnSpcReduction="10000"/>
          </a:bodyPr>
          <a:lstStyle/>
          <a:p>
            <a:r>
              <a:rPr lang="en-US" dirty="0"/>
              <a:t>Process models allow organizations to visualize how their internal business processes work to better manage and optimize them. </a:t>
            </a:r>
            <a:endParaRPr lang="en-US" dirty="0" smtClean="0"/>
          </a:p>
          <a:p>
            <a:r>
              <a:rPr lang="en-US" dirty="0" smtClean="0"/>
              <a:t>In </a:t>
            </a:r>
            <a:r>
              <a:rPr lang="en-US" dirty="0"/>
              <a:t>most cases, this is a continuous improvement exercise performed in an agile manner. </a:t>
            </a:r>
            <a:endParaRPr lang="en-US" dirty="0" smtClean="0"/>
          </a:p>
          <a:p>
            <a:r>
              <a:rPr lang="en-US" dirty="0" smtClean="0"/>
              <a:t>The </a:t>
            </a:r>
            <a:r>
              <a:rPr lang="en-US" dirty="0"/>
              <a:t>game will be designed using evolutionary process model which is the software development life cycle evolution model combines the iterative and incremental approaches. </a:t>
            </a:r>
            <a:endParaRPr lang="en-US" dirty="0" smtClean="0"/>
          </a:p>
          <a:p>
            <a:r>
              <a:rPr lang="en-US" dirty="0" smtClean="0"/>
              <a:t>With </a:t>
            </a:r>
            <a:r>
              <a:rPr lang="en-US" dirty="0"/>
              <a:t>the help of the evolutionary development model (EVO), products that better meet the demands of their target audience may be created at lower cost and with less risk, and incremental enhancements can be made to current products more quickly. </a:t>
            </a:r>
            <a:endParaRPr lang="en-US" dirty="0" smtClean="0"/>
          </a:p>
          <a:p>
            <a:r>
              <a:rPr lang="en-US" dirty="0" smtClean="0"/>
              <a:t>The </a:t>
            </a:r>
            <a:r>
              <a:rPr lang="en-US" dirty="0"/>
              <a:t>evolutionary approach recommends modularizing the project into manageable pieces, ranking them in order of importance to the client, and delivering them in stages.</a:t>
            </a:r>
          </a:p>
        </p:txBody>
      </p:sp>
    </p:spTree>
    <p:extLst>
      <p:ext uri="{BB962C8B-B14F-4D97-AF65-F5344CB8AC3E}">
        <p14:creationId xmlns:p14="http://schemas.microsoft.com/office/powerpoint/2010/main" val="2776290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model – Graphical Representation</a:t>
            </a:r>
            <a:endParaRPr lang="en-US" dirty="0"/>
          </a:p>
        </p:txBody>
      </p:sp>
      <p:pic>
        <p:nvPicPr>
          <p:cNvPr id="4" name="Content Placeholder 3" descr="SDLC - Evolutionary Model - Notepub"/>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6363" y="2321719"/>
            <a:ext cx="8401050" cy="3657600"/>
          </a:xfrm>
          <a:prstGeom prst="rect">
            <a:avLst/>
          </a:prstGeom>
          <a:noFill/>
          <a:ln>
            <a:noFill/>
          </a:ln>
        </p:spPr>
      </p:pic>
    </p:spTree>
    <p:extLst>
      <p:ext uri="{BB962C8B-B14F-4D97-AF65-F5344CB8AC3E}">
        <p14:creationId xmlns:p14="http://schemas.microsoft.com/office/powerpoint/2010/main" val="4026247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a:t>
            </a:r>
          </a:p>
        </p:txBody>
      </p:sp>
      <p:sp>
        <p:nvSpPr>
          <p:cNvPr id="3" name="Content Placeholder 2"/>
          <p:cNvSpPr>
            <a:spLocks noGrp="1"/>
          </p:cNvSpPr>
          <p:nvPr>
            <p:ph idx="1"/>
          </p:nvPr>
        </p:nvSpPr>
        <p:spPr>
          <a:xfrm>
            <a:off x="1103312" y="1206230"/>
            <a:ext cx="8946541" cy="5518825"/>
          </a:xfrm>
        </p:spPr>
        <p:txBody>
          <a:bodyPr>
            <a:normAutofit fontScale="85000" lnSpcReduction="10000"/>
          </a:bodyPr>
          <a:lstStyle/>
          <a:p>
            <a:r>
              <a:rPr lang="aa-ET" dirty="0"/>
              <a:t>In use cases, users are described as performing specific tasks on system.  In it, the behaviour of a system is described based on the point of view of a user. </a:t>
            </a:r>
            <a:endParaRPr lang="en-US" dirty="0" smtClean="0"/>
          </a:p>
          <a:p>
            <a:r>
              <a:rPr lang="aa-ET" dirty="0" smtClean="0"/>
              <a:t>In </a:t>
            </a:r>
            <a:r>
              <a:rPr lang="aa-ET" dirty="0"/>
              <a:t>each use case, users' goals are the starting point, and the goal is achieved at the end. </a:t>
            </a:r>
            <a:endParaRPr lang="en-US" dirty="0" smtClean="0"/>
          </a:p>
          <a:p>
            <a:r>
              <a:rPr lang="aa-ET" dirty="0" smtClean="0"/>
              <a:t>As </a:t>
            </a:r>
            <a:r>
              <a:rPr lang="aa-ET" dirty="0"/>
              <a:t>well as explaining how the system should behave, use cases also help brainstorm what might go wrong.  </a:t>
            </a:r>
            <a:endParaRPr lang="en-US" dirty="0" smtClean="0"/>
          </a:p>
          <a:p>
            <a:pPr marL="857250" lvl="1" indent="-457200">
              <a:buFont typeface="+mj-lt"/>
              <a:buAutoNum type="arabicPeriod"/>
            </a:pPr>
            <a:r>
              <a:rPr lang="en-US" dirty="0" smtClean="0"/>
              <a:t>Use case : Start Game</a:t>
            </a:r>
          </a:p>
          <a:p>
            <a:pPr marL="857250" lvl="1" indent="-457200">
              <a:buFont typeface="+mj-lt"/>
              <a:buAutoNum type="arabicPeriod"/>
            </a:pPr>
            <a:r>
              <a:rPr lang="en-US" dirty="0"/>
              <a:t>Use case : </a:t>
            </a:r>
            <a:r>
              <a:rPr lang="en-US" dirty="0" smtClean="0"/>
              <a:t>Play </a:t>
            </a:r>
            <a:r>
              <a:rPr lang="en-US" dirty="0"/>
              <a:t>Game</a:t>
            </a:r>
          </a:p>
          <a:p>
            <a:pPr marL="857250" lvl="1" indent="-457200">
              <a:buFont typeface="+mj-lt"/>
              <a:buAutoNum type="arabicPeriod"/>
            </a:pPr>
            <a:r>
              <a:rPr lang="en-US" dirty="0"/>
              <a:t>Use case : </a:t>
            </a:r>
            <a:r>
              <a:rPr lang="en-US" dirty="0" smtClean="0"/>
              <a:t>Choose Stage</a:t>
            </a:r>
            <a:endParaRPr lang="en-US" dirty="0"/>
          </a:p>
          <a:p>
            <a:pPr marL="857250" lvl="1" indent="-457200">
              <a:buFont typeface="+mj-lt"/>
              <a:buAutoNum type="arabicPeriod"/>
            </a:pPr>
            <a:r>
              <a:rPr lang="en-US" dirty="0"/>
              <a:t>Use case : </a:t>
            </a:r>
            <a:r>
              <a:rPr lang="en-US" dirty="0" smtClean="0"/>
              <a:t>View Statistics</a:t>
            </a:r>
            <a:endParaRPr lang="en-US" dirty="0"/>
          </a:p>
          <a:p>
            <a:pPr marL="857250" lvl="1" indent="-457200">
              <a:buFont typeface="+mj-lt"/>
              <a:buAutoNum type="arabicPeriod"/>
            </a:pPr>
            <a:r>
              <a:rPr lang="en-US" dirty="0"/>
              <a:t>Use case : </a:t>
            </a:r>
            <a:r>
              <a:rPr lang="en-US" dirty="0" smtClean="0"/>
              <a:t>Replay Game</a:t>
            </a:r>
          </a:p>
          <a:p>
            <a:pPr marL="857250" lvl="1" indent="-457200">
              <a:buFont typeface="+mj-lt"/>
              <a:buAutoNum type="arabicPeriod"/>
            </a:pPr>
            <a:r>
              <a:rPr lang="en-US" dirty="0"/>
              <a:t>Use case : </a:t>
            </a:r>
            <a:r>
              <a:rPr lang="en-US" dirty="0" smtClean="0"/>
              <a:t>Exit </a:t>
            </a:r>
            <a:r>
              <a:rPr lang="en-US" dirty="0"/>
              <a:t>Game</a:t>
            </a:r>
          </a:p>
          <a:p>
            <a:pPr marL="857250" lvl="1" indent="-457200">
              <a:buFont typeface="+mj-lt"/>
              <a:buAutoNum type="arabicPeriod"/>
            </a:pPr>
            <a:r>
              <a:rPr lang="en-US" dirty="0"/>
              <a:t>Use case : </a:t>
            </a:r>
            <a:r>
              <a:rPr lang="en-US" dirty="0" smtClean="0"/>
              <a:t>Move Diagonal</a:t>
            </a:r>
          </a:p>
          <a:p>
            <a:pPr marL="857250" lvl="1" indent="-457200">
              <a:buFont typeface="+mj-lt"/>
              <a:buAutoNum type="arabicPeriod"/>
            </a:pPr>
            <a:r>
              <a:rPr lang="en-US" dirty="0"/>
              <a:t>Use case : </a:t>
            </a:r>
            <a:r>
              <a:rPr lang="en-US" dirty="0" smtClean="0"/>
              <a:t>Move Random</a:t>
            </a:r>
          </a:p>
          <a:p>
            <a:pPr marL="857250" lvl="1" indent="-457200">
              <a:buFont typeface="+mj-lt"/>
              <a:buAutoNum type="arabicPeriod"/>
            </a:pPr>
            <a:r>
              <a:rPr lang="en-US" dirty="0"/>
              <a:t>Use case : </a:t>
            </a:r>
            <a:r>
              <a:rPr lang="en-US" dirty="0" smtClean="0"/>
              <a:t>Change Grid</a:t>
            </a:r>
          </a:p>
          <a:p>
            <a:pPr marL="857250" lvl="1" indent="-457200">
              <a:buFont typeface="+mj-lt"/>
              <a:buAutoNum type="arabicPeriod"/>
            </a:pPr>
            <a:r>
              <a:rPr lang="en-US" dirty="0"/>
              <a:t>Use case : </a:t>
            </a:r>
            <a:r>
              <a:rPr lang="en-US" dirty="0" smtClean="0"/>
              <a:t>Play Challenges</a:t>
            </a:r>
          </a:p>
          <a:p>
            <a:pPr marL="857250" lvl="1" indent="-457200">
              <a:buFont typeface="+mj-lt"/>
              <a:buAutoNum type="arabicPeriod"/>
            </a:pPr>
            <a:r>
              <a:rPr lang="en-US" dirty="0"/>
              <a:t>Use case : </a:t>
            </a:r>
            <a:r>
              <a:rPr lang="en-US" dirty="0" smtClean="0"/>
              <a:t>Test Variety of Wandering methods</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979469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Diagram – Use Case Diagram</a:t>
            </a:r>
            <a:endParaRPr lang="en-US" dirty="0"/>
          </a:p>
        </p:txBody>
      </p:sp>
      <p:pic>
        <p:nvPicPr>
          <p:cNvPr id="4" name="Content Placeholder 3" descr="Diagram&#10;&#10;Description automatically generated"/>
          <p:cNvPicPr>
            <a:picLocks noGrp="1"/>
          </p:cNvPicPr>
          <p:nvPr>
            <p:ph idx="1"/>
          </p:nvPr>
        </p:nvPicPr>
        <p:blipFill rotWithShape="1">
          <a:blip r:embed="rId2"/>
          <a:srcRect t="886"/>
          <a:stretch/>
        </p:blipFill>
        <p:spPr bwMode="auto">
          <a:xfrm>
            <a:off x="2302213" y="1316477"/>
            <a:ext cx="5368792" cy="493192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19223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Diagram – Deployment Diagram</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43250" y="2440781"/>
            <a:ext cx="4867275" cy="3419475"/>
          </a:xfrm>
          <a:prstGeom prst="rect">
            <a:avLst/>
          </a:prstGeom>
          <a:noFill/>
          <a:ln>
            <a:noFill/>
          </a:ln>
        </p:spPr>
      </p:pic>
    </p:spTree>
    <p:extLst>
      <p:ext uri="{BB962C8B-B14F-4D97-AF65-F5344CB8AC3E}">
        <p14:creationId xmlns:p14="http://schemas.microsoft.com/office/powerpoint/2010/main" val="2519424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Diagram – Class Diagram</a:t>
            </a:r>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3230245" y="1232170"/>
            <a:ext cx="4960444" cy="5253402"/>
          </a:xfrm>
          <a:prstGeom prst="rect">
            <a:avLst/>
          </a:prstGeom>
          <a:noFill/>
          <a:ln>
            <a:noFill/>
          </a:ln>
        </p:spPr>
      </p:pic>
    </p:spTree>
    <p:extLst>
      <p:ext uri="{BB962C8B-B14F-4D97-AF65-F5344CB8AC3E}">
        <p14:creationId xmlns:p14="http://schemas.microsoft.com/office/powerpoint/2010/main" val="22103041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413</TotalTime>
  <Words>424</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vt:lpstr>
      <vt:lpstr>Software Engineering Project Wandering in the Woods</vt:lpstr>
      <vt:lpstr>Introduction</vt:lpstr>
      <vt:lpstr>Introduction - Continued</vt:lpstr>
      <vt:lpstr>Process Model</vt:lpstr>
      <vt:lpstr>Process model – Graphical Representation</vt:lpstr>
      <vt:lpstr>Use Case</vt:lpstr>
      <vt:lpstr>UML Diagram – Use Case Diagram</vt:lpstr>
      <vt:lpstr>UML Diagram – Deployment Diagram</vt:lpstr>
      <vt:lpstr>UML Diagram – Class Diagram</vt:lpstr>
      <vt:lpstr>UML Diagram – State Diagram</vt:lpstr>
      <vt:lpstr>UML Diagram – Activity Diagram</vt:lpstr>
      <vt:lpstr>Customer Journey map</vt:lpstr>
      <vt:lpstr>Persona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4</cp:revision>
  <dcterms:created xsi:type="dcterms:W3CDTF">2022-08-26T21:07:47Z</dcterms:created>
  <dcterms:modified xsi:type="dcterms:W3CDTF">2022-08-27T04:14:46Z</dcterms:modified>
</cp:coreProperties>
</file>