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iddharth Goradi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Siddharth Goradia</a:t>
            </a:r>
          </a:p>
        </p:txBody>
      </p:sp>
      <p:sp>
        <p:nvSpPr>
          <p:cNvPr id="172" name="Loblaw Data Science"/>
          <p:cNvSpPr txBox="1"/>
          <p:nvPr>
            <p:ph type="ctrTitle"/>
          </p:nvPr>
        </p:nvSpPr>
        <p:spPr>
          <a:xfrm>
            <a:off x="1206498" y="3213619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Loblaw Data Science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art 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easonal Sales Growth in Decemb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52145">
              <a:defRPr sz="4345"/>
            </a:lvl1pPr>
          </a:lstStyle>
          <a:p>
            <a:pPr/>
            <a:r>
              <a:t>Seasonal Sales Growth in December</a:t>
            </a:r>
          </a:p>
        </p:txBody>
      </p:sp>
      <p:sp>
        <p:nvSpPr>
          <p:cNvPr id="177" name="Key Insight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73023" indent="-573023" defTabSz="2292038">
              <a:spcBef>
                <a:spcPts val="4200"/>
              </a:spcBef>
              <a:defRPr sz="4512"/>
            </a:pPr>
            <a:r>
              <a:t>Key Insights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:r>
              <a:t>December has the highest sales indicating seasonal trends (Likely due to the holiday season)</a:t>
            </a:r>
          </a:p>
          <a:p>
            <a:pPr marL="573023" indent="-573023" defTabSz="2292038">
              <a:spcBef>
                <a:spcPts val="4200"/>
              </a:spcBef>
              <a:defRPr sz="4512"/>
            </a:pPr>
            <a:r>
              <a:t>Action Steps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:r>
              <a:t>Increase Inventory during Holiday Season</a:t>
            </a:r>
          </a:p>
          <a:p>
            <a:pPr lvl="1" marL="1146047" indent="-573023" defTabSz="2292038">
              <a:spcBef>
                <a:spcPts val="4200"/>
              </a:spcBef>
              <a:defRPr sz="4512"/>
            </a:pPr>
            <a:r>
              <a:t>Offer holiday discounts and targeted marketing campaigns</a:t>
            </a:r>
          </a:p>
        </p:txBody>
      </p:sp>
      <p:pic>
        <p:nvPicPr>
          <p:cNvPr id="178" name="montly_sales_trend.png" descr="montly_sales_trend.pn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294211" y="2530756"/>
            <a:ext cx="12703328" cy="8654460"/>
          </a:xfrm>
          <a:prstGeom prst="rect">
            <a:avLst/>
          </a:prstGeom>
        </p:spPr>
      </p:pic>
      <p:sp>
        <p:nvSpPr>
          <p:cNvPr id="179" name="Sales Trend Ins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Sales Trend Insights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ptimal Sales Hou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Optimal Sales Hour</a:t>
            </a:r>
          </a:p>
        </p:txBody>
      </p:sp>
      <p:sp>
        <p:nvSpPr>
          <p:cNvPr id="182" name="Key Insight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Key Insights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Peak sales occurs between 11am - 1pm and 6 pm - 8 pm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Lowest sales in the morning 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Action Steps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Schedule promotions during peak hours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Make staffing changes during peak sales</a:t>
            </a:r>
          </a:p>
        </p:txBody>
      </p:sp>
      <p:pic>
        <p:nvPicPr>
          <p:cNvPr id="183" name="peak_sales_hours.png" descr="peak_sales_hours.pn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278244" y="3401688"/>
            <a:ext cx="12735122" cy="6912645"/>
          </a:xfrm>
          <a:prstGeom prst="rect">
            <a:avLst/>
          </a:prstGeom>
        </p:spPr>
      </p:pic>
      <p:sp>
        <p:nvSpPr>
          <p:cNvPr id="184" name="Peak Sales Hou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Peak Sales Hour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Maximizing Revenue with Popular Produc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44830">
              <a:defRPr sz="3630"/>
            </a:lvl1pPr>
          </a:lstStyle>
          <a:p>
            <a:pPr/>
            <a:r>
              <a:t>Maximizing Revenue with Popular Products</a:t>
            </a:r>
          </a:p>
        </p:txBody>
      </p:sp>
      <p:sp>
        <p:nvSpPr>
          <p:cNvPr id="187" name="Key Insight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60831" indent="-560831" defTabSz="2243271">
              <a:spcBef>
                <a:spcPts val="4100"/>
              </a:spcBef>
              <a:defRPr sz="4416"/>
            </a:pPr>
            <a:r>
              <a:t>Key Insights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Batteries are the best selling products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Top 10 items are from electronics department </a:t>
            </a:r>
          </a:p>
          <a:p>
            <a:pPr marL="560831" indent="-560831" defTabSz="2243271">
              <a:spcBef>
                <a:spcPts val="4100"/>
              </a:spcBef>
              <a:defRPr sz="4416"/>
            </a:pPr>
            <a:r>
              <a:t>Action Steps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Offer bundle offers</a:t>
            </a:r>
          </a:p>
          <a:p>
            <a:pPr lvl="1" marL="1121663" indent="-560831" defTabSz="2243271">
              <a:spcBef>
                <a:spcPts val="4100"/>
              </a:spcBef>
              <a:defRPr sz="4416"/>
            </a:pPr>
            <a:r>
              <a:t>Optimize product placement for impulsive buying</a:t>
            </a:r>
          </a:p>
        </p:txBody>
      </p:sp>
      <p:pic>
        <p:nvPicPr>
          <p:cNvPr id="188" name="top_selling_products.png" descr="top_selling_products.pn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982012" y="2074618"/>
            <a:ext cx="12127981" cy="10319956"/>
          </a:xfrm>
          <a:prstGeom prst="rect">
            <a:avLst/>
          </a:prstGeom>
        </p:spPr>
      </p:pic>
      <p:sp>
        <p:nvSpPr>
          <p:cNvPr id="189" name="Best Selling Produ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18888">
              <a:defRPr spc="-154" sz="7735"/>
            </a:lvl1pPr>
          </a:lstStyle>
          <a:p>
            <a:pPr/>
            <a:r>
              <a:t>Best Selling Products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op 5 Sales Quantity Prediction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 5 Sales Quantity Prediction Model</a:t>
            </a:r>
          </a:p>
        </p:txBody>
      </p:sp>
      <p:sp>
        <p:nvSpPr>
          <p:cNvPr id="192" name="Created 5 models for sales prediction of the top 5 selling products in dollar valu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68655">
              <a:defRPr sz="4455"/>
            </a:lvl1pPr>
          </a:lstStyle>
          <a:p>
            <a:pPr/>
            <a:r>
              <a:t>Created 5 models for sales prediction of the top 5 selling products in dollar value</a:t>
            </a:r>
          </a:p>
        </p:txBody>
      </p:sp>
      <p:sp>
        <p:nvSpPr>
          <p:cNvPr id="193" name="Key Find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4200"/>
              </a:spcBef>
              <a:defRPr sz="4560"/>
            </a:pPr>
            <a:r>
              <a:t>Key Findings</a:t>
            </a:r>
          </a:p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Random Forest provided robust performance across most products, with low MAE and RMSE.</a:t>
            </a:r>
          </a:p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Time-based features (day, month, week, day-of-week, weekend indicator) combined with lag and rolling features to capture trends.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Actionable Insight</a:t>
            </a:r>
          </a:p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Use the sales prediction to optimize inventory level</a:t>
            </a:r>
          </a:p>
          <a:p>
            <a:pPr lvl="1" marL="1158239" indent="-579119" defTabSz="2316421">
              <a:spcBef>
                <a:spcPts val="4200"/>
              </a:spcBef>
              <a:defRPr sz="4560"/>
            </a:pPr>
            <a:r>
              <a:t>Identify seasonal trends and adjust marketing campaigns to boost sales further.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art 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 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