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1"/>
  </p:notesMasterIdLst>
  <p:sldIdLst>
    <p:sldId id="256" r:id="rId2"/>
    <p:sldId id="262" r:id="rId3"/>
    <p:sldId id="265" r:id="rId4"/>
    <p:sldId id="259" r:id="rId5"/>
    <p:sldId id="273" r:id="rId6"/>
    <p:sldId id="276" r:id="rId7"/>
    <p:sldId id="260" r:id="rId8"/>
    <p:sldId id="274" r:id="rId9"/>
    <p:sldId id="27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4747"/>
    <a:srgbClr val="BE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27D7FB-03EB-4BF4-8ACA-BE4B00BEBC7E}">
  <a:tblStyle styleId="{4A27D7FB-03EB-4BF4-8ACA-BE4B00BEBC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119" d="100"/>
          <a:sy n="119" d="100"/>
        </p:scale>
        <p:origin x="5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26baddbace_2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26baddbace_2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127af0f3db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27af0f3db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26baddbace_2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26baddbace_2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127af0f3dbd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127af0f3dbd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26baddbace_2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26baddbace_2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26baddbace_2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26baddbace_2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09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26baddbace_2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26baddbace_2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66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3041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6728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0889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608"/>
        <p:cNvGrpSpPr/>
        <p:nvPr/>
      </p:nvGrpSpPr>
      <p:grpSpPr>
        <a:xfrm>
          <a:off x="0" y="0"/>
          <a:ext cx="0" cy="0"/>
          <a:chOff x="0" y="0"/>
          <a:chExt cx="0" cy="0"/>
        </a:xfrm>
      </p:grpSpPr>
      <p:sp>
        <p:nvSpPr>
          <p:cNvPr id="610" name="Google Shape;610;p23"/>
          <p:cNvSpPr txBox="1">
            <a:spLocks noGrp="1"/>
          </p:cNvSpPr>
          <p:nvPr>
            <p:ph type="subTitle" idx="1"/>
          </p:nvPr>
        </p:nvSpPr>
        <p:spPr>
          <a:xfrm>
            <a:off x="1175325" y="2826325"/>
            <a:ext cx="3023100" cy="39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1" name="Google Shape;611;p23"/>
          <p:cNvSpPr txBox="1">
            <a:spLocks noGrp="1"/>
          </p:cNvSpPr>
          <p:nvPr>
            <p:ph type="subTitle" idx="2"/>
          </p:nvPr>
        </p:nvSpPr>
        <p:spPr>
          <a:xfrm>
            <a:off x="4945650" y="2826325"/>
            <a:ext cx="3023100" cy="39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2" name="Google Shape;612;p23"/>
          <p:cNvSpPr txBox="1">
            <a:spLocks noGrp="1"/>
          </p:cNvSpPr>
          <p:nvPr>
            <p:ph type="subTitle" idx="3"/>
          </p:nvPr>
        </p:nvSpPr>
        <p:spPr>
          <a:xfrm>
            <a:off x="1175313" y="3146425"/>
            <a:ext cx="3009900" cy="93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3" name="Google Shape;613;p23"/>
          <p:cNvSpPr txBox="1">
            <a:spLocks noGrp="1"/>
          </p:cNvSpPr>
          <p:nvPr>
            <p:ph type="subTitle" idx="4"/>
          </p:nvPr>
        </p:nvSpPr>
        <p:spPr>
          <a:xfrm>
            <a:off x="4958798" y="3146425"/>
            <a:ext cx="3009900" cy="93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4" name="Google Shape;614;p23"/>
          <p:cNvSpPr txBox="1">
            <a:spLocks noGrp="1"/>
          </p:cNvSpPr>
          <p:nvPr>
            <p:ph type="title"/>
          </p:nvPr>
        </p:nvSpPr>
        <p:spPr>
          <a:xfrm>
            <a:off x="720000" y="4632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extLst>
      <p:ext uri="{BB962C8B-B14F-4D97-AF65-F5344CB8AC3E}">
        <p14:creationId xmlns:p14="http://schemas.microsoft.com/office/powerpoint/2010/main" val="316263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56"/>
        <p:cNvGrpSpPr/>
        <p:nvPr/>
      </p:nvGrpSpPr>
      <p:grpSpPr>
        <a:xfrm>
          <a:off x="0" y="0"/>
          <a:ext cx="0" cy="0"/>
          <a:chOff x="0" y="0"/>
          <a:chExt cx="0" cy="0"/>
        </a:xfrm>
      </p:grpSpPr>
      <p:sp>
        <p:nvSpPr>
          <p:cNvPr id="657" name="Google Shape;657;p28"/>
          <p:cNvSpPr txBox="1">
            <a:spLocks noGrp="1"/>
          </p:cNvSpPr>
          <p:nvPr>
            <p:ph type="title"/>
          </p:nvPr>
        </p:nvSpPr>
        <p:spPr>
          <a:xfrm>
            <a:off x="720000" y="4539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58" name="Google Shape;658;p28"/>
          <p:cNvSpPr txBox="1">
            <a:spLocks noGrp="1"/>
          </p:cNvSpPr>
          <p:nvPr>
            <p:ph type="subTitle" idx="1"/>
          </p:nvPr>
        </p:nvSpPr>
        <p:spPr>
          <a:xfrm>
            <a:off x="1045750" y="2316885"/>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 name="Google Shape;659;p28"/>
          <p:cNvSpPr txBox="1">
            <a:spLocks noGrp="1"/>
          </p:cNvSpPr>
          <p:nvPr>
            <p:ph type="subTitle" idx="2"/>
          </p:nvPr>
        </p:nvSpPr>
        <p:spPr>
          <a:xfrm>
            <a:off x="3455250" y="2031870"/>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28"/>
          <p:cNvSpPr txBox="1">
            <a:spLocks noGrp="1"/>
          </p:cNvSpPr>
          <p:nvPr>
            <p:ph type="subTitle" idx="3"/>
          </p:nvPr>
        </p:nvSpPr>
        <p:spPr>
          <a:xfrm>
            <a:off x="5864749" y="1744405"/>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1" name="Google Shape;661;p28"/>
          <p:cNvSpPr txBox="1">
            <a:spLocks noGrp="1"/>
          </p:cNvSpPr>
          <p:nvPr>
            <p:ph type="subTitle" idx="4"/>
          </p:nvPr>
        </p:nvSpPr>
        <p:spPr>
          <a:xfrm>
            <a:off x="1045750" y="4050275"/>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2" name="Google Shape;662;p28"/>
          <p:cNvSpPr txBox="1">
            <a:spLocks noGrp="1"/>
          </p:cNvSpPr>
          <p:nvPr>
            <p:ph type="subTitle" idx="5"/>
          </p:nvPr>
        </p:nvSpPr>
        <p:spPr>
          <a:xfrm>
            <a:off x="3455250" y="3766884"/>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3" name="Google Shape;663;p28"/>
          <p:cNvSpPr txBox="1">
            <a:spLocks noGrp="1"/>
          </p:cNvSpPr>
          <p:nvPr>
            <p:ph type="subTitle" idx="6"/>
          </p:nvPr>
        </p:nvSpPr>
        <p:spPr>
          <a:xfrm>
            <a:off x="5864749" y="3475418"/>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4" name="Google Shape;664;p28"/>
          <p:cNvSpPr txBox="1">
            <a:spLocks noGrp="1"/>
          </p:cNvSpPr>
          <p:nvPr>
            <p:ph type="subTitle" idx="7"/>
          </p:nvPr>
        </p:nvSpPr>
        <p:spPr>
          <a:xfrm>
            <a:off x="1045750" y="1865385"/>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5" name="Google Shape;665;p28"/>
          <p:cNvSpPr txBox="1">
            <a:spLocks noGrp="1"/>
          </p:cNvSpPr>
          <p:nvPr>
            <p:ph type="subTitle" idx="8"/>
          </p:nvPr>
        </p:nvSpPr>
        <p:spPr>
          <a:xfrm>
            <a:off x="3455250" y="1580370"/>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6" name="Google Shape;666;p28"/>
          <p:cNvSpPr txBox="1">
            <a:spLocks noGrp="1"/>
          </p:cNvSpPr>
          <p:nvPr>
            <p:ph type="subTitle" idx="9"/>
          </p:nvPr>
        </p:nvSpPr>
        <p:spPr>
          <a:xfrm>
            <a:off x="5864749" y="1292905"/>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7" name="Google Shape;667;p28"/>
          <p:cNvSpPr txBox="1">
            <a:spLocks noGrp="1"/>
          </p:cNvSpPr>
          <p:nvPr>
            <p:ph type="subTitle" idx="13"/>
          </p:nvPr>
        </p:nvSpPr>
        <p:spPr>
          <a:xfrm>
            <a:off x="1045750" y="3598775"/>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8" name="Google Shape;668;p28"/>
          <p:cNvSpPr txBox="1">
            <a:spLocks noGrp="1"/>
          </p:cNvSpPr>
          <p:nvPr>
            <p:ph type="subTitle" idx="14"/>
          </p:nvPr>
        </p:nvSpPr>
        <p:spPr>
          <a:xfrm>
            <a:off x="3455250" y="3315384"/>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9" name="Google Shape;669;p28"/>
          <p:cNvSpPr txBox="1">
            <a:spLocks noGrp="1"/>
          </p:cNvSpPr>
          <p:nvPr>
            <p:ph type="subTitle" idx="15"/>
          </p:nvPr>
        </p:nvSpPr>
        <p:spPr>
          <a:xfrm>
            <a:off x="5864749" y="3023918"/>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66631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1939650" y="1649250"/>
            <a:ext cx="5264700" cy="114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9000" b="1"/>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4" name="Google Shape;184;p9"/>
          <p:cNvSpPr txBox="1">
            <a:spLocks noGrp="1"/>
          </p:cNvSpPr>
          <p:nvPr>
            <p:ph type="subTitle" idx="1"/>
          </p:nvPr>
        </p:nvSpPr>
        <p:spPr>
          <a:xfrm>
            <a:off x="1939650" y="2794050"/>
            <a:ext cx="5264700" cy="7002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150599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54"/>
        <p:cNvGrpSpPr/>
        <p:nvPr/>
      </p:nvGrpSpPr>
      <p:grpSpPr>
        <a:xfrm>
          <a:off x="0" y="0"/>
          <a:ext cx="0" cy="0"/>
          <a:chOff x="0" y="0"/>
          <a:chExt cx="0" cy="0"/>
        </a:xfrm>
      </p:grpSpPr>
      <p:sp>
        <p:nvSpPr>
          <p:cNvPr id="455" name="Google Shape;455;p20"/>
          <p:cNvSpPr txBox="1">
            <a:spLocks noGrp="1"/>
          </p:cNvSpPr>
          <p:nvPr>
            <p:ph type="subTitle" idx="1"/>
          </p:nvPr>
        </p:nvSpPr>
        <p:spPr>
          <a:xfrm>
            <a:off x="4530325" y="2423638"/>
            <a:ext cx="3893700" cy="851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6" name="Google Shape;456;p20"/>
          <p:cNvSpPr txBox="1">
            <a:spLocks noGrp="1"/>
          </p:cNvSpPr>
          <p:nvPr>
            <p:ph type="title"/>
          </p:nvPr>
        </p:nvSpPr>
        <p:spPr>
          <a:xfrm>
            <a:off x="4401025" y="1778775"/>
            <a:ext cx="4023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extLst>
      <p:ext uri="{BB962C8B-B14F-4D97-AF65-F5344CB8AC3E}">
        <p14:creationId xmlns:p14="http://schemas.microsoft.com/office/powerpoint/2010/main" val="34804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208325" y="2360550"/>
            <a:ext cx="672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2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005750" y="1245225"/>
            <a:ext cx="113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331550" y="3278550"/>
            <a:ext cx="6480900" cy="42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404248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631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4215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9102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80121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53334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5308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155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12/11/2023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51761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12/11/2023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8926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publicdomainpictures.net/view-image.php?image=97720&amp;picture=amsterdam-strassenbahn&amp;large=1"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hyperlink" Target="https://github.com/Siddharth-Dattaram-Pawar/DMDD_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18" name="Google Shape;918;p36"/>
          <p:cNvSpPr txBox="1">
            <a:spLocks noGrp="1"/>
          </p:cNvSpPr>
          <p:nvPr>
            <p:ph type="ctrTitle"/>
          </p:nvPr>
        </p:nvSpPr>
        <p:spPr>
          <a:xfrm>
            <a:off x="1835727" y="1499855"/>
            <a:ext cx="6499934" cy="1071895"/>
          </a:xfrm>
          <a:prstGeom prst="rect">
            <a:avLst/>
          </a:prstGeom>
        </p:spPr>
        <p:txBody>
          <a:bodyPr spcFirstLastPara="1" wrap="square" lIns="91425" tIns="91425" rIns="91425" bIns="91425" anchor="ctr" anchorCtr="0">
            <a:noAutofit/>
          </a:bodyPr>
          <a:lstStyle/>
          <a:p>
            <a:pPr algn="ctr"/>
            <a:r>
              <a:rPr lang="en-IN" sz="3200"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City Tram Conveyance</a:t>
            </a:r>
            <a:r>
              <a:rPr lang="en-IN" sz="3200" i="0" dirty="0">
                <a:solidFill>
                  <a:schemeClr val="tx1">
                    <a:lumMod val="75000"/>
                    <a:lumOff val="25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Management System</a:t>
            </a:r>
          </a:p>
        </p:txBody>
      </p:sp>
      <p:sp>
        <p:nvSpPr>
          <p:cNvPr id="919" name="Google Shape;919;p36"/>
          <p:cNvSpPr txBox="1">
            <a:spLocks noGrp="1"/>
          </p:cNvSpPr>
          <p:nvPr>
            <p:ph type="subTitle" idx="1"/>
          </p:nvPr>
        </p:nvSpPr>
        <p:spPr>
          <a:xfrm>
            <a:off x="4959927" y="2755626"/>
            <a:ext cx="3333784" cy="171939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400" b="1" dirty="0">
                <a:latin typeface="Microsoft Sans Serif" panose="020B0604020202020204" pitchFamily="34" charset="0"/>
                <a:ea typeface="Microsoft Sans Serif" panose="020B0604020202020204" pitchFamily="34" charset="0"/>
                <a:cs typeface="Microsoft Sans Serif" panose="020B0604020202020204" pitchFamily="34" charset="0"/>
              </a:rPr>
              <a:t>Contributors </a:t>
            </a:r>
            <a:r>
              <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SIDDHARTH PAWAR (002225020)</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SANAL PILLAI (002878588)</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SRIRAM VENKATESH (002201501)</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RAMY </a:t>
            </a:r>
            <a:r>
              <a:rPr lang="en-IN" sz="1400" dirty="0" err="1">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SOLAnki</a:t>
            </a: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(002816593)</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RISHABH PATEL (002844967)</a:t>
            </a:r>
          </a:p>
        </p:txBody>
      </p:sp>
      <p:pic>
        <p:nvPicPr>
          <p:cNvPr id="1026" name="Picture 2">
            <a:extLst>
              <a:ext uri="{FF2B5EF4-FFF2-40B4-BE49-F238E27FC236}">
                <a16:creationId xmlns:a16="http://schemas.microsoft.com/office/drawing/2014/main" id="{24E47AF8-4952-D15F-A9D4-AC56499F7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322" y="28765"/>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
            <a:extLst>
              <a:ext uri="{FF2B5EF4-FFF2-40B4-BE49-F238E27FC236}">
                <a16:creationId xmlns:a16="http://schemas.microsoft.com/office/drawing/2014/main" id="{238D355E-B474-2806-C9E4-07B10E2A529D}"/>
              </a:ext>
            </a:extLst>
          </p:cNvPr>
          <p:cNvSpPr txBox="1"/>
          <p:nvPr/>
        </p:nvSpPr>
        <p:spPr>
          <a:xfrm>
            <a:off x="1727584" y="2877005"/>
            <a:ext cx="274873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262626"/>
                </a:solidFill>
                <a:latin typeface="Microsoft Sans Serif" panose="020B0604020202020204" pitchFamily="34" charset="0"/>
                <a:ea typeface="Microsoft Sans Serif" panose="020B0604020202020204" pitchFamily="34" charset="0"/>
                <a:cs typeface="Microsoft Sans Serif" panose="020B0604020202020204" pitchFamily="34" charset="0"/>
              </a:rPr>
              <a:t>PROFESSOR </a:t>
            </a:r>
            <a:r>
              <a:rPr lang="en-US" dirty="0">
                <a:solidFill>
                  <a:srgbClr val="262626"/>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b="1" dirty="0">
                <a:solidFill>
                  <a:srgbClr val="262626"/>
                </a:solidFill>
                <a:latin typeface="Microsoft Sans Serif" panose="020B0604020202020204" pitchFamily="34" charset="0"/>
                <a:ea typeface="Microsoft Sans Serif" panose="020B0604020202020204" pitchFamily="34" charset="0"/>
                <a:cs typeface="Microsoft Sans Serif" panose="020B0604020202020204" pitchFamily="34" charset="0"/>
              </a:rPr>
              <a:t> </a:t>
            </a:r>
          </a:p>
          <a:p>
            <a:r>
              <a:rPr lang="en-US" dirty="0">
                <a:solidFill>
                  <a:srgbClr val="262626"/>
                </a:solidFill>
                <a:latin typeface="Microsoft Sans Serif" panose="020B0604020202020204" pitchFamily="34" charset="0"/>
                <a:ea typeface="Microsoft Sans Serif" panose="020B0604020202020204" pitchFamily="34" charset="0"/>
                <a:cs typeface="Microsoft Sans Serif" panose="020B0604020202020204" pitchFamily="34" charset="0"/>
              </a:rPr>
              <a:t>MANUEL MONTROND</a:t>
            </a:r>
          </a:p>
        </p:txBody>
      </p:sp>
      <p:pic>
        <p:nvPicPr>
          <p:cNvPr id="3" name="Picture 2" descr="A blue and white tram on a street&#10;&#10;Description automatically generated">
            <a:extLst>
              <a:ext uri="{FF2B5EF4-FFF2-40B4-BE49-F238E27FC236}">
                <a16:creationId xmlns:a16="http://schemas.microsoft.com/office/drawing/2014/main" id="{C318F490-FB1C-DB54-5429-256345BD352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0"/>
            <a:ext cx="2272146" cy="1842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2" name="Google Shape;39;g1a4b4372354_1_15">
            <a:extLst>
              <a:ext uri="{FF2B5EF4-FFF2-40B4-BE49-F238E27FC236}">
                <a16:creationId xmlns:a16="http://schemas.microsoft.com/office/drawing/2014/main" id="{258B03AC-30AD-25A5-E45D-73015E7AE78C}"/>
              </a:ext>
            </a:extLst>
          </p:cNvPr>
          <p:cNvSpPr txBox="1">
            <a:spLocks noGrp="1"/>
          </p:cNvSpPr>
          <p:nvPr/>
        </p:nvSpPr>
        <p:spPr>
          <a:xfrm>
            <a:off x="1510145" y="417253"/>
            <a:ext cx="2225120" cy="652350"/>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About Project</a:t>
            </a:r>
          </a:p>
        </p:txBody>
      </p:sp>
      <p:sp>
        <p:nvSpPr>
          <p:cNvPr id="13" name="Google Shape;40;g1a4b4372354_1_15">
            <a:extLst>
              <a:ext uri="{FF2B5EF4-FFF2-40B4-BE49-F238E27FC236}">
                <a16:creationId xmlns:a16="http://schemas.microsoft.com/office/drawing/2014/main" id="{055B8EA0-7D42-DF72-17EE-D55D12AED988}"/>
              </a:ext>
            </a:extLst>
          </p:cNvPr>
          <p:cNvSpPr txBox="1">
            <a:spLocks noGrp="1"/>
          </p:cNvSpPr>
          <p:nvPr/>
        </p:nvSpPr>
        <p:spPr>
          <a:xfrm>
            <a:off x="955964" y="1268268"/>
            <a:ext cx="3443098" cy="2170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just">
              <a:buNone/>
            </a:pPr>
            <a:r>
              <a:rPr lang="en-US"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We have designed a database for a Tram transportation company, to provide a centralized database for storing, managing and analyzing transportation data, including information on Trams, Routes, Drivers, Tickets, Passengers and Schedules information.</a:t>
            </a:r>
            <a:endParaRPr lang="en-US" sz="1400" b="0"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4" name="Google Shape;39;g1a4b4372354_1_15">
            <a:extLst>
              <a:ext uri="{FF2B5EF4-FFF2-40B4-BE49-F238E27FC236}">
                <a16:creationId xmlns:a16="http://schemas.microsoft.com/office/drawing/2014/main" id="{964B823B-2BA7-D491-0160-85AB370CF198}"/>
              </a:ext>
            </a:extLst>
          </p:cNvPr>
          <p:cNvSpPr txBox="1">
            <a:spLocks/>
          </p:cNvSpPr>
          <p:nvPr/>
        </p:nvSpPr>
        <p:spPr>
          <a:xfrm>
            <a:off x="5408737" y="417253"/>
            <a:ext cx="2405227" cy="65235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Project Objectives</a:t>
            </a:r>
          </a:p>
        </p:txBody>
      </p:sp>
      <p:sp>
        <p:nvSpPr>
          <p:cNvPr id="15" name="Google Shape;40;g1a4b4372354_1_15">
            <a:extLst>
              <a:ext uri="{FF2B5EF4-FFF2-40B4-BE49-F238E27FC236}">
                <a16:creationId xmlns:a16="http://schemas.microsoft.com/office/drawing/2014/main" id="{ED9D3BE6-79FF-AF9D-C8F5-12BDDF06699D}"/>
              </a:ext>
            </a:extLst>
          </p:cNvPr>
          <p:cNvSpPr txBox="1">
            <a:spLocks/>
          </p:cNvSpPr>
          <p:nvPr/>
        </p:nvSpPr>
        <p:spPr>
          <a:xfrm>
            <a:off x="5056908" y="1343891"/>
            <a:ext cx="3013365" cy="16279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mj-lt"/>
              <a:buAutoNum type="arabicPeriod"/>
            </a:pPr>
            <a:r>
              <a:rPr lang="en-US"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Optimizing Transit Operations </a:t>
            </a:r>
          </a:p>
          <a:p>
            <a:pPr algn="l">
              <a:buFont typeface="+mj-lt"/>
              <a:buAutoNum type="arabicPeriod"/>
            </a:pPr>
            <a:r>
              <a:rPr lang="en-US"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Data-Driven Decision Making </a:t>
            </a:r>
          </a:p>
          <a:p>
            <a:pPr algn="l">
              <a:buFont typeface="+mj-lt"/>
              <a:buAutoNum type="arabicPeriod"/>
            </a:pPr>
            <a:r>
              <a:rPr lang="en-US"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Optimize Customer Experience</a:t>
            </a:r>
          </a:p>
          <a:p>
            <a:pPr algn="l">
              <a:buFont typeface="+mj-lt"/>
              <a:buAutoNum type="arabicPeriod"/>
            </a:pPr>
            <a:r>
              <a:rPr lang="en-US"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Cost Conservation</a:t>
            </a:r>
          </a:p>
          <a:p>
            <a:pPr algn="l">
              <a:buFont typeface="+mj-lt"/>
              <a:buAutoNum type="arabicPeriod"/>
            </a:pPr>
            <a:r>
              <a:rPr lang="en-US"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Data Security</a:t>
            </a:r>
          </a:p>
          <a:p>
            <a:pPr algn="l">
              <a:buFont typeface="+mj-lt"/>
              <a:buAutoNum type="arabicPeriod"/>
            </a:pPr>
            <a:r>
              <a:rPr lang="en-US"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Growing the Business </a:t>
            </a:r>
            <a:r>
              <a:rPr lang="en-US"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i="0" u="none" strike="noStrike" baseline="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16" name="Picture 2">
            <a:extLst>
              <a:ext uri="{FF2B5EF4-FFF2-40B4-BE49-F238E27FC236}">
                <a16:creationId xmlns:a16="http://schemas.microsoft.com/office/drawing/2014/main" id="{EB4FCAAB-AE38-6C95-441C-14B2621DE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78" name="Google Shape;1478;p45"/>
          <p:cNvSpPr txBox="1">
            <a:spLocks noGrp="1"/>
          </p:cNvSpPr>
          <p:nvPr>
            <p:ph type="subTitle" idx="1"/>
          </p:nvPr>
        </p:nvSpPr>
        <p:spPr>
          <a:xfrm>
            <a:off x="190938" y="1227357"/>
            <a:ext cx="2760079" cy="14396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chemeClr val="tx1">
                    <a:lumMod val="85000"/>
                    <a:lumOff val="15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In order to administer the Tram Database, we first had to decide what data needed to be saved, how it would be accessed, and what kinds of reports and analyses would be required.</a:t>
            </a:r>
          </a:p>
        </p:txBody>
      </p:sp>
      <p:sp>
        <p:nvSpPr>
          <p:cNvPr id="1475" name="Google Shape;1475;p45"/>
          <p:cNvSpPr txBox="1">
            <a:spLocks noGrp="1"/>
          </p:cNvSpPr>
          <p:nvPr>
            <p:ph type="subTitle" idx="2"/>
          </p:nvPr>
        </p:nvSpPr>
        <p:spPr>
          <a:xfrm>
            <a:off x="123225" y="775856"/>
            <a:ext cx="2987120" cy="4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Identification of Requirements</a:t>
            </a:r>
          </a:p>
        </p:txBody>
      </p:sp>
      <p:sp>
        <p:nvSpPr>
          <p:cNvPr id="4" name="Google Shape;46;g1a4b4372354_1_179">
            <a:extLst>
              <a:ext uri="{FF2B5EF4-FFF2-40B4-BE49-F238E27FC236}">
                <a16:creationId xmlns:a16="http://schemas.microsoft.com/office/drawing/2014/main" id="{51EB342B-1273-C7C9-6FEB-BAD457A02AED}"/>
              </a:ext>
            </a:extLst>
          </p:cNvPr>
          <p:cNvSpPr txBox="1">
            <a:spLocks noGrp="1"/>
          </p:cNvSpPr>
          <p:nvPr/>
        </p:nvSpPr>
        <p:spPr>
          <a:xfrm>
            <a:off x="123224" y="97550"/>
            <a:ext cx="8812957" cy="6871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u="sng"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High Level Design</a:t>
            </a:r>
            <a:endParaRPr sz="1800" b="1" u="sng"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2">
            <a:extLst>
              <a:ext uri="{FF2B5EF4-FFF2-40B4-BE49-F238E27FC236}">
                <a16:creationId xmlns:a16="http://schemas.microsoft.com/office/drawing/2014/main" id="{AD6092CC-E8D7-756F-2874-00D3884E5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1475;p45">
            <a:extLst>
              <a:ext uri="{FF2B5EF4-FFF2-40B4-BE49-F238E27FC236}">
                <a16:creationId xmlns:a16="http://schemas.microsoft.com/office/drawing/2014/main" id="{C2F069E5-3B05-FC61-117E-7C1D91BAEA03}"/>
              </a:ext>
            </a:extLst>
          </p:cNvPr>
          <p:cNvSpPr txBox="1">
            <a:spLocks/>
          </p:cNvSpPr>
          <p:nvPr/>
        </p:nvSpPr>
        <p:spPr>
          <a:xfrm>
            <a:off x="1697182" y="2667002"/>
            <a:ext cx="3290454" cy="45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T Serif"/>
                <a:ea typeface="PT Serif"/>
                <a:cs typeface="PT Serif"/>
                <a:sym typeface="PT Serif"/>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Determine </a:t>
            </a:r>
            <a:r>
              <a:rPr lang="en-IN" sz="16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a:t>
            </a:r>
            <a:r>
              <a:rPr lang="en-IN" sz="1600"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chema</a:t>
            </a:r>
            <a:endParaRPr lang="en-IN" sz="16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7" name="Google Shape;1478;p45">
            <a:extLst>
              <a:ext uri="{FF2B5EF4-FFF2-40B4-BE49-F238E27FC236}">
                <a16:creationId xmlns:a16="http://schemas.microsoft.com/office/drawing/2014/main" id="{B43DC22C-83A5-5CB1-2B79-65044AE5872E}"/>
              </a:ext>
            </a:extLst>
          </p:cNvPr>
          <p:cNvSpPr txBox="1">
            <a:spLocks/>
          </p:cNvSpPr>
          <p:nvPr/>
        </p:nvSpPr>
        <p:spPr>
          <a:xfrm>
            <a:off x="1821872" y="3014409"/>
            <a:ext cx="2847109" cy="1169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1pPr>
            <a:lvl2pPr marL="914400" marR="0" lvl="1"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2pPr>
            <a:lvl3pPr marL="1371600" marR="0" lvl="2"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3pPr>
            <a:lvl4pPr marL="1828800" marR="0" lvl="3"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4pPr>
            <a:lvl5pPr marL="2286000" marR="0" lvl="4"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5pPr>
            <a:lvl6pPr marL="2743200" marR="0" lvl="5"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6pPr>
            <a:lvl7pPr marL="3200400" marR="0" lvl="6"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7pPr>
            <a:lvl8pPr marL="3657600" marR="0" lvl="7"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8pPr>
            <a:lvl9pPr marL="4114800" marR="0" lvl="8"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9pPr>
          </a:lstStyle>
          <a:p>
            <a:pPr marL="0" indent="0" algn="l"/>
            <a: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We later determine the various entity types such as Trams, Drivers, Routes as well as their relationships co-ordinalities in accordance with the requirements.</a:t>
            </a:r>
          </a:p>
        </p:txBody>
      </p:sp>
      <p:sp>
        <p:nvSpPr>
          <p:cNvPr id="28" name="Google Shape;1475;p45">
            <a:extLst>
              <a:ext uri="{FF2B5EF4-FFF2-40B4-BE49-F238E27FC236}">
                <a16:creationId xmlns:a16="http://schemas.microsoft.com/office/drawing/2014/main" id="{D15C2835-7667-F5C2-494A-CDAFF09911F4}"/>
              </a:ext>
            </a:extLst>
          </p:cNvPr>
          <p:cNvSpPr txBox="1">
            <a:spLocks/>
          </p:cNvSpPr>
          <p:nvPr/>
        </p:nvSpPr>
        <p:spPr>
          <a:xfrm>
            <a:off x="4066310" y="775857"/>
            <a:ext cx="2570018" cy="45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T Serif"/>
                <a:ea typeface="PT Serif"/>
                <a:cs typeface="PT Serif"/>
                <a:sym typeface="PT Serif"/>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Development of Data</a:t>
            </a:r>
            <a:endParaRPr lang="en-IN" sz="16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9" name="Google Shape;1478;p45">
            <a:extLst>
              <a:ext uri="{FF2B5EF4-FFF2-40B4-BE49-F238E27FC236}">
                <a16:creationId xmlns:a16="http://schemas.microsoft.com/office/drawing/2014/main" id="{9B7C5DDF-97BB-4439-FC0B-1CB334595F4B}"/>
              </a:ext>
            </a:extLst>
          </p:cNvPr>
          <p:cNvSpPr txBox="1">
            <a:spLocks/>
          </p:cNvSpPr>
          <p:nvPr/>
        </p:nvSpPr>
        <p:spPr>
          <a:xfrm>
            <a:off x="4225636" y="1227356"/>
            <a:ext cx="2466109" cy="11556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1pPr>
            <a:lvl2pPr marL="914400" marR="0" lvl="1"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2pPr>
            <a:lvl3pPr marL="1371600" marR="0" lvl="2"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3pPr>
            <a:lvl4pPr marL="1828800" marR="0" lvl="3"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4pPr>
            <a:lvl5pPr marL="2286000" marR="0" lvl="4"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5pPr>
            <a:lvl6pPr marL="2743200" marR="0" lvl="5"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6pPr>
            <a:lvl7pPr marL="3200400" marR="0" lvl="6"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7pPr>
            <a:lvl8pPr marL="3657600" marR="0" lvl="7"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8pPr>
            <a:lvl9pPr marL="4114800" marR="0" lvl="8"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9pPr>
          </a:lstStyle>
          <a:p>
            <a:pPr marL="0" indent="0" algn="l"/>
            <a: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After creating the ER diagram, </a:t>
            </a:r>
            <a:b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we start developing the DDL Commands and DML Insert Statements for our database</a:t>
            </a:r>
          </a:p>
        </p:txBody>
      </p:sp>
      <p:sp>
        <p:nvSpPr>
          <p:cNvPr id="32" name="Google Shape;1475;p45">
            <a:extLst>
              <a:ext uri="{FF2B5EF4-FFF2-40B4-BE49-F238E27FC236}">
                <a16:creationId xmlns:a16="http://schemas.microsoft.com/office/drawing/2014/main" id="{2A3BA568-04B1-00E1-5304-5B54AA29DE5B}"/>
              </a:ext>
            </a:extLst>
          </p:cNvPr>
          <p:cNvSpPr txBox="1">
            <a:spLocks/>
          </p:cNvSpPr>
          <p:nvPr/>
        </p:nvSpPr>
        <p:spPr>
          <a:xfrm>
            <a:off x="5465775" y="2667002"/>
            <a:ext cx="3602598" cy="431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T Serif"/>
                <a:ea typeface="PT Serif"/>
                <a:cs typeface="PT Serif"/>
                <a:sym typeface="PT Serif"/>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Optimizing Performance &amp; Analytics</a:t>
            </a:r>
          </a:p>
        </p:txBody>
      </p:sp>
      <p:sp>
        <p:nvSpPr>
          <p:cNvPr id="33" name="Google Shape;1478;p45">
            <a:extLst>
              <a:ext uri="{FF2B5EF4-FFF2-40B4-BE49-F238E27FC236}">
                <a16:creationId xmlns:a16="http://schemas.microsoft.com/office/drawing/2014/main" id="{C0601972-1D71-EBAB-37AC-D72444A19EF4}"/>
              </a:ext>
            </a:extLst>
          </p:cNvPr>
          <p:cNvSpPr txBox="1">
            <a:spLocks/>
          </p:cNvSpPr>
          <p:nvPr/>
        </p:nvSpPr>
        <p:spPr>
          <a:xfrm>
            <a:off x="6033655" y="3118502"/>
            <a:ext cx="2611580" cy="1003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1pPr>
            <a:lvl2pPr marL="914400" marR="0" lvl="1"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2pPr>
            <a:lvl3pPr marL="1371600" marR="0" lvl="2"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3pPr>
            <a:lvl4pPr marL="1828800" marR="0" lvl="3"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4pPr>
            <a:lvl5pPr marL="2286000" marR="0" lvl="4"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5pPr>
            <a:lvl6pPr marL="2743200" marR="0" lvl="5"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6pPr>
            <a:lvl7pPr marL="3200400" marR="0" lvl="6"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7pPr>
            <a:lvl8pPr marL="3657600" marR="0" lvl="7"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8pPr>
            <a:lvl9pPr marL="4114800" marR="0" lvl="8"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9pPr>
          </a:lstStyle>
          <a:p>
            <a:pPr marL="0" indent="0" algn="l"/>
            <a:r>
              <a:rPr lang="en-US" sz="1200" b="0" i="0" dirty="0">
                <a:solidFill>
                  <a:schemeClr val="tx1">
                    <a:lumMod val="85000"/>
                    <a:lumOff val="15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To optimize our database we designed indexes, views, procedures, triggers UDFs </a:t>
            </a:r>
            <a: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to</a:t>
            </a:r>
            <a:r>
              <a:rPr lang="en-US" sz="1200" b="0" i="0" dirty="0">
                <a:solidFill>
                  <a:schemeClr val="tx1">
                    <a:lumMod val="85000"/>
                    <a:lumOff val="15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ensure that the database is properly tuned for the expected workload.</a:t>
            </a:r>
            <a:endPar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cxnSp>
        <p:nvCxnSpPr>
          <p:cNvPr id="3" name="Connector: Elbow 2">
            <a:extLst>
              <a:ext uri="{FF2B5EF4-FFF2-40B4-BE49-F238E27FC236}">
                <a16:creationId xmlns:a16="http://schemas.microsoft.com/office/drawing/2014/main" id="{C9EEB871-2539-3B3E-88A0-4B6620E149C5}"/>
              </a:ext>
            </a:extLst>
          </p:cNvPr>
          <p:cNvCxnSpPr>
            <a:cxnSpLocks/>
          </p:cNvCxnSpPr>
          <p:nvPr/>
        </p:nvCxnSpPr>
        <p:spPr>
          <a:xfrm>
            <a:off x="678873" y="2667001"/>
            <a:ext cx="762000" cy="735521"/>
          </a:xfrm>
          <a:prstGeom prst="bentConnector3">
            <a:avLst>
              <a:gd name="adj1" fmla="val 0"/>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3028DB70-657B-1AF9-3F52-2BDFE90B6BFB}"/>
              </a:ext>
            </a:extLst>
          </p:cNvPr>
          <p:cNvCxnSpPr>
            <a:cxnSpLocks/>
          </p:cNvCxnSpPr>
          <p:nvPr/>
        </p:nvCxnSpPr>
        <p:spPr>
          <a:xfrm>
            <a:off x="5056909" y="2571750"/>
            <a:ext cx="762000" cy="735521"/>
          </a:xfrm>
          <a:prstGeom prst="bentConnector3">
            <a:avLst>
              <a:gd name="adj1" fmla="val 0"/>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FE1853FC-0B05-D03A-3E98-0873904114F3}"/>
              </a:ext>
            </a:extLst>
          </p:cNvPr>
          <p:cNvCxnSpPr>
            <a:cxnSpLocks/>
            <a:stCxn id="26" idx="0"/>
          </p:cNvCxnSpPr>
          <p:nvPr/>
        </p:nvCxnSpPr>
        <p:spPr>
          <a:xfrm rot="5400000" flipH="1" flipV="1">
            <a:off x="3171573" y="1772268"/>
            <a:ext cx="1065570" cy="723898"/>
          </a:xfrm>
          <a:prstGeom prst="bentConnector3">
            <a:avLst>
              <a:gd name="adj1" fmla="val 100057"/>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75">
                                            <p:txEl>
                                              <p:pRg st="0" end="0"/>
                                            </p:txEl>
                                          </p:spTgt>
                                        </p:tgtEl>
                                        <p:attrNameLst>
                                          <p:attrName>style.visibility</p:attrName>
                                        </p:attrNameLst>
                                      </p:cBhvr>
                                      <p:to>
                                        <p:strVal val="visible"/>
                                      </p:to>
                                    </p:set>
                                    <p:animEffect transition="in" filter="fade">
                                      <p:cBhvr>
                                        <p:cTn id="7" dur="1000"/>
                                        <p:tgtEl>
                                          <p:spTgt spid="1475">
                                            <p:txEl>
                                              <p:pRg st="0" end="0"/>
                                            </p:txEl>
                                          </p:spTgt>
                                        </p:tgtEl>
                                      </p:cBhvr>
                                    </p:animEffect>
                                    <p:anim calcmode="lin" valueType="num">
                                      <p:cBhvr>
                                        <p:cTn id="8" dur="1000" fill="hold"/>
                                        <p:tgtEl>
                                          <p:spTgt spid="14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7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anim calcmode="lin" valueType="num">
                                      <p:cBhvr>
                                        <p:cTn id="19" dur="1000" fill="hold"/>
                                        <p:tgtEl>
                                          <p:spTgt spid="26"/>
                                        </p:tgtEl>
                                        <p:attrNameLst>
                                          <p:attrName>ppt_x</p:attrName>
                                        </p:attrNameLst>
                                      </p:cBhvr>
                                      <p:tavLst>
                                        <p:tav tm="0">
                                          <p:val>
                                            <p:strVal val="#ppt_x"/>
                                          </p:val>
                                        </p:tav>
                                        <p:tav tm="100000">
                                          <p:val>
                                            <p:strVal val="#ppt_x"/>
                                          </p:val>
                                        </p:tav>
                                      </p:tavLst>
                                    </p:anim>
                                    <p:anim calcmode="lin" valueType="num">
                                      <p:cBhvr>
                                        <p:cTn id="2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anim calcmode="lin" valueType="num">
                                      <p:cBhvr>
                                        <p:cTn id="30" dur="1000" fill="hold"/>
                                        <p:tgtEl>
                                          <p:spTgt spid="28"/>
                                        </p:tgtEl>
                                        <p:attrNameLst>
                                          <p:attrName>ppt_x</p:attrName>
                                        </p:attrNameLst>
                                      </p:cBhvr>
                                      <p:tavLst>
                                        <p:tav tm="0">
                                          <p:val>
                                            <p:strVal val="#ppt_x"/>
                                          </p:val>
                                        </p:tav>
                                        <p:tav tm="100000">
                                          <p:val>
                                            <p:strVal val="#ppt_x"/>
                                          </p:val>
                                        </p:tav>
                                      </p:tavLst>
                                    </p:anim>
                                    <p:anim calcmode="lin" valueType="num">
                                      <p:cBhvr>
                                        <p:cTn id="3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anim calcmode="lin" valueType="num">
                                      <p:cBhvr>
                                        <p:cTn id="41" dur="1000" fill="hold"/>
                                        <p:tgtEl>
                                          <p:spTgt spid="32"/>
                                        </p:tgtEl>
                                        <p:attrNameLst>
                                          <p:attrName>ppt_x</p:attrName>
                                        </p:attrNameLst>
                                      </p:cBhvr>
                                      <p:tavLst>
                                        <p:tav tm="0">
                                          <p:val>
                                            <p:strVal val="#ppt_x"/>
                                          </p:val>
                                        </p:tav>
                                        <p:tav tm="100000">
                                          <p:val>
                                            <p:strVal val="#ppt_x"/>
                                          </p:val>
                                        </p:tav>
                                      </p:tavLst>
                                    </p:anim>
                                    <p:anim calcmode="lin" valueType="num">
                                      <p:cBhvr>
                                        <p:cTn id="4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 grpId="0" build="p"/>
      <p:bldP spid="1475" grpId="0" build="p"/>
      <p:bldP spid="26" grpId="0"/>
      <p:bldP spid="27" grpId="0"/>
      <p:bldP spid="28" grpId="0"/>
      <p:bldP spid="29"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031"/>
        <p:cNvGrpSpPr/>
        <p:nvPr/>
      </p:nvGrpSpPr>
      <p:grpSpPr>
        <a:xfrm>
          <a:off x="0" y="0"/>
          <a:ext cx="0" cy="0"/>
          <a:chOff x="0" y="0"/>
          <a:chExt cx="0" cy="0"/>
        </a:xfrm>
      </p:grpSpPr>
      <p:sp>
        <p:nvSpPr>
          <p:cNvPr id="2" name="Google Shape;54;g1a4b4372354_1_193">
            <a:extLst>
              <a:ext uri="{FF2B5EF4-FFF2-40B4-BE49-F238E27FC236}">
                <a16:creationId xmlns:a16="http://schemas.microsoft.com/office/drawing/2014/main" id="{A1ED98C7-FA88-897C-02B3-3508E314D75E}"/>
              </a:ext>
            </a:extLst>
          </p:cNvPr>
          <p:cNvSpPr txBox="1">
            <a:spLocks noGrp="1"/>
          </p:cNvSpPr>
          <p:nvPr/>
        </p:nvSpPr>
        <p:spPr>
          <a:xfrm>
            <a:off x="76200" y="2068733"/>
            <a:ext cx="1945783" cy="66169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b="1" dirty="0">
                <a:latin typeface="Microsoft Sans Serif" panose="020B0604020202020204" pitchFamily="34" charset="0"/>
                <a:ea typeface="Microsoft Sans Serif" panose="020B0604020202020204" pitchFamily="34" charset="0"/>
                <a:cs typeface="Microsoft Sans Serif" panose="020B0604020202020204" pitchFamily="34" charset="0"/>
              </a:rPr>
              <a:t>E-R Diagram</a:t>
            </a:r>
            <a:endParaRPr sz="24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7" name="Picture 2">
            <a:extLst>
              <a:ext uri="{FF2B5EF4-FFF2-40B4-BE49-F238E27FC236}">
                <a16:creationId xmlns:a16="http://schemas.microsoft.com/office/drawing/2014/main" id="{7A1A9BF5-EFC6-477F-CF67-D48B937E1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 screen&#10;&#10;Description automatically generated">
            <a:extLst>
              <a:ext uri="{FF2B5EF4-FFF2-40B4-BE49-F238E27FC236}">
                <a16:creationId xmlns:a16="http://schemas.microsoft.com/office/drawing/2014/main" id="{7EB37032-C702-85F6-AD74-070F12164CAD}"/>
              </a:ext>
            </a:extLst>
          </p:cNvPr>
          <p:cNvPicPr>
            <a:picLocks noChangeAspect="1"/>
          </p:cNvPicPr>
          <p:nvPr/>
        </p:nvPicPr>
        <p:blipFill>
          <a:blip r:embed="rId4"/>
          <a:stretch>
            <a:fillRect/>
          </a:stretch>
        </p:blipFill>
        <p:spPr>
          <a:xfrm>
            <a:off x="2021983" y="100570"/>
            <a:ext cx="6900343" cy="48513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933"/>
        <p:cNvGrpSpPr/>
        <p:nvPr/>
      </p:nvGrpSpPr>
      <p:grpSpPr>
        <a:xfrm>
          <a:off x="0" y="0"/>
          <a:ext cx="0" cy="0"/>
          <a:chOff x="0" y="0"/>
          <a:chExt cx="0" cy="0"/>
        </a:xfrm>
      </p:grpSpPr>
      <p:pic>
        <p:nvPicPr>
          <p:cNvPr id="6" name="Picture 5">
            <a:extLst>
              <a:ext uri="{FF2B5EF4-FFF2-40B4-BE49-F238E27FC236}">
                <a16:creationId xmlns:a16="http://schemas.microsoft.com/office/drawing/2014/main" id="{34388DBA-88ED-F3CD-84EB-E91FA3AAA319}"/>
              </a:ext>
            </a:extLst>
          </p:cNvPr>
          <p:cNvPicPr>
            <a:picLocks noChangeAspect="1"/>
          </p:cNvPicPr>
          <p:nvPr/>
        </p:nvPicPr>
        <p:blipFill>
          <a:blip r:embed="rId3"/>
          <a:stretch>
            <a:fillRect/>
          </a:stretch>
        </p:blipFill>
        <p:spPr>
          <a:xfrm>
            <a:off x="165006" y="1368658"/>
            <a:ext cx="4087410" cy="3086463"/>
          </a:xfrm>
          <a:prstGeom prst="rect">
            <a:avLst/>
          </a:prstGeom>
          <a:ln>
            <a:noFill/>
          </a:ln>
          <a:effectLst>
            <a:outerShdw blurRad="292100" dist="139700" dir="2700000" algn="tl" rotWithShape="0">
              <a:srgbClr val="333333">
                <a:alpha val="65000"/>
              </a:srgbClr>
            </a:outerShdw>
          </a:effectLst>
        </p:spPr>
      </p:pic>
      <p:sp>
        <p:nvSpPr>
          <p:cNvPr id="2" name="Google Shape;62;g1a4b4372354_1_186">
            <a:extLst>
              <a:ext uri="{FF2B5EF4-FFF2-40B4-BE49-F238E27FC236}">
                <a16:creationId xmlns:a16="http://schemas.microsoft.com/office/drawing/2014/main" id="{249B0BDD-4BA6-F971-9028-5C2E03FB7E69}"/>
              </a:ext>
            </a:extLst>
          </p:cNvPr>
          <p:cNvSpPr txBox="1">
            <a:spLocks noGrp="1"/>
          </p:cNvSpPr>
          <p:nvPr/>
        </p:nvSpPr>
        <p:spPr>
          <a:xfrm>
            <a:off x="0" y="39203"/>
            <a:ext cx="9144000" cy="7583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400" b="1" dirty="0">
                <a:latin typeface="Microsoft Sans Serif" panose="020B0604020202020204" pitchFamily="34" charset="0"/>
                <a:ea typeface="Microsoft Sans Serif" panose="020B0604020202020204" pitchFamily="34" charset="0"/>
                <a:cs typeface="Microsoft Sans Serif" panose="020B0604020202020204" pitchFamily="34" charset="0"/>
              </a:rPr>
              <a:t>Database Objects</a:t>
            </a:r>
          </a:p>
        </p:txBody>
      </p:sp>
      <p:sp>
        <p:nvSpPr>
          <p:cNvPr id="17" name="Google Shape;916;p36">
            <a:extLst>
              <a:ext uri="{FF2B5EF4-FFF2-40B4-BE49-F238E27FC236}">
                <a16:creationId xmlns:a16="http://schemas.microsoft.com/office/drawing/2014/main" id="{7F8C66B7-BFD9-CA29-54FD-67DF40CDA659}"/>
              </a:ext>
            </a:extLst>
          </p:cNvPr>
          <p:cNvSpPr/>
          <p:nvPr/>
        </p:nvSpPr>
        <p:spPr>
          <a:xfrm flipH="1">
            <a:off x="2279814" y="867250"/>
            <a:ext cx="112070" cy="164151"/>
          </a:xfrm>
          <a:custGeom>
            <a:avLst/>
            <a:gdLst/>
            <a:ahLst/>
            <a:cxnLst/>
            <a:rect l="l" t="t" r="r" b="b"/>
            <a:pathLst>
              <a:path w="3295" h="4816" extrusionOk="0">
                <a:moveTo>
                  <a:pt x="1647" y="0"/>
                </a:moveTo>
                <a:cubicBezTo>
                  <a:pt x="737" y="0"/>
                  <a:pt x="0" y="738"/>
                  <a:pt x="0" y="1648"/>
                </a:cubicBezTo>
                <a:cubicBezTo>
                  <a:pt x="0" y="2558"/>
                  <a:pt x="1647" y="4816"/>
                  <a:pt x="1647" y="4816"/>
                </a:cubicBezTo>
                <a:cubicBezTo>
                  <a:pt x="1647" y="4816"/>
                  <a:pt x="3295" y="2558"/>
                  <a:pt x="3295" y="1648"/>
                </a:cubicBezTo>
                <a:cubicBezTo>
                  <a:pt x="3295" y="738"/>
                  <a:pt x="2558" y="0"/>
                  <a:pt x="1647" y="0"/>
                </a:cubicBezTo>
                <a:close/>
                <a:moveTo>
                  <a:pt x="763" y="1624"/>
                </a:moveTo>
                <a:cubicBezTo>
                  <a:pt x="763" y="1136"/>
                  <a:pt x="1159" y="740"/>
                  <a:pt x="1647" y="740"/>
                </a:cubicBezTo>
                <a:cubicBezTo>
                  <a:pt x="2136" y="740"/>
                  <a:pt x="2532" y="1136"/>
                  <a:pt x="2532" y="1624"/>
                </a:cubicBezTo>
                <a:cubicBezTo>
                  <a:pt x="2532" y="1629"/>
                  <a:pt x="2532" y="1629"/>
                  <a:pt x="2532" y="1629"/>
                </a:cubicBezTo>
                <a:cubicBezTo>
                  <a:pt x="2529" y="2115"/>
                  <a:pt x="2134" y="2509"/>
                  <a:pt x="1647" y="2509"/>
                </a:cubicBezTo>
                <a:cubicBezTo>
                  <a:pt x="1161" y="2509"/>
                  <a:pt x="766" y="2115"/>
                  <a:pt x="763" y="1629"/>
                </a:cubicBezTo>
                <a:lnTo>
                  <a:pt x="763" y="1624"/>
                </a:lnTo>
                <a:close/>
              </a:path>
            </a:pathLst>
          </a:custGeom>
          <a:solidFill>
            <a:srgbClr val="BE36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 name="Google Shape;62;g1a4b4372354_1_186">
            <a:extLst>
              <a:ext uri="{FF2B5EF4-FFF2-40B4-BE49-F238E27FC236}">
                <a16:creationId xmlns:a16="http://schemas.microsoft.com/office/drawing/2014/main" id="{15F3B00D-0295-4492-9D14-747D3CDBA3A4}"/>
              </a:ext>
            </a:extLst>
          </p:cNvPr>
          <p:cNvSpPr txBox="1">
            <a:spLocks noGrp="1"/>
          </p:cNvSpPr>
          <p:nvPr/>
        </p:nvSpPr>
        <p:spPr>
          <a:xfrm>
            <a:off x="1299411" y="982417"/>
            <a:ext cx="1973177" cy="316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rPr>
              <a:t>User Defined Functions</a:t>
            </a:r>
          </a:p>
        </p:txBody>
      </p:sp>
      <p:pic>
        <p:nvPicPr>
          <p:cNvPr id="26" name="Picture 2">
            <a:extLst>
              <a:ext uri="{FF2B5EF4-FFF2-40B4-BE49-F238E27FC236}">
                <a16:creationId xmlns:a16="http://schemas.microsoft.com/office/drawing/2014/main" id="{0FD1AE27-143C-7628-AE92-DB2D3F65D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322" y="-23708"/>
            <a:ext cx="1616678" cy="8212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0DBF3B8-C3D7-BA61-C04D-EB0988E9851F}"/>
              </a:ext>
            </a:extLst>
          </p:cNvPr>
          <p:cNvPicPr>
            <a:picLocks noChangeAspect="1"/>
          </p:cNvPicPr>
          <p:nvPr/>
        </p:nvPicPr>
        <p:blipFill>
          <a:blip r:embed="rId5"/>
          <a:stretch>
            <a:fillRect/>
          </a:stretch>
        </p:blipFill>
        <p:spPr>
          <a:xfrm>
            <a:off x="4317618" y="1368658"/>
            <a:ext cx="4629668" cy="3086463"/>
          </a:xfrm>
          <a:prstGeom prst="rect">
            <a:avLst/>
          </a:prstGeom>
          <a:ln>
            <a:noFill/>
          </a:ln>
          <a:effectLst>
            <a:outerShdw blurRad="292100" dist="139700" dir="2700000" algn="tl" rotWithShape="0">
              <a:srgbClr val="333333">
                <a:alpha val="65000"/>
              </a:srgbClr>
            </a:outerShdw>
          </a:effectLst>
        </p:spPr>
      </p:pic>
      <p:sp>
        <p:nvSpPr>
          <p:cNvPr id="21" name="Google Shape;916;p36">
            <a:extLst>
              <a:ext uri="{FF2B5EF4-FFF2-40B4-BE49-F238E27FC236}">
                <a16:creationId xmlns:a16="http://schemas.microsoft.com/office/drawing/2014/main" id="{9180F99A-8F09-AA58-7A6D-FF5779939A43}"/>
              </a:ext>
            </a:extLst>
          </p:cNvPr>
          <p:cNvSpPr/>
          <p:nvPr/>
        </p:nvSpPr>
        <p:spPr>
          <a:xfrm flipH="1">
            <a:off x="6687784" y="961007"/>
            <a:ext cx="112070" cy="164151"/>
          </a:xfrm>
          <a:custGeom>
            <a:avLst/>
            <a:gdLst/>
            <a:ahLst/>
            <a:cxnLst/>
            <a:rect l="l" t="t" r="r" b="b"/>
            <a:pathLst>
              <a:path w="3295" h="4816" extrusionOk="0">
                <a:moveTo>
                  <a:pt x="1647" y="0"/>
                </a:moveTo>
                <a:cubicBezTo>
                  <a:pt x="737" y="0"/>
                  <a:pt x="0" y="738"/>
                  <a:pt x="0" y="1648"/>
                </a:cubicBezTo>
                <a:cubicBezTo>
                  <a:pt x="0" y="2558"/>
                  <a:pt x="1647" y="4816"/>
                  <a:pt x="1647" y="4816"/>
                </a:cubicBezTo>
                <a:cubicBezTo>
                  <a:pt x="1647" y="4816"/>
                  <a:pt x="3295" y="2558"/>
                  <a:pt x="3295" y="1648"/>
                </a:cubicBezTo>
                <a:cubicBezTo>
                  <a:pt x="3295" y="738"/>
                  <a:pt x="2558" y="0"/>
                  <a:pt x="1647" y="0"/>
                </a:cubicBezTo>
                <a:close/>
                <a:moveTo>
                  <a:pt x="763" y="1624"/>
                </a:moveTo>
                <a:cubicBezTo>
                  <a:pt x="763" y="1136"/>
                  <a:pt x="1159" y="740"/>
                  <a:pt x="1647" y="740"/>
                </a:cubicBezTo>
                <a:cubicBezTo>
                  <a:pt x="2136" y="740"/>
                  <a:pt x="2532" y="1136"/>
                  <a:pt x="2532" y="1624"/>
                </a:cubicBezTo>
                <a:cubicBezTo>
                  <a:pt x="2532" y="1629"/>
                  <a:pt x="2532" y="1629"/>
                  <a:pt x="2532" y="1629"/>
                </a:cubicBezTo>
                <a:cubicBezTo>
                  <a:pt x="2529" y="2115"/>
                  <a:pt x="2134" y="2509"/>
                  <a:pt x="1647" y="2509"/>
                </a:cubicBezTo>
                <a:cubicBezTo>
                  <a:pt x="1161" y="2509"/>
                  <a:pt x="766" y="2115"/>
                  <a:pt x="763" y="1629"/>
                </a:cubicBezTo>
                <a:lnTo>
                  <a:pt x="763" y="1624"/>
                </a:lnTo>
                <a:close/>
              </a:path>
            </a:pathLst>
          </a:custGeom>
          <a:solidFill>
            <a:srgbClr val="D947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62;g1a4b4372354_1_186">
            <a:extLst>
              <a:ext uri="{FF2B5EF4-FFF2-40B4-BE49-F238E27FC236}">
                <a16:creationId xmlns:a16="http://schemas.microsoft.com/office/drawing/2014/main" id="{4E88F6C9-096F-AAA7-AF67-821A75E5AB42}"/>
              </a:ext>
            </a:extLst>
          </p:cNvPr>
          <p:cNvSpPr txBox="1">
            <a:spLocks noGrp="1"/>
          </p:cNvSpPr>
          <p:nvPr/>
        </p:nvSpPr>
        <p:spPr>
          <a:xfrm>
            <a:off x="6413633" y="1052107"/>
            <a:ext cx="825940" cy="316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rPr>
              <a:t>Triggers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DA72C7-7C36-D49B-5EC0-41E7EBFF25E1}"/>
              </a:ext>
            </a:extLst>
          </p:cNvPr>
          <p:cNvPicPr>
            <a:picLocks noChangeAspect="1"/>
          </p:cNvPicPr>
          <p:nvPr/>
        </p:nvPicPr>
        <p:blipFill>
          <a:blip r:embed="rId2"/>
          <a:stretch>
            <a:fillRect/>
          </a:stretch>
        </p:blipFill>
        <p:spPr>
          <a:xfrm>
            <a:off x="4786961" y="110003"/>
            <a:ext cx="4253909" cy="439324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9DA2278-80A4-60B3-3D03-4B00FBF73A27}"/>
              </a:ext>
            </a:extLst>
          </p:cNvPr>
          <p:cNvPicPr>
            <a:picLocks noChangeAspect="1"/>
          </p:cNvPicPr>
          <p:nvPr/>
        </p:nvPicPr>
        <p:blipFill>
          <a:blip r:embed="rId3"/>
          <a:stretch>
            <a:fillRect/>
          </a:stretch>
        </p:blipFill>
        <p:spPr>
          <a:xfrm>
            <a:off x="103129" y="110003"/>
            <a:ext cx="4585749" cy="4393245"/>
          </a:xfrm>
          <a:prstGeom prst="rect">
            <a:avLst/>
          </a:prstGeom>
          <a:ln>
            <a:noFill/>
          </a:ln>
          <a:effectLst>
            <a:outerShdw blurRad="292100" dist="139700" dir="2700000" algn="tl" rotWithShape="0">
              <a:srgbClr val="333333">
                <a:alpha val="65000"/>
              </a:srgbClr>
            </a:outerShdw>
          </a:effectLst>
        </p:spPr>
      </p:pic>
      <p:sp>
        <p:nvSpPr>
          <p:cNvPr id="2" name="Google Shape;916;p36">
            <a:extLst>
              <a:ext uri="{FF2B5EF4-FFF2-40B4-BE49-F238E27FC236}">
                <a16:creationId xmlns:a16="http://schemas.microsoft.com/office/drawing/2014/main" id="{1588C801-3511-1117-A00E-D780008CC0B2}"/>
              </a:ext>
            </a:extLst>
          </p:cNvPr>
          <p:cNvSpPr/>
          <p:nvPr/>
        </p:nvSpPr>
        <p:spPr>
          <a:xfrm flipH="1">
            <a:off x="3670265" y="293052"/>
            <a:ext cx="112070" cy="164151"/>
          </a:xfrm>
          <a:custGeom>
            <a:avLst/>
            <a:gdLst/>
            <a:ahLst/>
            <a:cxnLst/>
            <a:rect l="l" t="t" r="r" b="b"/>
            <a:pathLst>
              <a:path w="3295" h="4816" extrusionOk="0">
                <a:moveTo>
                  <a:pt x="1647" y="0"/>
                </a:moveTo>
                <a:cubicBezTo>
                  <a:pt x="737" y="0"/>
                  <a:pt x="0" y="738"/>
                  <a:pt x="0" y="1648"/>
                </a:cubicBezTo>
                <a:cubicBezTo>
                  <a:pt x="0" y="2558"/>
                  <a:pt x="1647" y="4816"/>
                  <a:pt x="1647" y="4816"/>
                </a:cubicBezTo>
                <a:cubicBezTo>
                  <a:pt x="1647" y="4816"/>
                  <a:pt x="3295" y="2558"/>
                  <a:pt x="3295" y="1648"/>
                </a:cubicBezTo>
                <a:cubicBezTo>
                  <a:pt x="3295" y="738"/>
                  <a:pt x="2558" y="0"/>
                  <a:pt x="1647" y="0"/>
                </a:cubicBezTo>
                <a:close/>
                <a:moveTo>
                  <a:pt x="763" y="1624"/>
                </a:moveTo>
                <a:cubicBezTo>
                  <a:pt x="763" y="1136"/>
                  <a:pt x="1159" y="740"/>
                  <a:pt x="1647" y="740"/>
                </a:cubicBezTo>
                <a:cubicBezTo>
                  <a:pt x="2136" y="740"/>
                  <a:pt x="2532" y="1136"/>
                  <a:pt x="2532" y="1624"/>
                </a:cubicBezTo>
                <a:cubicBezTo>
                  <a:pt x="2532" y="1629"/>
                  <a:pt x="2532" y="1629"/>
                  <a:pt x="2532" y="1629"/>
                </a:cubicBezTo>
                <a:cubicBezTo>
                  <a:pt x="2529" y="2115"/>
                  <a:pt x="2134" y="2509"/>
                  <a:pt x="1647" y="2509"/>
                </a:cubicBezTo>
                <a:cubicBezTo>
                  <a:pt x="1161" y="2509"/>
                  <a:pt x="766" y="2115"/>
                  <a:pt x="763" y="1629"/>
                </a:cubicBezTo>
                <a:lnTo>
                  <a:pt x="763" y="1624"/>
                </a:lnTo>
                <a:close/>
              </a:path>
            </a:pathLst>
          </a:cu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 name="Google Shape;62;g1a4b4372354_1_186">
            <a:extLst>
              <a:ext uri="{FF2B5EF4-FFF2-40B4-BE49-F238E27FC236}">
                <a16:creationId xmlns:a16="http://schemas.microsoft.com/office/drawing/2014/main" id="{DD2896DA-88D3-8435-E669-0B577A080586}"/>
              </a:ext>
            </a:extLst>
          </p:cNvPr>
          <p:cNvSpPr txBox="1">
            <a:spLocks noGrp="1"/>
          </p:cNvSpPr>
          <p:nvPr/>
        </p:nvSpPr>
        <p:spPr>
          <a:xfrm>
            <a:off x="3272589" y="640252"/>
            <a:ext cx="1187341" cy="11316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rPr>
              <a:t>Procedures</a:t>
            </a:r>
          </a:p>
          <a:p>
            <a:endPar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Google Shape;916;p36">
            <a:extLst>
              <a:ext uri="{FF2B5EF4-FFF2-40B4-BE49-F238E27FC236}">
                <a16:creationId xmlns:a16="http://schemas.microsoft.com/office/drawing/2014/main" id="{01D9A92F-57D5-3133-10BD-C54ED9B26082}"/>
              </a:ext>
            </a:extLst>
          </p:cNvPr>
          <p:cNvSpPr/>
          <p:nvPr/>
        </p:nvSpPr>
        <p:spPr>
          <a:xfrm flipH="1">
            <a:off x="8111303" y="2790943"/>
            <a:ext cx="112070" cy="164151"/>
          </a:xfrm>
          <a:custGeom>
            <a:avLst/>
            <a:gdLst/>
            <a:ahLst/>
            <a:cxnLst/>
            <a:rect l="l" t="t" r="r" b="b"/>
            <a:pathLst>
              <a:path w="3295" h="4816" extrusionOk="0">
                <a:moveTo>
                  <a:pt x="1647" y="0"/>
                </a:moveTo>
                <a:cubicBezTo>
                  <a:pt x="737" y="0"/>
                  <a:pt x="0" y="738"/>
                  <a:pt x="0" y="1648"/>
                </a:cubicBezTo>
                <a:cubicBezTo>
                  <a:pt x="0" y="2558"/>
                  <a:pt x="1647" y="4816"/>
                  <a:pt x="1647" y="4816"/>
                </a:cubicBezTo>
                <a:cubicBezTo>
                  <a:pt x="1647" y="4816"/>
                  <a:pt x="3295" y="2558"/>
                  <a:pt x="3295" y="1648"/>
                </a:cubicBezTo>
                <a:cubicBezTo>
                  <a:pt x="3295" y="738"/>
                  <a:pt x="2558" y="0"/>
                  <a:pt x="1647" y="0"/>
                </a:cubicBezTo>
                <a:close/>
                <a:moveTo>
                  <a:pt x="763" y="1624"/>
                </a:moveTo>
                <a:cubicBezTo>
                  <a:pt x="763" y="1136"/>
                  <a:pt x="1159" y="740"/>
                  <a:pt x="1647" y="740"/>
                </a:cubicBezTo>
                <a:cubicBezTo>
                  <a:pt x="2136" y="740"/>
                  <a:pt x="2532" y="1136"/>
                  <a:pt x="2532" y="1624"/>
                </a:cubicBezTo>
                <a:cubicBezTo>
                  <a:pt x="2532" y="1629"/>
                  <a:pt x="2532" y="1629"/>
                  <a:pt x="2532" y="1629"/>
                </a:cubicBezTo>
                <a:cubicBezTo>
                  <a:pt x="2529" y="2115"/>
                  <a:pt x="2134" y="2509"/>
                  <a:pt x="1647" y="2509"/>
                </a:cubicBezTo>
                <a:cubicBezTo>
                  <a:pt x="1161" y="2509"/>
                  <a:pt x="766" y="2115"/>
                  <a:pt x="763" y="1629"/>
                </a:cubicBezTo>
                <a:lnTo>
                  <a:pt x="763" y="1624"/>
                </a:lnTo>
                <a:close/>
              </a:path>
            </a:pathLst>
          </a:custGeom>
          <a:solidFill>
            <a:schemeClr val="accent3">
              <a:lumMod val="75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 name="Google Shape;62;g1a4b4372354_1_186">
            <a:extLst>
              <a:ext uri="{FF2B5EF4-FFF2-40B4-BE49-F238E27FC236}">
                <a16:creationId xmlns:a16="http://schemas.microsoft.com/office/drawing/2014/main" id="{EB5797E1-7EB2-C121-875D-AF0014AA098D}"/>
              </a:ext>
            </a:extLst>
          </p:cNvPr>
          <p:cNvSpPr txBox="1">
            <a:spLocks noGrp="1"/>
          </p:cNvSpPr>
          <p:nvPr/>
        </p:nvSpPr>
        <p:spPr>
          <a:xfrm>
            <a:off x="7878965" y="2955094"/>
            <a:ext cx="701734" cy="31655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rPr>
              <a:t>Views</a:t>
            </a:r>
          </a:p>
        </p:txBody>
      </p:sp>
    </p:spTree>
    <p:extLst>
      <p:ext uri="{BB962C8B-B14F-4D97-AF65-F5344CB8AC3E}">
        <p14:creationId xmlns:p14="http://schemas.microsoft.com/office/powerpoint/2010/main" val="366438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094"/>
        <p:cNvGrpSpPr/>
        <p:nvPr/>
      </p:nvGrpSpPr>
      <p:grpSpPr>
        <a:xfrm>
          <a:off x="0" y="0"/>
          <a:ext cx="0" cy="0"/>
          <a:chOff x="0" y="0"/>
          <a:chExt cx="0" cy="0"/>
        </a:xfrm>
      </p:grpSpPr>
      <p:sp>
        <p:nvSpPr>
          <p:cNvPr id="1099" name="Google Shape;1099;p40"/>
          <p:cNvSpPr/>
          <p:nvPr/>
        </p:nvSpPr>
        <p:spPr>
          <a:xfrm>
            <a:off x="13567168" y="1732748"/>
            <a:ext cx="70669" cy="19164"/>
          </a:xfrm>
          <a:custGeom>
            <a:avLst/>
            <a:gdLst/>
            <a:ahLst/>
            <a:cxnLst/>
            <a:rect l="l" t="t" r="r" b="b"/>
            <a:pathLst>
              <a:path w="631" h="169" extrusionOk="0">
                <a:moveTo>
                  <a:pt x="631" y="169"/>
                </a:moveTo>
                <a:cubicBezTo>
                  <a:pt x="418" y="169"/>
                  <a:pt x="206" y="146"/>
                  <a:pt x="0" y="101"/>
                </a:cubicBezTo>
                <a:cubicBezTo>
                  <a:pt x="22" y="0"/>
                  <a:pt x="22" y="0"/>
                  <a:pt x="22" y="0"/>
                </a:cubicBezTo>
                <a:cubicBezTo>
                  <a:pt x="221" y="43"/>
                  <a:pt x="425" y="65"/>
                  <a:pt x="631" y="65"/>
                </a:cubicBezTo>
                <a:lnTo>
                  <a:pt x="631" y="1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Picture 2">
            <a:extLst>
              <a:ext uri="{FF2B5EF4-FFF2-40B4-BE49-F238E27FC236}">
                <a16:creationId xmlns:a16="http://schemas.microsoft.com/office/drawing/2014/main" id="{D27FBEBB-04B9-9263-5237-B5AAC5DF5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2;g1a4b4372354_1_186">
            <a:extLst>
              <a:ext uri="{FF2B5EF4-FFF2-40B4-BE49-F238E27FC236}">
                <a16:creationId xmlns:a16="http://schemas.microsoft.com/office/drawing/2014/main" id="{176004C8-56CA-F460-17C2-F3ADD5422329}"/>
              </a:ext>
            </a:extLst>
          </p:cNvPr>
          <p:cNvSpPr txBox="1">
            <a:spLocks noGrp="1"/>
          </p:cNvSpPr>
          <p:nvPr/>
        </p:nvSpPr>
        <p:spPr>
          <a:xfrm>
            <a:off x="222833" y="1353390"/>
            <a:ext cx="1616678" cy="101981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p>
          <a:p>
            <a:r>
              <a:rPr lang="en-US" sz="1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Visualization</a:t>
            </a:r>
          </a:p>
        </p:txBody>
      </p:sp>
      <p:pic>
        <p:nvPicPr>
          <p:cNvPr id="5" name="Picture 4">
            <a:extLst>
              <a:ext uri="{FF2B5EF4-FFF2-40B4-BE49-F238E27FC236}">
                <a16:creationId xmlns:a16="http://schemas.microsoft.com/office/drawing/2014/main" id="{F162577D-95D2-C59F-FF12-8AE63EE655F7}"/>
              </a:ext>
            </a:extLst>
          </p:cNvPr>
          <p:cNvPicPr>
            <a:picLocks noChangeAspect="1"/>
          </p:cNvPicPr>
          <p:nvPr/>
        </p:nvPicPr>
        <p:blipFill>
          <a:blip r:embed="rId4"/>
          <a:stretch>
            <a:fillRect/>
          </a:stretch>
        </p:blipFill>
        <p:spPr>
          <a:xfrm>
            <a:off x="1753173" y="96253"/>
            <a:ext cx="7267073" cy="438637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1094"/>
        <p:cNvGrpSpPr/>
        <p:nvPr/>
      </p:nvGrpSpPr>
      <p:grpSpPr>
        <a:xfrm>
          <a:off x="0" y="0"/>
          <a:ext cx="0" cy="0"/>
          <a:chOff x="0" y="0"/>
          <a:chExt cx="0" cy="0"/>
        </a:xfrm>
      </p:grpSpPr>
      <p:sp>
        <p:nvSpPr>
          <p:cNvPr id="1099" name="Google Shape;1099;p40"/>
          <p:cNvSpPr/>
          <p:nvPr/>
        </p:nvSpPr>
        <p:spPr>
          <a:xfrm>
            <a:off x="13567168" y="1732748"/>
            <a:ext cx="70669" cy="19164"/>
          </a:xfrm>
          <a:custGeom>
            <a:avLst/>
            <a:gdLst/>
            <a:ahLst/>
            <a:cxnLst/>
            <a:rect l="l" t="t" r="r" b="b"/>
            <a:pathLst>
              <a:path w="631" h="169" extrusionOk="0">
                <a:moveTo>
                  <a:pt x="631" y="169"/>
                </a:moveTo>
                <a:cubicBezTo>
                  <a:pt x="418" y="169"/>
                  <a:pt x="206" y="146"/>
                  <a:pt x="0" y="101"/>
                </a:cubicBezTo>
                <a:cubicBezTo>
                  <a:pt x="22" y="0"/>
                  <a:pt x="22" y="0"/>
                  <a:pt x="22" y="0"/>
                </a:cubicBezTo>
                <a:cubicBezTo>
                  <a:pt x="221" y="43"/>
                  <a:pt x="425" y="65"/>
                  <a:pt x="631" y="65"/>
                </a:cubicBezTo>
                <a:lnTo>
                  <a:pt x="631" y="1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Picture 2">
            <a:extLst>
              <a:ext uri="{FF2B5EF4-FFF2-40B4-BE49-F238E27FC236}">
                <a16:creationId xmlns:a16="http://schemas.microsoft.com/office/drawing/2014/main" id="{D27FBEBB-04B9-9263-5237-B5AAC5DF5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2;g1a4b4372354_1_186">
            <a:extLst>
              <a:ext uri="{FF2B5EF4-FFF2-40B4-BE49-F238E27FC236}">
                <a16:creationId xmlns:a16="http://schemas.microsoft.com/office/drawing/2014/main" id="{176004C8-56CA-F460-17C2-F3ADD5422329}"/>
              </a:ext>
            </a:extLst>
          </p:cNvPr>
          <p:cNvSpPr txBox="1">
            <a:spLocks noGrp="1"/>
          </p:cNvSpPr>
          <p:nvPr/>
        </p:nvSpPr>
        <p:spPr>
          <a:xfrm>
            <a:off x="983152" y="2443179"/>
            <a:ext cx="1038153" cy="18018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GUI</a:t>
            </a:r>
          </a:p>
        </p:txBody>
      </p:sp>
      <p:pic>
        <p:nvPicPr>
          <p:cNvPr id="6" name="Picture 5" descr="A screenshot of a computer&#10;&#10;Description automatically generated">
            <a:extLst>
              <a:ext uri="{FF2B5EF4-FFF2-40B4-BE49-F238E27FC236}">
                <a16:creationId xmlns:a16="http://schemas.microsoft.com/office/drawing/2014/main" id="{50A4CCD1-238C-6EEA-FC6B-36EE74CD52D1}"/>
              </a:ext>
            </a:extLst>
          </p:cNvPr>
          <p:cNvPicPr>
            <a:picLocks noChangeAspect="1"/>
          </p:cNvPicPr>
          <p:nvPr/>
        </p:nvPicPr>
        <p:blipFill>
          <a:blip r:embed="rId4"/>
          <a:stretch>
            <a:fillRect/>
          </a:stretch>
        </p:blipFill>
        <p:spPr>
          <a:xfrm>
            <a:off x="2828738" y="153832"/>
            <a:ext cx="2990705" cy="221688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EE36C94-9C93-4CDF-EFAE-F590D7517FA7}"/>
              </a:ext>
            </a:extLst>
          </p:cNvPr>
          <p:cNvPicPr>
            <a:picLocks noChangeAspect="1"/>
          </p:cNvPicPr>
          <p:nvPr/>
        </p:nvPicPr>
        <p:blipFill>
          <a:blip r:embed="rId5"/>
          <a:stretch>
            <a:fillRect/>
          </a:stretch>
        </p:blipFill>
        <p:spPr>
          <a:xfrm>
            <a:off x="5933287" y="156315"/>
            <a:ext cx="3138139" cy="221688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34A29A45-6952-0D5C-5050-65962F855204}"/>
              </a:ext>
            </a:extLst>
          </p:cNvPr>
          <p:cNvPicPr>
            <a:picLocks noChangeAspect="1"/>
          </p:cNvPicPr>
          <p:nvPr/>
        </p:nvPicPr>
        <p:blipFill>
          <a:blip r:embed="rId6"/>
          <a:stretch>
            <a:fillRect/>
          </a:stretch>
        </p:blipFill>
        <p:spPr>
          <a:xfrm>
            <a:off x="5933287" y="2443179"/>
            <a:ext cx="3138139" cy="205319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D186057-8BD3-51D3-75E1-96E107C40107}"/>
              </a:ext>
            </a:extLst>
          </p:cNvPr>
          <p:cNvPicPr>
            <a:picLocks noChangeAspect="1"/>
          </p:cNvPicPr>
          <p:nvPr/>
        </p:nvPicPr>
        <p:blipFill>
          <a:blip r:embed="rId7"/>
          <a:stretch>
            <a:fillRect/>
          </a:stretch>
        </p:blipFill>
        <p:spPr>
          <a:xfrm>
            <a:off x="2828738" y="2443179"/>
            <a:ext cx="2990705" cy="2053686"/>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7D768970-FC2F-A029-F215-5C2818C2C2DD}"/>
              </a:ext>
            </a:extLst>
          </p:cNvPr>
          <p:cNvPicPr>
            <a:picLocks noChangeAspect="1"/>
          </p:cNvPicPr>
          <p:nvPr/>
        </p:nvPicPr>
        <p:blipFill>
          <a:blip r:embed="rId8"/>
          <a:stretch>
            <a:fillRect/>
          </a:stretch>
        </p:blipFill>
        <p:spPr>
          <a:xfrm>
            <a:off x="72575" y="153831"/>
            <a:ext cx="2642320" cy="2216889"/>
          </a:xfrm>
          <a:prstGeom prst="rect">
            <a:avLst/>
          </a:prstGeom>
        </p:spPr>
      </p:pic>
    </p:spTree>
    <p:extLst>
      <p:ext uri="{BB962C8B-B14F-4D97-AF65-F5344CB8AC3E}">
        <p14:creationId xmlns:p14="http://schemas.microsoft.com/office/powerpoint/2010/main" val="413690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pic>
        <p:nvPicPr>
          <p:cNvPr id="16" name="Picture 2">
            <a:extLst>
              <a:ext uri="{FF2B5EF4-FFF2-40B4-BE49-F238E27FC236}">
                <a16:creationId xmlns:a16="http://schemas.microsoft.com/office/drawing/2014/main" id="{EB4FCAAB-AE38-6C95-441C-14B2621DE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A20404D5-9CE7-D79C-72E2-33F65A146F1A}"/>
              </a:ext>
            </a:extLst>
          </p:cNvPr>
          <p:cNvSpPr>
            <a:spLocks noGrp="1"/>
          </p:cNvSpPr>
          <p:nvPr>
            <p:ph type="title"/>
          </p:nvPr>
        </p:nvSpPr>
        <p:spPr>
          <a:xfrm>
            <a:off x="130629" y="137505"/>
            <a:ext cx="8807115" cy="776896"/>
          </a:xfrm>
        </p:spPr>
        <p:txBody>
          <a:bodyPr/>
          <a:lstStyle/>
          <a:p>
            <a:r>
              <a:rPr lang="en-IN" sz="1400"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GitHub : </a:t>
            </a:r>
            <a:r>
              <a:rPr lang="en-US"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hlinkClick r:id="rId4" tooltip="https://github.com/siddharth-dattaram-pawar/dmdd_project">
                  <a:extLst>
                    <a:ext uri="{A12FA001-AC4F-418D-AE19-62706E023703}">
                      <ahyp:hlinkClr xmlns:ahyp="http://schemas.microsoft.com/office/drawing/2018/hyperlinkcolor" val="tx"/>
                    </a:ext>
                  </a:extLst>
                </a:hlinkClick>
              </a:rPr>
              <a:t>https://github.com/Siddharth-Dattaram-Pawar/DMDD_Project</a:t>
            </a:r>
            <a:endParaRPr lang="en-IN" sz="1400"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a:extLst>
              <a:ext uri="{FF2B5EF4-FFF2-40B4-BE49-F238E27FC236}">
                <a16:creationId xmlns:a16="http://schemas.microsoft.com/office/drawing/2014/main" id="{053D1899-5450-165F-1991-17338E018CB8}"/>
              </a:ext>
            </a:extLst>
          </p:cNvPr>
          <p:cNvSpPr>
            <a:spLocks noGrp="1"/>
          </p:cNvSpPr>
          <p:nvPr>
            <p:ph type="subTitle" idx="1"/>
          </p:nvPr>
        </p:nvSpPr>
        <p:spPr>
          <a:xfrm>
            <a:off x="2358189" y="715021"/>
            <a:ext cx="4111363" cy="3863854"/>
          </a:xfrm>
        </p:spPr>
        <p:txBody>
          <a:bodyPr/>
          <a:lstStyle/>
          <a:p>
            <a:r>
              <a:rPr lang="en-IN" sz="3200" b="1" dirty="0">
                <a:latin typeface="Microsoft Sans Serif" panose="020B0604020202020204" pitchFamily="34" charset="0"/>
                <a:ea typeface="Microsoft Sans Serif" panose="020B0604020202020204" pitchFamily="34" charset="0"/>
                <a:cs typeface="Microsoft Sans Serif" panose="020B0604020202020204" pitchFamily="34" charset="0"/>
              </a:rPr>
              <a:t>THANK YOU!</a:t>
            </a:r>
          </a:p>
          <a:p>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PROFESSOR MANUEL</a:t>
            </a: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ALISHA RAFIQ AHMED KHAN</a:t>
            </a: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MOIN SOORYA</a:t>
            </a: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SEONA RODRIGUES</a:t>
            </a:r>
            <a:b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9171956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357</TotalTime>
  <Words>268</Words>
  <Application>Microsoft Office PowerPoint</Application>
  <PresentationFormat>On-screen Show (16:9)</PresentationFormat>
  <Paragraphs>43</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Bebas Neue</vt:lpstr>
      <vt:lpstr>Calibri</vt:lpstr>
      <vt:lpstr>Gill Sans MT</vt:lpstr>
      <vt:lpstr>Jost</vt:lpstr>
      <vt:lpstr>Microsoft Sans Serif</vt:lpstr>
      <vt:lpstr>PT Serif</vt:lpstr>
      <vt:lpstr>Gallery</vt:lpstr>
      <vt:lpstr>City Tram Conveyance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 https://github.com/Siddharth-Dattaram-Pawar/DMDD_Project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Transportation Database Management System</dc:title>
  <cp:lastModifiedBy>Siddharth Pawar</cp:lastModifiedBy>
  <cp:revision>7</cp:revision>
  <dcterms:modified xsi:type="dcterms:W3CDTF">2023-12-11T18:42:35Z</dcterms:modified>
</cp:coreProperties>
</file>