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63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82" autoAdjust="0"/>
    <p:restoredTop sz="95033" autoAdjust="0"/>
  </p:normalViewPr>
  <p:slideViewPr>
    <p:cSldViewPr snapToGrid="0">
      <p:cViewPr>
        <p:scale>
          <a:sx n="70" d="100"/>
          <a:sy n="70" d="100"/>
        </p:scale>
        <p:origin x="-101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61ACE-F8FC-4146-969E-5DE0DC1BF86E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A9BB8-77C0-4D5A-83B3-157E8EDCE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156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558129" y="434162"/>
            <a:ext cx="11075745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63168" y="1820206"/>
            <a:ext cx="103632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963168" y="3685032"/>
            <a:ext cx="103632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3D97C6-C7E8-4482-BCF2-E37EA6E1A8D4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59CF06-0F69-4185-B3FA-296AC2BFF29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0560" y="530352"/>
            <a:ext cx="1091184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3D97C6-C7E8-4482-BCF2-E37EA6E1A8D4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59CF06-0F69-4185-B3FA-296AC2BFF29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533405"/>
            <a:ext cx="26416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533403"/>
            <a:ext cx="79248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3D97C6-C7E8-4482-BCF2-E37EA6E1A8D4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59CF06-0F69-4185-B3FA-296AC2BFF29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560" y="530352"/>
            <a:ext cx="1091184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3D97C6-C7E8-4482-BCF2-E37EA6E1A8D4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59CF06-0F69-4185-B3FA-296AC2BFF29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558129" y="434163"/>
            <a:ext cx="11075745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459" y="4928616"/>
            <a:ext cx="1091184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459" y="5624484"/>
            <a:ext cx="1091184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3D97C6-C7E8-4482-BCF2-E37EA6E1A8D4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59CF06-0F69-4185-B3FA-296AC2BFF29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3" y="530352"/>
            <a:ext cx="524256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0480" y="530352"/>
            <a:ext cx="524256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3D97C6-C7E8-4482-BCF2-E37EA6E1A8D4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59CF06-0F69-4185-B3FA-296AC2BFF29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632" y="579438"/>
            <a:ext cx="524256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02892" y="579438"/>
            <a:ext cx="524256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809632" y="1447800"/>
            <a:ext cx="524256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2892" y="1447800"/>
            <a:ext cx="524256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3D97C6-C7E8-4482-BCF2-E37EA6E1A8D4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59CF06-0F69-4185-B3FA-296AC2BFF29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3D97C6-C7E8-4482-BCF2-E37EA6E1A8D4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59CF06-0F69-4185-B3FA-296AC2BFF29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3D97C6-C7E8-4482-BCF2-E37EA6E1A8D4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59CF06-0F69-4185-B3FA-296AC2BFF29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5045" y="533400"/>
            <a:ext cx="39624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385129" y="1447802"/>
            <a:ext cx="39624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015163" y="930144"/>
            <a:ext cx="6168212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3D97C6-C7E8-4482-BCF2-E37EA6E1A8D4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59CF06-0F69-4185-B3FA-296AC2BFF29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8534401" y="434162"/>
            <a:ext cx="3099473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12056"/>
            <a:ext cx="109728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8616949" y="533400"/>
            <a:ext cx="298704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3D97C6-C7E8-4482-BCF2-E37EA6E1A8D4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59CF06-0F69-4185-B3FA-296AC2BFF29E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1973" y="435768"/>
            <a:ext cx="7900416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558129" y="434162"/>
            <a:ext cx="11075745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670560" y="4985590"/>
            <a:ext cx="1091184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70560" y="530352"/>
            <a:ext cx="1091184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5035104" y="6111876"/>
            <a:ext cx="3048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773D97C6-C7E8-4482-BCF2-E37EA6E1A8D4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8083104" y="6111876"/>
            <a:ext cx="3048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131104" y="61118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FE59CF06-0F69-4185-B3FA-296AC2BFF29E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C789EB9-29B3-2C0B-13F9-31F357AF7737}"/>
              </a:ext>
            </a:extLst>
          </p:cNvPr>
          <p:cNvSpPr txBox="1">
            <a:spLocks/>
          </p:cNvSpPr>
          <p:nvPr/>
        </p:nvSpPr>
        <p:spPr>
          <a:xfrm>
            <a:off x="6878544" y="4591219"/>
            <a:ext cx="4694757" cy="165576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Clr>
                <a:srgbClr val="0070C0"/>
              </a:buClr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: Siddharth Raj Saxena</a:t>
            </a:r>
          </a:p>
          <a:p>
            <a:pPr>
              <a:buClr>
                <a:srgbClr val="0070C0"/>
              </a:buClr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Mentor : Jaya Pandey</a:t>
            </a:r>
          </a:p>
          <a:p>
            <a:pPr>
              <a:buClr>
                <a:srgbClr val="0070C0"/>
              </a:buClr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Batch : DA22S2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5576" y="1142160"/>
            <a:ext cx="1081772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0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Pre Placement Project</a:t>
            </a:r>
            <a:endParaRPr lang="en-US" sz="4000" b="1" cap="none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16438" y="2027470"/>
            <a:ext cx="8496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800" b="1" cap="none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Diwali Sales Analysis</a:t>
            </a:r>
            <a:endParaRPr lang="en-US" sz="4800" b="1" cap="none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750" y="1596792"/>
            <a:ext cx="1268719" cy="1169790"/>
          </a:xfrm>
          <a:prstGeom prst="rect">
            <a:avLst/>
          </a:prstGeom>
        </p:spPr>
      </p:pic>
      <p:pic>
        <p:nvPicPr>
          <p:cNvPr id="1026" name="Picture 2" descr="C:\Program Files (x86)\Microsoft Office\MEDIA\CAGCAT10\j0293844.wm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10" y="546599"/>
            <a:ext cx="1132728" cy="1191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57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431281" y="431354"/>
            <a:ext cx="1138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Task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7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Display the total count of customers who belongs to Uttar Pradesh.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6978" y="1586049"/>
            <a:ext cx="33027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Technique </a:t>
            </a:r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: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Select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Count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9683" y="4688667"/>
            <a:ext cx="23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Interpretation</a:t>
            </a:r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:</a:t>
            </a:r>
            <a:endParaRPr lang="en-US" sz="2000" b="1" dirty="0">
              <a:solidFill>
                <a:srgbClr val="FF0000"/>
              </a:solidFill>
              <a:latin typeface="Bell MT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7543" y="5157192"/>
            <a:ext cx="10914689" cy="400110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There are total 1944 customer whos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 belongs to Uttar Pradesh.</a:t>
            </a:r>
            <a:endParaRPr lang="en-US" sz="2000" dirty="0" smtClean="0">
              <a:latin typeface="Bell MT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56" t="40784" r="39372" b="43957"/>
          <a:stretch/>
        </p:blipFill>
        <p:spPr bwMode="auto">
          <a:xfrm>
            <a:off x="4939724" y="1379854"/>
            <a:ext cx="6442507" cy="167724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717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431281" y="431354"/>
            <a:ext cx="1138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Task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7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Display the total count of customers who belongs to IT Sector.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6978" y="1586049"/>
            <a:ext cx="33027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Technique </a:t>
            </a:r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: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Select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Count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9683" y="4688667"/>
            <a:ext cx="23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Interpretation</a:t>
            </a:r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:</a:t>
            </a:r>
            <a:endParaRPr lang="en-US" sz="2000" b="1" dirty="0">
              <a:solidFill>
                <a:srgbClr val="FF0000"/>
              </a:solidFill>
              <a:latin typeface="Bell MT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6727" y="5157192"/>
            <a:ext cx="10914689" cy="400110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There are total 1583 customer who are working in IT Sector.</a:t>
            </a:r>
            <a:endParaRPr lang="en-US" sz="2000" dirty="0" smtClean="0">
              <a:latin typeface="Bell MT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73" t="41231" r="38379" b="43249"/>
          <a:stretch/>
        </p:blipFill>
        <p:spPr bwMode="auto">
          <a:xfrm>
            <a:off x="3481277" y="1378424"/>
            <a:ext cx="7904602" cy="153106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773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4" t="41045" r="40735" b="43284"/>
          <a:stretch/>
        </p:blipFill>
        <p:spPr bwMode="auto">
          <a:xfrm>
            <a:off x="5540990" y="1746912"/>
            <a:ext cx="5609231" cy="11464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 flipH="1">
            <a:off x="431281" y="431354"/>
            <a:ext cx="1138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Task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7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Display the total count of customers who product_category is food.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6978" y="1586049"/>
            <a:ext cx="33027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Technique </a:t>
            </a:r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: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Select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Count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9683" y="4688667"/>
            <a:ext cx="23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Interpretation</a:t>
            </a:r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:</a:t>
            </a:r>
            <a:endParaRPr lang="en-US" sz="2000" b="1" dirty="0">
              <a:solidFill>
                <a:srgbClr val="FF0000"/>
              </a:solidFill>
              <a:latin typeface="Bell MT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6727" y="5157192"/>
            <a:ext cx="10914689" cy="400110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There are total 2490 customer whose product_category is food.</a:t>
            </a:r>
            <a:endParaRPr lang="en-US" sz="2000" dirty="0" smtClean="0">
              <a:latin typeface="Bell MT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5580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95270" y="437375"/>
            <a:ext cx="43920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44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Conclusion:</a:t>
            </a:r>
            <a:endParaRPr lang="en-US" sz="4400" b="1" cap="none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9551" y="1924440"/>
            <a:ext cx="11047397" cy="2062103"/>
          </a:xfrm>
          <a:prstGeom prst="rect">
            <a:avLst/>
          </a:prstGeom>
          <a:ln>
            <a:noFill/>
            <a:prstDash val="solid"/>
          </a:ln>
        </p:spPr>
        <p:txBody>
          <a:bodyPr wrap="square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sz="3200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Married women age group 26-35 yrs from UP,  Maharastra and Karnataka working in IT, Healthcare and Aviation are more likely to buy products from Food, Clothing and Electronics </a:t>
            </a:r>
            <a:r>
              <a:rPr lang="en-US" sz="32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category.</a:t>
            </a:r>
            <a:endParaRPr lang="en-US" sz="3200" dirty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553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90000" y="1556792"/>
            <a:ext cx="6012000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800" b="1" cap="none" spc="50" dirty="0" smtClean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 You !</a:t>
            </a:r>
            <a:endParaRPr lang="en-US" sz="8800" b="1" cap="none" spc="50" dirty="0">
              <a:ln w="11430"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5342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1" y="1924440"/>
            <a:ext cx="11047397" cy="4031873"/>
          </a:xfrm>
          <a:prstGeom prst="rect">
            <a:avLst/>
          </a:prstGeom>
          <a:ln>
            <a:noFill/>
            <a:prstDash val="solid"/>
          </a:ln>
        </p:spPr>
        <p:txBody>
          <a:bodyPr wrap="square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sz="32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This </a:t>
            </a:r>
            <a:r>
              <a:rPr lang="en-US" sz="3200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dataset contains sales data for a retail store during the Diwali festival period in India. </a:t>
            </a:r>
            <a:endParaRPr lang="en-US" sz="3200" dirty="0" smtClean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/>
            <a:endParaRPr lang="en-US" sz="3200" dirty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endParaRPr lang="en-US" sz="3200" dirty="0" smtClean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32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The </a:t>
            </a:r>
            <a:r>
              <a:rPr lang="en-US" sz="3200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data includes information on the products sold, their categories, the sales channels, the dates and times of sale, the sale prices, and the quantities sold</a:t>
            </a:r>
            <a:r>
              <a:rPr lang="en-US" sz="32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.</a:t>
            </a:r>
            <a:endParaRPr lang="en-US" sz="3200" dirty="0" smtClean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endParaRPr lang="en-US" sz="3200" dirty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50866" y="410776"/>
            <a:ext cx="7742621" cy="8280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44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Project Introduction</a:t>
            </a:r>
            <a:r>
              <a:rPr lang="en-US" sz="4400" b="1" cap="none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:</a:t>
            </a:r>
            <a:endParaRPr lang="en-US" sz="4400" b="1" cap="none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4553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7778" y="266157"/>
            <a:ext cx="10267591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50" normalizeH="0" baseline="0" noProof="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>Description of the Dataset:</a:t>
            </a:r>
            <a:endParaRPr kumimoji="0" lang="en-US" sz="4400" b="1" i="0" u="none" strike="noStrike" kern="0" cap="none" spc="50" normalizeH="0" baseline="0" noProof="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242" y="1155230"/>
            <a:ext cx="11125516" cy="5184000"/>
          </a:xfrm>
          <a:prstGeom prst="rect">
            <a:avLst/>
          </a:prstGeom>
          <a:ln>
            <a:noFill/>
            <a:prstDash val="solid"/>
          </a:ln>
        </p:spPr>
        <p:txBody>
          <a:bodyPr wrap="square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This</a:t>
            </a:r>
            <a:r>
              <a:rPr lang="en-US" sz="20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Dataset </a:t>
            </a:r>
            <a:r>
              <a:rPr lang="en-US" sz="20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have total rows = </a:t>
            </a:r>
            <a:r>
              <a:rPr lang="en-US" sz="20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11251 &amp; </a:t>
            </a:r>
            <a:r>
              <a:rPr lang="en-US" sz="20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total columns = </a:t>
            </a:r>
            <a:r>
              <a:rPr lang="en-US" sz="20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15.</a:t>
            </a:r>
            <a:endParaRPr lang="en-US" sz="2000" dirty="0" smtClean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/>
            <a:endParaRPr lang="en-US" sz="1600" dirty="0" smtClean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Description </a:t>
            </a:r>
            <a:r>
              <a:rPr lang="en-US" sz="20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of Important </a:t>
            </a:r>
            <a:r>
              <a:rPr lang="en-US" sz="20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Columns </a:t>
            </a:r>
            <a:r>
              <a:rPr lang="en-US" sz="20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:</a:t>
            </a:r>
          </a:p>
          <a:p>
            <a:pPr marL="1371600" lvl="2" indent="-457200" algn="just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Sale </a:t>
            </a:r>
            <a:r>
              <a:rPr lang="en-US" sz="20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Price		: </a:t>
            </a:r>
            <a:r>
              <a:rPr lang="en-US" sz="2000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The price at which the product was sold</a:t>
            </a:r>
          </a:p>
          <a:p>
            <a:pPr marL="1371600" lvl="2" indent="-457200"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Quantity		: </a:t>
            </a:r>
            <a:r>
              <a:rPr lang="en-US" sz="2000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The number of units sold of each </a:t>
            </a:r>
            <a:r>
              <a:rPr lang="en-US" sz="20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product</a:t>
            </a:r>
          </a:p>
          <a:p>
            <a:pPr marL="1371600" lvl="2" indent="-457200"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Gender 		: M | F     			</a:t>
            </a:r>
          </a:p>
          <a:p>
            <a:pPr marL="1371600" lvl="2" indent="-457200"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Marital_Status 	: 0(Unmarried) | 1(Married)</a:t>
            </a:r>
            <a:endParaRPr lang="en-US" sz="2000" dirty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marL="1371600" lvl="2" indent="-457200"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State 		: State which the belong</a:t>
            </a:r>
            <a:endParaRPr lang="en-US" sz="2000" dirty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marL="1371600" lvl="2" indent="-457200"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Occupation		: Profession (e.g. IT Sector, Banking, Govt.)</a:t>
            </a:r>
            <a:endParaRPr lang="en-US" sz="2000" dirty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marL="1371600" lvl="2" indent="-457200"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Orders		: Number of orders</a:t>
            </a:r>
            <a:endParaRPr lang="en-US" sz="2000" dirty="0" smtClean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marL="1371600" lvl="2" indent="-457200" algn="just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Product </a:t>
            </a:r>
            <a:r>
              <a:rPr lang="en-US" sz="20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ID		: </a:t>
            </a:r>
            <a:r>
              <a:rPr lang="en-US" sz="2000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The unique identifier for each product sold</a:t>
            </a:r>
          </a:p>
          <a:p>
            <a:pPr marL="1371600" lvl="2" indent="-457200" algn="just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Product </a:t>
            </a:r>
            <a:r>
              <a:rPr lang="en-US" sz="20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Category	: </a:t>
            </a:r>
            <a:r>
              <a:rPr lang="en-US" sz="2000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The category of each product (e.g. electronics, clothing, home decor</a:t>
            </a:r>
            <a:r>
              <a:rPr lang="en-US" sz="20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)</a:t>
            </a:r>
          </a:p>
          <a:p>
            <a:pPr algn="just"/>
            <a:endParaRPr lang="en-US" sz="1600" dirty="0" smtClean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Perform Data Pre-Processing before loading the dataset into Tableau.</a:t>
            </a:r>
          </a:p>
          <a:p>
            <a:pPr marL="1371600" lvl="2" indent="-457200"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Display summary statistics</a:t>
            </a:r>
          </a:p>
          <a:p>
            <a:pPr marL="1371600" lvl="2" indent="-457200"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Identify the Total missing values</a:t>
            </a:r>
          </a:p>
          <a:p>
            <a:pPr marL="1371600" lvl="2" indent="-457200"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Treated the missing or null </a:t>
            </a:r>
            <a:r>
              <a:rPr lang="en-US" sz="20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values</a:t>
            </a:r>
            <a:endParaRPr lang="en-US" sz="2000" dirty="0" smtClean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endParaRPr lang="en-US" sz="2000" dirty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endParaRPr lang="en-US" sz="2000" dirty="0" smtClean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endParaRPr lang="en-US" sz="2000" dirty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55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431281" y="395823"/>
            <a:ext cx="112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Task 1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Load the necessary libraries and read the CSV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file.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3" t="27052" r="51540" b="54633"/>
          <a:stretch/>
        </p:blipFill>
        <p:spPr bwMode="auto">
          <a:xfrm>
            <a:off x="500482" y="1089501"/>
            <a:ext cx="4858604" cy="155872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4" t="46409" r="41923" b="45942"/>
          <a:stretch/>
        </p:blipFill>
        <p:spPr bwMode="auto">
          <a:xfrm>
            <a:off x="5430785" y="1089501"/>
            <a:ext cx="6316767" cy="648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9" t="35215" r="10064" b="14008"/>
          <a:stretch/>
        </p:blipFill>
        <p:spPr bwMode="auto">
          <a:xfrm>
            <a:off x="2191874" y="2727261"/>
            <a:ext cx="9558880" cy="3714511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430785" y="1852924"/>
            <a:ext cx="23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Technique :</a:t>
            </a:r>
            <a:endParaRPr lang="en-US" sz="2000" b="1" dirty="0">
              <a:solidFill>
                <a:srgbClr val="FF0000"/>
              </a:solidFill>
              <a:latin typeface="Bell MT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82" y="4084825"/>
            <a:ext cx="23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Output :</a:t>
            </a:r>
            <a:endParaRPr lang="en-US" sz="2000" b="1" dirty="0">
              <a:solidFill>
                <a:srgbClr val="FF0000"/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55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431281" y="395823"/>
            <a:ext cx="1138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Task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Display total number of rows &amp; column of the dataset top five rows of the dataset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6978" y="1100643"/>
            <a:ext cx="408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Technique </a:t>
            </a:r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: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df.shape,     df.head</a:t>
            </a:r>
            <a:endParaRPr lang="en-US" sz="2000" b="1" dirty="0">
              <a:solidFill>
                <a:srgbClr val="FF0000"/>
              </a:solidFill>
              <a:latin typeface="Bell MT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6978" y="1742604"/>
            <a:ext cx="23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Output :</a:t>
            </a:r>
            <a:endParaRPr lang="en-US" sz="2000" b="1" dirty="0">
              <a:solidFill>
                <a:srgbClr val="FF0000"/>
              </a:solidFill>
              <a:latin typeface="Bell MT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2" t="35863" r="14997" b="23630"/>
          <a:stretch/>
        </p:blipFill>
        <p:spPr bwMode="auto">
          <a:xfrm>
            <a:off x="736978" y="2142714"/>
            <a:ext cx="10525127" cy="350492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455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431281" y="395823"/>
            <a:ext cx="11387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Task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Display the details of the database &amp; check for null values, if there is any null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value then impute them with suitable method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34" t="34701" r="55525" b="11008"/>
          <a:stretch/>
        </p:blipFill>
        <p:spPr bwMode="auto">
          <a:xfrm>
            <a:off x="7069540" y="1351128"/>
            <a:ext cx="4299045" cy="397149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1" t="33535" r="68911" b="27729"/>
          <a:stretch/>
        </p:blipFill>
        <p:spPr bwMode="auto">
          <a:xfrm>
            <a:off x="4908126" y="1351128"/>
            <a:ext cx="1983995" cy="283361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5" t="29804" r="69278" b="52729"/>
          <a:stretch/>
        </p:blipFill>
        <p:spPr bwMode="auto">
          <a:xfrm>
            <a:off x="4928596" y="4240186"/>
            <a:ext cx="1963525" cy="127777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36978" y="1550518"/>
            <a:ext cx="40806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Technique </a:t>
            </a:r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: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pd.isnull(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).sum()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df.info()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24596" y="2936767"/>
            <a:ext cx="23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Output :</a:t>
            </a:r>
            <a:endParaRPr lang="en-US" sz="2000" b="1" dirty="0">
              <a:solidFill>
                <a:srgbClr val="FF0000"/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55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431281" y="395823"/>
            <a:ext cx="1138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Task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Display the sum of statistics for important Numerical columns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4" t="38992" r="58685" b="21237"/>
          <a:stretch/>
        </p:blipFill>
        <p:spPr bwMode="auto">
          <a:xfrm>
            <a:off x="7098520" y="1225978"/>
            <a:ext cx="4179876" cy="3714511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36978" y="1550518"/>
            <a:ext cx="4080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Technique </a:t>
            </a:r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: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df.describe()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62798" y="1225978"/>
            <a:ext cx="23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Output :</a:t>
            </a:r>
            <a:endParaRPr lang="en-US" sz="2000" b="1" dirty="0">
              <a:solidFill>
                <a:srgbClr val="FF0000"/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92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431281" y="395823"/>
            <a:ext cx="1138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Task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Conver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 the database frame into MySQL table &amp; push it into the SQL database.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7" t="34328" r="26575" b="8769"/>
          <a:stretch/>
        </p:blipFill>
        <p:spPr bwMode="auto">
          <a:xfrm>
            <a:off x="3031613" y="925728"/>
            <a:ext cx="8637226" cy="542048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763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431281" y="395823"/>
            <a:ext cx="11387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Task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Display the total count of customers whose amount is greater than the average   	 	amount.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25" t="35821" r="45476" b="42911"/>
          <a:stretch/>
        </p:blipFill>
        <p:spPr bwMode="auto">
          <a:xfrm>
            <a:off x="4277925" y="1951640"/>
            <a:ext cx="7210767" cy="221093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36978" y="1550518"/>
            <a:ext cx="33027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Technique </a:t>
            </a:r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: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Select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Count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77925" y="1350463"/>
            <a:ext cx="23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Output :</a:t>
            </a:r>
            <a:endParaRPr lang="en-US" sz="2000" b="1" dirty="0">
              <a:solidFill>
                <a:srgbClr val="FF0000"/>
              </a:solidFill>
              <a:latin typeface="Bell MT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9683" y="4653136"/>
            <a:ext cx="23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Interpretation</a:t>
            </a:r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Bell MT" pitchFamily="18" charset="0"/>
              </a:rPr>
              <a:t>:</a:t>
            </a:r>
            <a:endParaRPr lang="en-US" sz="2000" b="1" dirty="0">
              <a:solidFill>
                <a:srgbClr val="FF0000"/>
              </a:solidFill>
              <a:latin typeface="Bell MT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7543" y="5157192"/>
            <a:ext cx="10914689" cy="400110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There are total 4675 customer whos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 sale/amount is greater than the average of amount.</a:t>
            </a:r>
            <a:endParaRPr lang="en-US" sz="2000" dirty="0" smtClean="0">
              <a:latin typeface="Bell MT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698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1718</TotalTime>
  <Words>382</Words>
  <Application>Microsoft Office PowerPoint</Application>
  <PresentationFormat>Custom</PresentationFormat>
  <Paragraphs>78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Capstone Project Movie Rental Data Analysis</dc:title>
  <dc:creator>Vaibhav Buchude</dc:creator>
  <cp:lastModifiedBy>owner</cp:lastModifiedBy>
  <cp:revision>24</cp:revision>
  <dcterms:created xsi:type="dcterms:W3CDTF">2023-06-17T10:27:31Z</dcterms:created>
  <dcterms:modified xsi:type="dcterms:W3CDTF">2023-07-03T12:41:53Z</dcterms:modified>
</cp:coreProperties>
</file>