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5B712-0786-4070-8608-DDB00F5943D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7EAE3-75E6-4003-95CF-CD0AAE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Numerical</a:t>
            </a:r>
            <a:r>
              <a:rPr lang="en-US" baseline="0" dirty="0" smtClean="0"/>
              <a:t> Columns = 7 &amp; Categorical Columns =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Drama : 1694,</a:t>
            </a:r>
            <a:r>
              <a:rPr lang="en-US" baseline="0" dirty="0" smtClean="0"/>
              <a:t>  Comedy : 1282,  TV Movies 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Adventure : 18,</a:t>
            </a:r>
            <a:r>
              <a:rPr lang="en-US" baseline="0" dirty="0" smtClean="0"/>
              <a:t>  Action: 16	,  Romance: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" dirty="0" smtClean="0"/>
              <a:t>Explode</a:t>
            </a:r>
            <a:r>
              <a:rPr lang="en-US" sz="500" baseline="0" dirty="0" smtClean="0"/>
              <a:t> Method converts each element of the specified column into a row.</a:t>
            </a:r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EAE3-75E6-4003-95CF-CD0AAEC13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812" y="1124743"/>
            <a:ext cx="79563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 Capstone </a:t>
            </a:r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</a:t>
            </a:r>
            <a:endParaRPr lang="en-US" sz="4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32629"/>
            <a:ext cx="88569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TMDB Movie Data </a:t>
            </a:r>
            <a:r>
              <a:rPr lang="en-US" sz="48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en-US" sz="48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4437112"/>
            <a:ext cx="55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Mentor :  Jaya Pandey</a:t>
            </a:r>
          </a:p>
          <a:p>
            <a:r>
              <a:rPr lang="en-US" sz="2800" dirty="0" smtClean="0">
                <a:latin typeface="Arial Rounded MT Bold" pitchFamily="34" charset="0"/>
              </a:rPr>
              <a:t>Student : Siddharth Raj </a:t>
            </a:r>
            <a:r>
              <a:rPr lang="en-US" sz="2800" dirty="0" smtClean="0">
                <a:latin typeface="Arial Rounded MT Bold" pitchFamily="34" charset="0"/>
              </a:rPr>
              <a:t>Saxena</a:t>
            </a:r>
          </a:p>
          <a:p>
            <a:r>
              <a:rPr lang="en-US" sz="2800" dirty="0" smtClean="0">
                <a:latin typeface="Arial Rounded MT Bold" pitchFamily="34" charset="0"/>
              </a:rPr>
              <a:t>Batch : DA22S2</a:t>
            </a:r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8199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6.2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6832" y="179348"/>
            <a:ext cx="68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List the top 10 movies </a:t>
            </a:r>
            <a:r>
              <a:rPr lang="en-US" b="1" dirty="0" smtClean="0"/>
              <a:t>with </a:t>
            </a:r>
            <a:r>
              <a:rPr lang="en-US" b="1" dirty="0"/>
              <a:t>the least budget.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272" y="15567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800" y="51571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42537" r="67474" b="20149"/>
          <a:stretch/>
        </p:blipFill>
        <p:spPr bwMode="auto">
          <a:xfrm>
            <a:off x="4719776" y="1956902"/>
            <a:ext cx="2732544" cy="324058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3792" y="2188021"/>
            <a:ext cx="2862064" cy="166199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df.sort_values</a:t>
            </a:r>
          </a:p>
          <a:p>
            <a:pPr algn="just"/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(ascending = True)</a:t>
            </a:r>
          </a:p>
          <a:p>
            <a:pPr algn="just"/>
            <a:endParaRPr lang="en-US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df.head(10)</a:t>
            </a:r>
          </a:p>
          <a:p>
            <a:pPr algn="just"/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5589240"/>
            <a:ext cx="8208912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‘Modern Times’ movie has the least budget which is $1 and ‘The 51</a:t>
            </a:r>
            <a:r>
              <a:rPr lang="en-US" sz="2000" baseline="30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st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State’  has the  highest budget  which is $28.</a:t>
            </a:r>
          </a:p>
        </p:txBody>
      </p:sp>
    </p:spTree>
    <p:extLst>
      <p:ext uri="{BB962C8B-B14F-4D97-AF65-F5344CB8AC3E}">
        <p14:creationId xmlns:p14="http://schemas.microsoft.com/office/powerpoint/2010/main" val="2867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How are popularities of movies related with the movie budgets? Are they correlated or totally uncorrelated with each other?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418729"/>
            <a:ext cx="3960440" cy="166199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Filter Condition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sns.heatmap()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df.[‘budget’].corr(df[‘popularity’])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plt.scatter()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Plt.show()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320" y="1018619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551723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961474"/>
            <a:ext cx="777686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Popularity and budget having positive correlation with correlation value 0.43.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35401" r="57238" b="29829"/>
          <a:stretch/>
        </p:blipFill>
        <p:spPr bwMode="auto">
          <a:xfrm>
            <a:off x="565812" y="3212976"/>
            <a:ext cx="2716422" cy="20663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30250" r="40560" b="11693"/>
          <a:stretch/>
        </p:blipFill>
        <p:spPr bwMode="auto">
          <a:xfrm>
            <a:off x="4644008" y="1412776"/>
            <a:ext cx="4070632" cy="313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2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Identify and display the names of all production companies along with the number of times they appear in the dataset.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1412775"/>
            <a:ext cx="2430016" cy="14773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Json.loads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Lambda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.explode()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.value_counts</a:t>
            </a:r>
          </a:p>
          <a:p>
            <a:pPr algn="just"/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  (sort=True)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018619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465313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157192"/>
            <a:ext cx="7776864" cy="10156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production company ‘Warner Bros’ has appeared 280 times which is maximum times appeared to other production company.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Universal Pictures appeared 273 times.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46828" r="56154" b="25023"/>
          <a:stretch/>
        </p:blipFill>
        <p:spPr bwMode="auto">
          <a:xfrm>
            <a:off x="4139952" y="1418728"/>
            <a:ext cx="3851434" cy="22262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Display the name of the top 25 production companies based on the number of movies they have produced in descending order of the number of movies produced.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1979548"/>
            <a:ext cx="2430016" cy="36933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df.head(25)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224" y="134076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49010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37673"/>
            <a:ext cx="7776864" cy="10156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production company ‘Warner Bros’ produced 280 movies which are highest number.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‘Universal Pictures’ produced second highest movies which are 273.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39114" r="56713" b="24860"/>
          <a:stretch/>
        </p:blipFill>
        <p:spPr bwMode="auto">
          <a:xfrm>
            <a:off x="4355975" y="1862937"/>
            <a:ext cx="3998799" cy="300622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8199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.1 </a:t>
            </a:r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6250" y="107921"/>
            <a:ext cx="68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Sort the data in descending order based on the revenue and filter the top 500 movies.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272" y="15567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784" y="567344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3792" y="2188021"/>
            <a:ext cx="2862064" cy="12960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df.sort_values</a:t>
            </a:r>
          </a:p>
          <a:p>
            <a:pPr algn="just"/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(‘revenue’,ascending = False)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df.head(500)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Mean, Median, Mode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sns.boxplot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1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6105490"/>
            <a:ext cx="8208912" cy="648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Avatar movie generates highest revenue but the budget is low than revenue.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Runtime of Avatar movie is 162 times.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692696"/>
            <a:ext cx="18199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.2 </a:t>
            </a:r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6048" y="692696"/>
            <a:ext cx="6831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Find the measures of central tendency for the following columns using the filtered data</a:t>
            </a:r>
          </a:p>
          <a:p>
            <a:pPr algn="just"/>
            <a:r>
              <a:rPr lang="en-US" b="1" dirty="0"/>
              <a:t>1. budget 2. revenue 3. runtime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38769" r="55983" b="15413"/>
          <a:stretch/>
        </p:blipFill>
        <p:spPr bwMode="auto">
          <a:xfrm>
            <a:off x="4909494" y="1982891"/>
            <a:ext cx="3758388" cy="35413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43797" r="58679" b="42418"/>
          <a:stretch/>
        </p:blipFill>
        <p:spPr bwMode="auto">
          <a:xfrm>
            <a:off x="395536" y="3861048"/>
            <a:ext cx="4194160" cy="129614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Find outlier analysis for the given three columns using boxplot.</a:t>
            </a:r>
          </a:p>
          <a:p>
            <a:pPr algn="just"/>
            <a:r>
              <a:rPr lang="en-US" b="1" dirty="0" smtClean="0"/>
              <a:t>1</a:t>
            </a:r>
            <a:r>
              <a:rPr lang="en-US" b="1" dirty="0"/>
              <a:t>. budget 2. revenue 3. runtime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105490"/>
            <a:ext cx="8208912" cy="64633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Conclusion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Outlier analysis has performed for revenue, budget and runtime column using boxplot.</a:t>
            </a:r>
          </a:p>
        </p:txBody>
      </p:sp>
      <p:sp>
        <p:nvSpPr>
          <p:cNvPr id="4" name="AutoShape 4" descr="data:image/png;base64,iVBORw0KGgoAAAANSUhEUgAAAjcAAAGZCAYAAAB11hCtAAAAOXRFWHRTb2Z0d2FyZQBNYXRwbG90bGliIHZlcnNpb24zLjUuMiwgaHR0cHM6Ly9tYXRwbG90bGliLm9yZy8qNh9FAAAACXBIWXMAAA9hAAAPYQGoP6dpAAAjN0lEQVR4nO3dfXBU9aHG8eewYFggCS8lITEhEEXGBsQUrOIQIDJCwabD1FFnygC1CDKiVhBtYysgvmSq6DDWFwggNKVSSgMKQgVqIBHRdoKhigUEAgmGxBQtWcgNSUjO/cPLXteEkCybnN3ffj8zZ4b9nXM2z8qEfTwvv2PZtm0LAADAEJ2cDgAAABBIlBsAAGAUyg0AADAK5QYAABiFcgMAAIxCuQEAAEah3AAAAKNQbgAAgFEoNwAAwCiUGwAAYJSwLjcFBQXKyMhQfHy8LMvSW2+91eb3+Mtf/qIbb7xR3bp1U1JSkl544YXABwUAAK0W1uWmurpaw4YN0yuvvOLX/n/72980ZcoUzZ49WwcOHNBrr72ml156ye/3AwAAV87iwZnfsCxLmzZt0uTJk71jdXV1+u1vf6s//elPOnPmjIYMGaLf/e53Gjt2rCTpZz/7merr67VhwwbvPkuXLtWLL76o0tJSWZbVwZ8CAACE9ZGby7n33nv1wQcf6M9//rM++eQT3XXXXfrRj36kI0eOSJJqa2vVtWtXn33cbre++OILlZSUOBEZAICwR7m5hGPHjmndunXasGGD0tLSdM0112j+/PkaNWqUVq9eLUmaMGGCNm7cqPfee0+NjY36/PPPtXTpUklSeXm5g+kBAAhfnZ0OEKw+/vhj2bat6667zme8trZWffr0kSTNnDlTx44d049//GPV19crKipKv/zlL7Vo0SK5XC4nYgMAEPYoN5fQ2Ngol8ulffv2NSkqPXr0kPTNdTq/+93v9Nxzz6miokJ9+/bVe++9J0kaMGBAR0cGAACi3FxSamqqGhoaVFlZqbS0tBa3dblcuvrqqyVJ69at08iRIxUTE9MRMQEAwHeEdbk5d+6cjh496n19/Phx7d+/X71799Z1112nKVOmaNq0aXrxxReVmpqq06dPKy8vT0OHDtWkSZN0+vRp/fWvf9XYsWN1/vx5rV69Whs2bFB+fr6DnwoAgPAW1reC7969W+np6U3Gp0+frjVr1qi+vl7PPPOMcnJyVFZWpj59+mjkyJF66qmnNHToUJ0+fVoZGRn69NNPZdu2Ro4cqWeffVY333yzA58GAABIYV5uAACAebgVHAAAGIVyAwAAjBJ2FxQ3Njbq1KlTioyM5PEIAACECNu2dfbsWcXHx6tTp5aPzYRduTl16pQSExOdjgEAAPxw8uRJJSQktLhN2JWbyMhISd/8x4mKinI4DQAAaA2Px6PExETv93hLwq7cXDwVFRUVRbkBACDEtOaSEi4oBgAARqHcAAAAo1BuAACAUSg3AADAKJQbAABgFMoNAAAwCuUGAAAYhXIDAACMQrkBYIy8vDylp6crLy/P6SgAHES5AWCEmpoaLVq0SKdOndKiRYtUU1PjdCQADqHcADDC8uXLVVlZKUmqrKxUdna2w4kAOIVyAyDklZSUaMWKFbJtW5Jk27ays7NVUlLicDIATqDcAAhptm1r8eLF3mJzuXEA5qPcAAhpxcXF2rNnjxoaGnzGGxoatGfPHhUXFzuUDIBTKDcAQlpycrJGjRoll8vlM+5yuZSWlqbk5GSHkgFwCuUGQEizLEsLFiyQZVmtGgdgPsoNgJCXlJSkmTNneouMZVmaNWuW+vfv73AyAE6g3AAwwv3336+YmBhJUmxsrGbNmuVwIgBOodwAMILb7daiRYsUHx+vhQsXyu12Ox0JgEMsO8zuk/R4PIqOjlZVVZWioqKcjgMAAFqhLd/fHLkBAABGodwAAACjUG4AAIBRKDcAAMAolBsAAGAUyg0AADAK5QYAABiFcgMAAIxCuQEAAEah3AAAAKNQbgAAgFEoNwAAwCiUGwAAYBTKDQAAMArlBgAAGIVyAwAAjEK5AQAARqHcAAAAo1BuAACAUSg3AADAKJQbAABgFMoNAAAwCuUGAAAYhXIDAACMQrkBAABGodwAAACjUG4AAIBRHC03WVlZuummmxQZGamYmBhNnjxZhw8fbnGf3bt3y7KsJsuhQ4c6KDUAAAhmjpab/Px8zZkzRx999JF27typCxcuaPz48aqurr7svocPH1Z5ebl3GTRoUAckBgAAwa6zkz/83Xff9Xm9evVqxcTEaN++fRo9enSL+8bExKhnz57tmA4AAISioLrmpqqqSpLUu3fvy26bmpqquLg4jRs3Trt27brkdrW1tfJ4PD4LAAAwV9CUG9u2NW/ePI0aNUpDhgy55HZxcXHKzs5Wbm6uNm7cqMGDB2vcuHEqKChodvusrCxFR0d7l8TExPb6CAAAIAhYtm3bToeQpDlz5mjr1q3as2ePEhIS2rRvRkaGLMvS5s2bm6yrra1VbW2t97XH41FiYqKqqqoUFRV1xbkBAED783g8io6ObtX3d1AcuXnooYe0efNm7dq1q83FRpJuueUWHTlypNl1ERERioqK8lkAAIC5HL2g2LZtPfTQQ9q0aZN2796tgQMH+vU+RUVFiouLC3A6AAAQihwtN3PmzNGbb76pt99+W5GRkaqoqJAkRUdHy+12S5IyMzNVVlamnJwcSdLSpUs1YMAApaSkqK6uTmvXrlVubq5yc3Md+xwAACB4OFpuXn/9dUnS2LFjfcZXr16tn//855Kk8vJylZaWetfV1dVp/vz5Kisrk9vtVkpKirZu3apJkyZ1VGwAABDEguaC4o7SlguSAABAcAi5C4oBAAAChXIDAACMQrkBAABGodwAAACjUG4AAIBRKDcAAMAolBsAAGAUyg0AADAK5QYAABiFcgMAAIxCuQEAAEah3AAAAKNQbgAAgFEoNwAAwCiUGwAAYBTKDQAAMArlBgAAGIVyAwAAjEK5AQAARqHcAAAAo1BuAACAUSg3AADAKJQbAABgFMoNAAAwCuUGAAAYhXIDAACMQrkBAABGodwAAACjUG4AAIBRKDcAAMAolBsAAGAUyg0AADAK5QYAABiFcgMAAIxCuQEAAEah3AAAAKNQbgAAgFEoNwAAwCiUGwAAYBTKDQAAMArlBgAAGIVyAwAAjEK5AQAARqHcAAAAo1BuAACAUSg3AADAKJQbAABgFMoNAAAwCuUGAAAYhXIDAACMQrkBAABGodwAAACjUG4AAIBRKDcAAMAojpabrKws3XTTTYqMjFRMTIwmT56sw4cPX3a//Px8DR8+XF27dlVycrKWLVvWAWkBAEAocLTc5Ofna86cOfroo4+0c+dOXbhwQePHj1d1dfUl9zl+/LgmTZqktLQ0FRUV6YknntDDDz+s3NzcDkwOAACClWXbtu10iIv+85//KCYmRvn5+Ro9enSz2/zqV7/S5s2bdfDgQe/Y7Nmz9a9//UsffvjhZX+Gx+NRdHS0qqqqFBUVFbDsAACg/bTl+zuorrmpqqqSJPXu3fuS23z44YcaP368z9iECRNUWFio+vr6JtvX1tbK4/H4LAAAwFxBU25s29a8efM0atQoDRky5JLbVVRUKDY21mcsNjZWFy5c0OnTp5tsn5WVpejoaO+SmJgY8OwAACB4BE25efDBB/XJJ59o3bp1l93Wsiyf1xfPrH13XJIyMzNVVVXlXU6ePBmYwAAAICh1djqAJD300EPavHmzCgoKlJCQ0OK2/fr1U0VFhc9YZWWlOnfurD59+jTZPiIiQhEREQHNCwAAgpejR25s29aDDz6ojRs3Ki8vTwMHDrzsPiNHjtTOnTt9xnbs2KERI0aoS5cu7RUVAACECEfLzZw5c7R27Vq9+eabioyMVEVFhSoqKlRTU+PdJjMzU9OmTfO+nj17tkpKSjRv3jwdPHhQb7zxhlatWqX58+c78REAAECQcbTcvP7666qqqtLYsWMVFxfnXdavX+/dpry8XKWlpd7XAwcO1LZt27R7927deOONevrpp/Xyyy/rzjvvdOIjAACAIBNU89x0BOa5AQAg9ITsPDcAAABXinIDAACMQrkBAABGodwAAACjUG4AAIBRKDcAAMAolBsAAGAUyg0AADAK5QYAABiFcgPAGHl5eUpPT1deXp7TUQA4iHIDwAg1NTVatGiRTp06pUWLFvk8gBdAeKHcADDC8uXLVVlZKUmqrKxUdna2w4kAOIVyAyDklZSUaMWKFbr4HGDbtpWdna2SkhKHkwFwAuUGQEizbVuLFy/2FpvLjQMwH+UGQEgrLi7Wnj171NDQ4DPe0NCgPXv2qLi42KFkAJxCuQEQ0pKTkzVq1Ci5XC6fcZfLpbS0NCUnJzuUDIBTKDcAQpplWVqwYIEsy2rVOADzUW4AhLykpCTNnDnTW2Qsy9KsWbPUv39/h5MBcALlBoAR7r//fsXExEiSYmNjNWvWLIcTAXAK5QaAEdxutxYtWqT4+HgtXLhQbrfb6UgAHGLZYXafpMfjUXR0tKqqqhQVFeV0HAAA0Apt+f7myA0AADAK5QYAABiFcgMAAIxCuQEAAEah3AAAAKNQbgAAgFEoNwAAwCiUGwAAYBTKDQAAMArlBgAAGIVyAwAAjEK5AQAARrnicnP+/PlA5AAAAAgIv8pNY2Ojnn76aV199dXq0aOHiouLJUlPPvmkVq1aFdCAAAAAbeFXuXnmmWe0Zs0aPf/887rqqqu840OHDtXKlSsDFg4AAKCt/Co3OTk5ys7O1pQpU+RyubzjN9xwgw4dOhSwcAAAAG3lV7kpKyvTtdde22S8sbFR9fX1VxwKAADAX36Vm5SUFL3//vtNxjds2KDU1NQrDgUAAOCvzv7stHDhQk2dOlVlZWVqbGzUxo0bdfjwYeXk5Oidd94JdEYAAIBW8+vITUZGhtavX69t27bJsiwtWLBABw8e1JYtW3T77bcHOiMAAECrWbZt206H6Egej0fR0dGqqqpSVFSU03EAAEArtOX7mxmKAQCAUfy65qZTp06yLOuS6xsaGvwOBAAAcCX8KjebNm3yeV1fX6+ioiL94Q9/0FNPPRWQYAAAAP4I6DU3b775ptavX6+33347UG8ZcFxzAwBA6HHsmpubb75Zf//73wP5lgAAAG0SsHJTU1Oj3//+90pISAjUWwIAALSZX9fc9OrVy+eCYtu2dfbsWXXr1k1r164NWDgAAIC28qvcLF261Od1p06d1LdvX918883q1atXIHIBAAD4xa9yM3369EDnAAAACAi/yo0knTlzRv/85z9VWVmpxsZGn3XTpk274mAA0FZ5eXl6+umn9eSTT+q2225zOg4Ah/h1K/iWLVs0ZcoUVVdXKzIy0uf6G8uy9PXXXwc0ZCBxKzhgppqaGo0dO1ZnzpxRz549tXv3brndbqdjAQiQdr8V/NFHH9UvfvELnT17VmfOnNF///tf7xLMxQaAuV555RWdOXNG0jdHll999VVnAwFwjF9Hbrp3765PP/1UycnJ7ZGpXXHkBjBPSUmJxo8f32R8x44dSkpKciARgEBr9yM3EyZMUGFhoV/hvq2goEAZGRmKj4+XZVl66623Wtx+9+7dsiyryXLo0KErzgIgNNm2rczMzGbXZWZmKoCTsAMIEX5dUHzHHXfoscce07///W8NHTpUXbp08Vn/k5/8pFXvU11drWHDhunee+/VnXfe2eqff/jwYZ/W1rdv31bvC8Asx44d0759+5pdt2/fPh07dkzXXnttB6cC4CS/ys3MmTMlSYsXL26yzrKsVj8VfOLEiZo4cWKbf35MTIx69uzZ5v0AmOdyR2Y4cgOEH79OSzU2Nl5yaW2xuRKpqamKi4vTuHHjtGvXrha3ra2tlcfj8VkAmOPbd2v6sx6Aea742VLnz58PRI5WiYuLU3Z2tnJzc7Vx40YNHjxY48aNU0FBwSX3ycrKUnR0tHdJTEzssLwA2t8111yj4cOHN7tuxIgRuuaaazo4EQCn+XW3VENDg5577jktW7ZMX375pT7//HMlJyfrySef1IABAzRjxoy2B7Esbdq0SZMnT27TfhkZGbIsS5s3b252fW1trWpra72vPR6PEhMTuVsKMEhJSYkmTJjgcwqqU6dO2r59u/r37+9gMgCB0u53Sz377LNas2aNnn/+eV111VXe8aFDh2rlypX+vKXfbrnlFh05cuSS6yMiIhQVFeWzADBLUlKS7rvvPp+x++67j2IDhCm/yk1OTo6ys7M1ZcoUuVwu7/gNN9zQ4bdlFxUVKS4urkN/JoDgM2fOHO+NBj179tQDDzzgbCAAjvHrbqmysrJmb61sbGxUfX19q9/n3LlzOnr0qPf18ePHtX//fvXu3Vv9+/dXZmamysrKlJOTI+mbp5EPGDBAKSkpqqur09q1a5Wbm6vc3Fx/PgYAg7jdbmVlZXmfLcWjF4Dw5Ve5SUlJ0fvvv99k5s8NGzYoNTW11e9TWFio9PR07+t58+ZJ+uap42vWrFF5eblKS0u96+vq6jR//nyVlZXJ7XYrJSVFW7du1aRJk/z5GAAMc9ttt/HATAD+lZuFCxdq6tSpKisrU2NjozZu3KjDhw8rJydH77zzTqvfZ+zYsS3OQbFmzRqf148//rgef/xxfyIDAIAw4dc1NxkZGVq/fr22bdsmy7K0YMECHTx4UFu2bNHtt98e6IwA0Cp5eXlKT09XXl6e01EAOMivW8FDGQ/OBMxUU1OjCRMm6Msvv1RsbKy2b9/OdTeAQdr9VvB7771X7733HtOaAwgay5cvV2VlpSSpsrJS2dnZDicC4BS/ys1XX32lO+64QwkJCXr00UdVVFQU6FwA0GolJSVasWKF93+4bNtWdna2SkpKHE4GwAl+lZvNmzeroqJCCxcu1L59+zRixAh9//vf13PPPacTJ04EOCIAXJpt21q8eHGTI8mXGgdgvoBcc/PFF19o3bp1euONN3TkyBFduHAhENnaBdfcAGY5duxYi9NBbNu2jedLAQZo92tuvq2+vl6FhYX6xz/+oRMnTig2NvZK3xIAWi05OVmjRo3ymS1dklwul9LS0pScnOxQMgBO8bvc7Nq1SzNnzlRsbKymT5+uyMhIbdmyRSdPngxkPgBo0cXpKCzLatU4APP5NYlfQkKCvvrqK02YMEHLly9XRkaGunbtGuhsANAqSUlJmjlzppYtWybbtmVZlmbNmsWDM4Ew5dc1N9nZ2brrrrvUq1ev9sjUrrjmBjDTt+e56devn959913muQEM0u7X3MyaNUu9evXS0aNHtX37dtXU1EgSdyUAcIzb7daiRYsUHx+vhQsXUmyAMObXkZuvvvpKd999t3bt2iXLsnTkyBElJydrxowZ6tmzp1588cX2yBoQHLkBACD0tPuRm7lz56pLly4qLS1Vt27dvOP33HOP3n33XX/eEgAAICD8uqB4x44d2r59uxISEnzGBw0axIygAADAUX4duamurvY5YnPR6dOnFRERccWhAAAA/OVXuRk9erRycnK8ry3LUmNjo1544QWlp6cHLBwAAEBb+XVaasmSJRozZowKCwtVV1enxx9/XJ999pm+/vprffDBB4HOCAAA0GptPnJTX1+vBx54QJs3b9YPf/hD3X777aqurtZPf/pTFRUV8QwXAI7Jy8tTenq68vLynI4CwEF+3Qret29f7d27V4MGDWqPTO2KW8EBM317Er/Y2Fht376duW4Ag7T7reDTpk3TqlWr/AoHAO1h+fLlqqyslCRVVlYqOzvb4UQAnOLXNTd1dXVauXKldu7cqREjRqh79+4+61966aWAhAOA1igpKdGKFSu8s6Tbtq3s7GxNnjxZSUlJDqcD0NH8KjcHDhzQD37wA0nS559/7rOOJ/AC6Ei2bWvx4sVNHv9ycXzlypX8uwSEGb/Kza5duwKdAwD8UlxcrD179jQZb2ho0J49e1RcXMyNDkCY8euaGwAIFsnJyRo1apRcLpfPuMvlUlpampKTkx1KBsAplBsAIc2yLC1YsKDJqadLjQMwH+UGQMhLSkrSzJkzfcZmzZql/v37O5QIgJMoNwCMMG3aNHXq9M0/aZ06ddLUqVMdTgTAKZQbAEbIycnxuRX8j3/8o8OJADiFcgMg5F1qnpuSkhKHkwFwAuUGQEi73Dw3fjxhBkCIo9wACGkX57lpaGjwGf/2PDcAwgvlBkBIY54bAN9FuQEQ0pjnBsB3UW4AhDzmuQHwbZQbAEa4++67fV7fddddDiUB4DTKDQAjzJ8/3+f1Y4895lASAE6j3AAIeXv37tW+fft8xgoLC7V3716HEgFwEuUGQEhrbGzU3Llzm103d+5cNTY2dnAiAE6j3AAIafn5+Tpz5kyz686cOaP8/PyODQTAcZQbACFtzJgx6tmzZ7PrevXqpTFjxnRsIACOo9wACGmdOnXSr3/962bXZWZmep8UDiB88FsPIKTZtq0NGzY0u279+vU8WwoIQ5QbACHt2LFjTe6Uumjfvn06duxYBycC4DTKDYCQdrkjMxy5AcIP5QZASLvcs6N4thQQfig3AEJacnKyevTo0ey6Hj168FRwIAxRbgCEtOLiYp07d67ZdefOnVNxcXEHJwLgNMoNAAAwCuUGQEgbOHCgXC5Xs+tcLpcGDhzYwYkAOI1yAyCkFRQUqKGhodl1DQ0NKigo6OBEAJxGuQEQ0saMGaPIyMhm10VFRfH4BSAMUW4AhDTLspSUlNTsuv79+3MrOBCGKDcAQlpxcbEOHDjQ7LoDBw5wtxQQhig3AEJacnKyUlJSml03ZMgQ5rkBwpCj5aagoEAZGRmKj4+XZVl66623LrtPfn6+hg8frq5duyo5OVnLli1r/6AAgpZt2zp58mSz60pLS3n8AhCGHC031dXVGjZsmF555ZVWbX/8+HFNmjRJaWlpKioq0hNPPKGHH35Yubm57ZwUQLDKz8+Xx+Npdp3H41F+fn4HJwLgtM5O/vCJEydq4sSJrd5+2bJl6t+/v5YuXSpJuv7661VYWKglS5bozjvvbKeUAILZ6NGj1blzZ124cKHJus6dO2v06NEOpALgpJC65ubDDz/U+PHjfcYmTJigwsJC1dfXN7tPbW2tPB6PzwLAHCdOnGi22EjShQsXdOLEiY4NBMBxIVVuKioqFBsb6zMWGxurCxcu6PTp083uk5WVpejoaO+SmJjYEVEBdJDk5GSNGjWq2XVpaWlcUAyEoZAqN5KazFlx8WLBS81lkZmZqaqqKu9yqQsPAYQmy7I0Y8aMZtfNmDGDeW6AMBRS5aZfv36qqKjwGausrFTnzp3Vp0+fZveJiIhQVFSUzwLAHLZta8mSJc2ue+GFF7hbCghDIVVuRo4cqZ07d/qM7dixQyNGjFCXLl0cSgXASUePHtVnn33W7LrPPvtMR48e7eBEAJzmaLk5d+6c9u/fr/3790v65lbv/fv3q7S0VNI3p5SmTZvm3X727NkqKSnRvHnzdPDgQb3xxhtatWqV5s+f70R8AEHg4r8X/q4HYB5HbwUvLCxUenq69/W8efMkSdOnT9eaNWtUXl7u8w/TwIEDtW3bNs2dO1evvvqq4uPj9fLLL3MbOBDGEhISrmg9APM4Wm7Gjh3b4vnwNWvWNBkbM2aMPv7443ZMBbSebduqqalxOkZYu9yzo4qLi7lL0mFut5sLu9GhHC03QKirqalRamqq0zHQgkceecTpCGGvqKhI3bp1czoGwkhIXVAMAABwORy5Aa6A2+1WUVGR0zEgaerUqTpw4ID39bBhw5o9tY2O53a7nY6AMGPZYTYJhMfjUXR0tKqqqpjzBjBIWVmZbrvtNknfTOy3d+9e9e7d2+FUAAKlLd/fnJYCYIRevXp5/zxjxgyKDRDGKDcAjDNnzhynIwBwEOUGAAAYhXIDAACMQrkBAABGodwAAACjUG4AAIBRKDcAAMAolBsAAGAUyg0AADAK5QYAABiFcgMAAIxCuQEAAEah3AAAAKNQbgAAgFEoNwAAwCiUGwAAYBTKDQAAMArlBgAAGIVyAwAAjEK5AQAARqHcAAAAo1BuAACAUSg3AADAKJQbAABgFMoNAAAwCuUGAAAYhXIDAACMQrkBAABGodwAAACjUG4AAIBRKDcAAMAolBsAAGAUyg0AADAK5QYAABiFcgMAAIxCuQEAAEah3AAAAKNQbgAAgFEoNwAAwCiUGwAAYBTKDQAAMArlBgAAGIVyAwAAjEK5AQAARqHcAAAAo3R2OgDazrZt1dTUOB0DCCrf/p3g9wNontvtlmVZTsdod5SbEFRTU6PU1FSnYwBB69Zbb3U6AhCUioqK1K1bN6djtDtOSwEAAKNw5CbE/Wfcf2S7bKdjAM6zJTX8359dksw/8g60itVgqe97fZ2O0aEoNyHOdtn8LQIXdXE6ABB8bIXf/wA7flrqtdde08CBA9W1a1cNHz5c77///iW33b17tyzLarIcOnSoAxMDAIBg5mi5Wb9+vR555BH95je/UVFRkdLS0jRx4kSVlpa2uN/hw4dVXl7uXQYNGtRBiQEAQLBztNy89NJLmjFjhu677z5df/31Wrp0qRITE/X666+3uF9MTIz69evnXVwu1yW3ra2tlcfj8VkAAIC5HCs3dXV12rdvn8aPH+8zPn78eO3du7fFfVNTUxUXF6dx48Zp165dLW6blZWl6Oho75KYmHjF2QEAQPByrNycPn1aDQ0Nio2N9RmPjY1VRUVFs/vExcUpOztbubm52rhxowYPHqxx48apoKDgkj8nMzNTVVVV3uXkyZMB/RwAACC4OH6fzXdnSrRt+5KzJw4ePFiDBw/2vh45cqROnjypJUuWaPTo0c3uExERoYiIiMAFBgAAQc2xIzff+9735HK5mhylqaysbHI0pyW33HKLjhw5Euh4AAAgRDlWbq666ioNHz5cO3fu9BnfuXNnm6ZOLyoqUlxcXKDjAQCAEOXoaal58+Zp6tSpGjFihEaOHKns7GyVlpZq9uzZkr65XqasrEw5OTmSpKVLl2rAgAFKSUlRXV2d1q5dq9zcXOXm5jr5MQAAQBBxtNzcc889+uqrr7R48WKVl5dryJAh2rZtm5KSkiRJ5eXlPnPe1NXVaf78+SorK5Pb7VZKSoq2bt2qSZMmOfURAABAkLFs2w6reZk9Ho+io6NVVVWlqKgop+P45X/+53+8TwWvHF8ZBJeFAwCC1gUpZkeMpNB+Knhbvr8df/wCAABAIFFuAACAUSg3AADAKJQbAABgFMoNAAAwCuUGAAAYhXIDAACMQrkBAABGYfq3EOQz7+IF53IAAELAt74nwmXeXspNCDp//rz3zzF5MQ4mAQCEkvPnz6t79+5Ox2h3nJYCAABG4chNCOratav3z5W38WwpAEALLvz/Uf5vf3+YjK/FEGRZ1v+/6Cz+FgEAreLz/WEwTksBAACjUG4AAIBRKDcAAMAolBsAAGAUyg0AADAK5QYAABiFm4hDnNVgyVZ4TKcNtMiW1PB/f3ZJCo87XoHLshrC75eBchPi+r7X1+kIAAAEFU5LAQAAo3DkJgS53W4VFRU5HQMIKjU1Nbr11lslSXv37pXb7XY4ERB8wuX3gnITgizLUrdu3ZyOAQQtt9vN7wgQxjgtBQAAjEK5AQAARqHcAAAAo3DNDXAFbNtWTU2N0zEg+fw98HcSXNxutywr/OZagXMoN8AVqKmpUWpqqtMx8B0X75pCcCgqKuICb3QoTksBAACjcOQGuALMORQ8bNvW+fPnJUldu3blNEgQCZe5VRA8KDfAFWDOoeDSvXt3pyMACAKclgIAAEah3AAAAKNQbgAAgFEoNwAAwCiUGwAAYBTKDQAAMArlBgAAGIVyAwAAjEK5AQAARqHcAAAAo1BuAACAUSg3AADAKJQbAABglLB7Krht25Ikj8fjcBIAANBaF7+3L36PtyTsys3Zs2clSYmJiQ4nAQAAbXX27FlFR0e3uI1lt6YCGaSxsVGnTp1SZGSkLMtyOg6AAPJ4PEpMTNTJkycVFRXldBwAAWTbts6ePav4+Hh16tTyVTVhV24AmMvj8Sg6OlpVVVWUGyCMcUExAAAwCuUGAAAYhXIDwBgRERFauHChIiIinI4CwEFccwMAAIzCkRsAAGAUyg0AADAK5QYAABiFcgMAAIxCuQEAAEah3AAAAKNQbgAAgFEoNwAAwCj/C4dKcS7lZn5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249"/>
            <a:ext cx="2990481" cy="252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7" descr="data:image/png;base64,iVBORw0KGgoAAAANSUhEUgAAAjcAAAGcCAYAAAAlG4EeAAAAOXRFWHRTb2Z0d2FyZQBNYXRwbG90bGliIHZlcnNpb24zLjUuMiwgaHR0cHM6Ly9tYXRwbG90bGliLm9yZy8qNh9FAAAACXBIWXMAAA9hAAAPYQGoP6dpAAAl8UlEQVR4nO3dcVDU953/8dc3ogsou1oGECJJtElMRL1QSSO2SZoQ4YrDmanJXDI2Gnux5fRiK+Xq4V2TWpPQpM4N9S6jISExhEvN9NArVqOY/gRTq6mYtbUpEhuJEAql2IY1iAvC/v7w3OsGUFhXvsuH52PmO+P38/18dt9fGWZffL6f/X4tn8/nEwAAgCGusbsAAACAUCLcAAAAoxBuAACAUQg3AADAKIQbAABgFMINAAAwCuEGAAAYhXADAACMQrgBAABGIdwAAACjjOpws3//fuXk5CgpKUmWZel//ud/hvwae/bs0dy5cxUTE6O4uDgtWrRI9fX1oS8WAAAMyqgONx0dHfqbv/kb/ed//mdQ40+ePKmFCxfq3nvv1dGjR7Vnzx61tbXpK1/5SogrBQAAg2Xx4MwLLMvS9u3bdf/99/vburq69G//9m/6r//6L3388ceaOXOmnn32WX3pS1+SJP33f/+3Hn74YXm9Xl1zzYWcuGPHDi1cuFBer1djx4614UwAABjdRvXMzeUsW7ZMBw4c0NatW/Wb3/xGDz74oP72b/9WJ06ckCSlpaVpzJgxeuWVV9TT06P29na99tpryszMJNgAAGATZm7+16dnbj744APddNNN+uijj5SUlOTvd9999+nzn/+8nnnmGUkX1u08+OCDOn36tHp6epSenq5du3Zp4sSJNpwFAABg5mYA7777rnw+n26++WZNmDDBv1VXV+uDDz6QJLW0tOixxx7T0qVLdfjwYVVXV2vcuHF64IEHRGYEAMAeEXYXEK56e3s1ZswYHTlyRGPGjAk4NmHCBEnS888/L6fTqeeee85/rKysTMnJyXrnnXc0d+7cYa0ZAAAQbgaUmpqqnp4etba26s477+y3z9mzZ/sEn4v7vb29V71GAADQ16i+LPXJJ5/o6NGjOnr0qCSpvr5eR48eVUNDg26++WYtXrxYS5Ys0bZt21RfX6/Dhw/r2Wef1a5duyRJCxYs0OHDh/X9739fJ06c0Lvvvqtly5bp+uuvV2pqqo1nBgDA6DWqFxRXVVXpnnvu6dO+dOlSbdmyRd3d3XrqqadUWlqqpqYmxcbGKj09XevWrdOsWbMkSVu3btVzzz2n999/X9HR0UpPT9ezzz6rW265ZbhPBwAAaJSHGwAAYJ5RfVkKAACYh3ADAACMMuq+LdXb26s//OEPiomJkWVZdpcDAAAGwefz6cyZM0pKSvI/8mggoy7c/OEPf1BycrLdZQAAgCA0NjZqypQpl+wz6sJNTEyMpAv/OU6n0+ZqAADAYHg8HiUnJ/s/xy9l1IWbi5einE4n4QYAgBFmMEtKWFAMAACMQrgBAABGIdwAAACjEG4AAIBRCDcAAMAohBsAAGAUwg0AADAK4QYAABiFcAMAAIxie7hpamrSV7/6VcXGxio6Olq33Xabjhw5cskx1dXVmjNnjiIjIzVt2jRt3rx5mKoFAADhztbHL/zlL3/RF77wBd1zzz168803FR8frw8++EATJ04ccEx9fb2ys7O1fPlylZWV6cCBA1qxYoXi4uK0aNGi4SseAACEJcvn8/nsevN/+Zd/0YEDB/T2228PesyaNWtUUVGh2tpaf1tubq5+/etf6+DBg5cd7/F45HK51N7ezrOlAAAYIYby+W3rzE1FRYWysrL04IMPqrq6Wtdee61WrFih5cuXDzjm4MGDyszMDGjLyspSSUmJuru7NXbs2IBjXq9XXq/Xv+/xeEJ7EhjVfD6fOjs77S4DuvCzOHfunCQpMjJyUA/Xw/CIiori54FhZWu4OXnypDZt2qS8vDytXbtWv/rVr7Rq1So5HA4tWbKk3zEtLS1KSEgIaEtISND58+fV1tamxMTEgGOFhYVat27dVTsHjG6dnZ1KTU21uwwgrLndbkVHR9tdBkYRWxcU9/b26nOf+5yeeeYZpaam6hvf+IaWL1+uTZs2XXLcp/8CuHhlrb+/DAoKCtTe3u7fGhsbQ3cCAAAg7Ng6c5OYmKgZM2YEtN16660qLy8fcMzkyZPV0tIS0Nba2qqIiAjFxsb26e9wOORwOEJTMPApUVFRcrvddpcBXZhFmzdvniTpl7/8paKiomyuCBfxs8BwszXcfOELX1BdXV1A2/vvv6/rr79+wDHp6enasWNHQFtlZaXS0tL6rLcBrjbLsphuD0NRUVH8XIBRzNbLUqtXr9ahQ4f0zDPP6Pe//71ef/11FRcXa+XKlf4+BQUFAetvcnNzderUKeXl5am2tlYvv/yySkpKlJ+fb8cpAACAMGNruLn99tu1fft2/fjHP9bMmTO1fv16FRUVafHixf4+zc3Namho8O9PnTpVu3btUlVVlW677TatX79eGzdu5B43AABAks33ubED97kBzHT27Fn/N9f4dg5gnqF8ftv++AUAAIBQItwAAACjEG4AAIBRCDcAAMAohBsAAGAUwg0AADAK4QYAABiFcAMAAIxCuAEAAEYh3AAAAKMQbgAAgFEINwAAwCiEGwAAYBTCDQAAMArhBgAAGIVwAwAAjEK4AQAARiHcAAAAoxBuAACAUQg3AADAKIQbAABgFMINAAAwCuEGAAAYhXADAACMQrgBAABGIdwAAACjEG4AAIBRCDcAAMAohBsAAGAUwg0AADAK4QYAABiFcAMAAIxCuAEAAEaxNdx873vfk2VZAdvkyZMH7F9VVdWnv2VZOn78+DBWDQAAwlmE3QWkpKTorbfe8u+PGTPmsmPq6urkdDr9+3FxcVelNgAAMPLYHm4iIiIuOVvTn/j4eE2cOPHqFAQAAEY029fcnDhxQklJSZo6daoeeughnTx58rJjUlNTlZiYqIyMDO3bt++Sfb1erzweT8AGAADMZWu4ueOOO1RaWqo9e/boxRdfVEtLi+bNm6fTp0/32z8xMVHFxcUqLy/Xtm3bNH36dGVkZGj//v0DvkdhYaFcLpd/S05OvlqnAwAAwoDl8/l8dhdxUUdHhz772c/qO9/5jvLy8gY1JicnR5ZlqaKiot/jXq9XXq/Xv+/xeJScnKz29vaAdTsARrazZ88qNTVVkuR2uxUdHW1zRQBCyePxyOVyDerz2/bLUn9t/PjxmjVrlk6cODHoMXPnzr1kf4fDIafTGbABAABzhVW48Xq9qq2tVWJi4qDHuN3uIfUHAABms/XbUvn5+crJydF1112n1tZWPfXUU/J4PFq6dKkkqaCgQE1NTSotLZUkFRUV6YYbblBKSoq6urpUVlam8vJylZeX23kaAAAgjNgabj766CM9/PDDamtrU1xcnObOnatDhw7p+uuvlyQ1NzeroaHB37+rq0v5+flqampSVFSUUlJStHPnTmVnZ9t1CgAAIMyE1YLi4TCUBUkARg4WFANmG7ELigEAAK4U4QYAABiFcAMAAIxCuAEAAEYh3AAAAKMQbgAAgFEINwAAwCiEGwAAYBTCDQAAMArhBgAAGIVwAwAAjEK4AQAARiHcAAAAoxBuAACAUQg3AADAKIQbAABgFMINAAAwCuEGAAAYhXADAACMQrgBAABGIdwAAACjEG4AAIBRCDcAAMAohBsAAGAUwg0AADAK4QYAABiFcAMAAIxCuAEAAEYh3AAAAKMQbgAAgFEINwAAwCiEGwAAYBTCDQAAMIqt4eZ73/ueLMsK2CZPnnzJMdXV1ZozZ44iIyM1bdo0bd68eZiqBQAAI0GE3QWkpKTorbfe8u+PGTNmwL719fXKzs7W8uXLVVZWpgMHDmjFihWKi4vTokWLhqNcAAAQ5mwPNxEREZedrblo8+bNuu6661RUVCRJuvXWW1VTU6MNGzYQbgAAgKQwWHNz4sQJJSUlaerUqXrooYd08uTJAfsePHhQmZmZAW1ZWVmqqalRd3d3v2O8Xq88Hk/ABgAAzGVruLnjjjtUWlqqPXv26MUXX1RLS4vmzZun06dP99u/paVFCQkJAW0JCQk6f/682tra+h1TWFgol8vl35KTk0N+HgAAIHzYGm6+/OUva9GiRZo1a5buu+8+7dy5U5L06quvDjjGsqyAfZ/P12/7RQUFBWpvb/dvjY2NIaoeAACEI9vX3Py18ePHa9asWTpx4kS/xydPnqyWlpaAttbWVkVERCg2NrbfMQ6HQw6HI+S1AgCA8GT7mpu/5vV6VVtbq8TExH6Pp6ena+/evQFtlZWVSktL09ixY4ejRAAAEOZsDTf5+fmqrq5WfX293nnnHT3wwAPyeDxaunSppAuXlJYsWeLvn5ubq1OnTikvL0+1tbV6+eWXVVJSovz8fLtOAQAAhBlbL0t99NFHevjhh9XW1qa4uDjNnTtXhw4d0vXXXy9Jam5uVkNDg7//1KlTtWvXLq1evVrPP/+8kpKStHHjRr4GDgAA/CzfxRW5o4TH45HL5VJ7e7ucTqfd5QAIkbNnzyo1NVWS5Ha7FR0dbXNFAEJpKJ/fYbXmBgAA4EoRbgAAgFEINwAAwCiEGwAAYBTCDQAAMArhBgAAGIVwAwAAjEK4AQAARiHcAAAAoxBuAACAUQg3AADAKIQbAABgFMINAAAwCuEGAAAYhXADAACMQrgBAABGIdwAAACjEG4AAIBRCDcAAMAohBsAAGAUwg0AADAK4QYAABiFcAMAAIxCuAEAAEYh3AAAAKMQbgAAgFEINwAAwCiEGwAAYJQIuwvA0Pl8PnV2dtpdBhBW/vp3gt8PoH9RUVGyLMvuMq46ws0I1NnZqdTUVLvLAMLWvHnz7C4BCEtut1vR0dF2l3HVcVkKAAAYhZmbEe5PGX+Sb4zP7jIA+/kk9fzvv8dIMn/mHRgUq8dS3M/j7C5jWBFuRjjfGB8/ReCisXYXAIQfn0bfH8Bhc1mqsLBQlmXpW9/61oB9qqqqZFlWn+348ePDVygAAAhrYfE3/+HDh1VcXKzZs2cPqn9dXZ2cTqd/Py5udE23AQCAgdk+c/PJJ59o8eLFevHFFzVp0qRBjYmPj9fkyZP925gxY65ylQAAYKSwPdysXLlSCxYs0H333TfoMampqUpMTFRGRob27dt3yb5er1cejydgAwAA5rL1stTWrVt15MgR1dTUDKp/YmKiiouLNWfOHHm9Xr322mvKyMhQVVWV7rrrrn7HFBYWat26daEsGwAAhDHbwk1jY6O++c1vqrKyUpGRkYMaM336dE2fPt2/n56ersbGRm3YsGHAcFNQUKC8vDz/vsfjUXJy8pUVDwAAwpZtl6WOHDmi1tZWzZkzRxEREYqIiFB1dbU2btyoiIgI9fT0XP5FJM2dO1cnTpwY8LjD4ZDT6QzYAACAuWybucnIyNCxY8cC2pYtW6ZbbrlFa9asGfQiYbfbrcTExKtRIgAAGIFsCzcxMTGaOXNmQNv48eMVGxvrby8oKFBTU5NKS0slSUVFRbrhhhuUkpKirq4ulZWVqby8XOXl5cNePwAACE9hcZ+bgTQ3N6uhocG/39XVpfz8fDU1NSkqKkopKSnauXOnsrOzbawSAACEE8vn842q+zJ7PB65XC61t7eP2PU3Z8+e9T8VvDWzNcwjKgDAVuel+Mp4SSP7qeBD+fy2/T43AAAAoUS4AQAARiHcAAAAoxBuAACAUa443Jw7dy4UdQAAAIREUOGmt7dX69ev17XXXqsJEybo5MmTkqTvfve7KikpCWmBAAAAQxFUuHnqqae0ZcsWPffccxo3bpy/fdasWXrppZdCVhwAAMBQBRVuSktLVVxcrMWLFwc8JmH27Nk6fvx4yIoDAAAYqqDCTVNTk2688cY+7b29veru7r7iogAAAIIVVLhJSUnR22+/3af9Jz/5if/OuQAAAHYI6sb9Tz75pB555BE1NTWpt7dX27ZtU11dnUpLS/Wzn/0s1DUCAAAMWlAzNzk5OXrjjTe0a9cuWZalJ554QrW1tdqxY4fmz58f6hoBAAAGLehHLmZlZSkrKyuUtQAAAFwx7lAMAACMEtTMzTXXXCPLsgY83tPTE3RBAAAAVyKocLN9+/aA/e7ubrndbr366qtat25dSAoDAAAIRlDhZuHChX3aHnjgAaWkpOiNN97QP/zDP1xxYQAAAMEI6ZqbO+64Q2+99VYoXxIAAGBIQhZuOjs79R//8R+aMmVKqF4SAABgyIK6LDVp0qSABcU+n09nzpxRdHS0ysrKQlYcAADAUAUVboqKigL2r7nmGsXFxemOO+7QpEmTQlEXAABAUIIKN0uXLg11HQAAACER9B2KP/74Y/3qV79Sa2urent7A44tWbLkigsDAAAIRlDhZseOHVq8eLE6OjoUExMTsP7GsizCDQAAsE1Q35b69re/ra997Ws6c+aMPv74Y/3lL3/xb3/+859DXSMAAMCgBRVumpqatGrVKkVHR4e6HgAAgCsSVLjJyspSTU1NqGsBAAC4YkGtuVmwYIH++Z//Wb/73e80a9YsjR07NuD43/3d34WkOAAAgKEKKtwsX75ckvT973+/zzHLsngqOAAAsE1Q4ebTX/0GAAAIF1f8bKlz586Fog4AAICQCCrc9PT0aP369br22ms1YcIEnTx5UpL03e9+VyUlJSEtEAAAYCiCCjdPP/20tmzZoueee07jxo3zt8+aNUsvvfRSyIoDAAAYqqDCTWlpqYqLi7V48WKNGTPG3z579mwdP348qEIKCwtlWZa+9a1vXbJfdXW15syZo8jISE2bNk2bN28O6v0AAICZgr6J34033tinvbe3V93d3UN+vcOHD6u4uFizZ8++ZL/6+nplZ2frzjvvlNvt1tq1a7Vq1SqVl5cP+T0BAICZggo3KSkpevvtt/u0/+QnP1FqauqQXuuTTz7R4sWL9eKLL2rSpEmX7Lt582Zdd911Kioq0q233qrHHntMX/va17Rhw4YhvScAADBXUF8Ff/LJJ/XII4+oqalJvb292rZtm+rq6lRaWqqf/exnQ3qtlStXasGCBbrvvvv01FNPXbLvwYMHlZmZGdCWlZWlkpISdXd397mZoCR5vV55vV7/vsfjGVJ9AABgZAlq5iYnJ0dvvPGGdu3aJcuy9MQTT6i2tlY7duzQ/PnzB/06W7du1ZEjR1RYWDio/i0tLUpISAhoS0hI0Pnz59XW1tbvmMLCQrlcLv+WnJw86PoAAMDIE9TMjXRhxiQrKyvoN25sbNQ3v/lNVVZWKjIyctDjLMsK2Pf5fP22X1RQUKC8vDz/vsfjIeAAAGCwoGZuli1bpp///Of+YBGMI0eOqLW1VXPmzFFERIQiIiJUXV2tjRs3KiIiot9HOEyePFktLS0Bba2trYqIiFBsbGy/7+NwOOR0OgM2AABgrqBmbk6fPq0FCxYoNjZWDz30kL761a8OeSFxRkaGjh07FtC2bNky3XLLLVqzZk3AV8wvSk9P144dOwLaKisrlZaW1u96GwAAMPoENXNTUVGhlpYWPfnkkzpy5IjS0tI0Y8YMPfPMM/rwww8H9RoxMTGaOXNmwDZ+/HjFxsZq5syZki5cUlqyZIl/TG5urk6dOqW8vDzV1tbq5ZdfVklJifLz84M5DQAAYKCgny01ceJEff3rX1dVVZVOnTqlZcuW6bXXXuv3/jfBam5uVkNDg39/6tSp2rVrl6qqqnTbbbdp/fr12rhxoxYtWhSy9wQAACNb0AuKL+ru7lZNTY3eeecdffjhh32+zTQUVVVVAftbtmzp0+fuu+/Wu+++G/R7AAAAswU9c7Nv3z4tX75cCQkJWrp0qWJiYrRjxw41NjaGsj4AAIAhCWrmZsqUKTp9+rSysrL0wgsvKCcnZ0hf5wYAALhaggo3TzzxhB588MHLPi4BAABguAV1WerrX/+6Jk2apN///vfas2ePOjs7JemK7nsDAAAQCkGFm9OnTysjI0M333yzsrOz1dzcLEl67LHH9O1vfzukBQIAAAxFUOFm9erVGjt2rBoaGhQdHe1v//u//3vt3r07ZMUBAAAMVVBrbiorK7Vnzx5NmTIloP2mm27SqVOnQlIYAABAMIKaueno6AiYsbmora1NDofjiosCAAAIVlDh5q677lJpaal/37Is9fb26oc//KHuueeekBUHAAAwVEFdltqwYYPuvvtu1dTUqKurS9/5znf03nvv6c9//rMOHDgQ6hoBAAAGbcgzN93d3VqxYoUqKir0+c9/XvPnz1dHR4e+8pWvyO1267Of/ezVqBMAAGBQhjxzM3bsWP32t79VbGys1q1bdzVqAgAACFpQa26WLFmikpKSUNcCAABwxYJac9PV1aWXXnpJe/fuVVpamsaPHx9w/N///d9DUhwAAMBQBRVufvvb3+pzn/ucJOn9998POGZZ1pVXBQAAEKSgws2+fftCXQcAAEBIBLXmBgAAIFwRbgAAgFEINwAAwCiEGwAAYBTCDQAAMArhBgAAGIVwAwAAjEK4AQAARgnqJn6wl8/n+7+d8/bVAQAYAf7qcyLg88NghJsR6Ny5c/5/x/+/eBsrAQCMJOfOnevzPEgTcVkKAAAYhZmbESgyMtL/79Z7W/kpAgAGdv7/Zvn/+vPDZHwsjkABT16PED9FAMCgBHx+GIzLUgAAwCiEGwAAYBTCDQAAMArhBgAAGMXWcLNp0ybNnj1bTqdTTqdT6enpevPNNwfsX1VVJcuy+mzHjx8fxqoBAEA4s/V7NlOmTNEPfvAD3XjjjZKkV199VQsXLpTb7VZKSsqA4+rq6uR0Ov37cXFxV71WAAAwMtgabnJycgL2n376aW3atEmHDh26ZLiJj4/XxIkTr3J1AABgJAqbNTc9PT3aunWrOjo6lJ6efsm+qampSkxMVEZGhvbt23fJvl6vVx6PJ2ADAADmsj3cHDt2TBMmTJDD4VBubq62b9+uGTNm9Ns3MTFRxcXFKi8v17Zt2zR9+nRlZGRo//79A75+YWGhXC6Xf0tOTr5apwIAAMKA5bP5EaFdXV1qaGjQxx9/rPLycr300kuqrq4eMOB8Wk5OjizLUkVFRb/HvV6vvF6vf9/j8Sg5OVnt7e0B63ZGkrNnzyo1NVWS1JrJ4xcAAJdwXoqvvPD4BbfbrejoaJsLCo7H45HL5RrU57ftH4vjxo3zLyhOS0vT4cOH9aMf/UgvvPDCoMbPnTtXZWVlAx53OBxyOBwhqRUAAIQ/2y9LfZrP5wuYabkct9utxMTEq1gRAAAYSWyduVm7dq2+/OUvKzk5WWfOnNHWrVtVVVWl3bt3S5IKCgrU1NSk0tJSSVJRUZFuuOEGpaSkqKurS2VlZSovL1d5ebmdpwEAAMKIreHmj3/8ox555BE1NzfL5XJp9uzZ2r17t+bPny9Jam5uVkNDg79/V1eX8vPz1dTUpKioKKWkpGjnzp3Kzs626xQAAECYsX1B8XAbyoKkcMWCYgDAoI3CBcVht+YGAADgShBuAACAUQg3AADAKIQbAABgFMINAAAwCuEGAAAYhXADAACMQrgBAABGIdwAAACjEG4AAIBRCDcAAMAohBsAAGAUwg0AADAK4QYAABiFcAMAAIxCuAEAAEYh3AAAAKMQbgAAgFEINwAAwCiEGwAAYBTCDQAAMArhBgAAGIVwAwAAjEK4AQAARiHcAAAAoxBuAACAUQg3AADAKIQbAABgFMINAAAwCuEGAAAYhXADAACMQrgBAABGIdwAAACj2BpuNm3apNmzZ8vpdMrpdCo9PV1vvvnmJcdUV1drzpw5ioyM1LRp07R58+ZhqhYAAIwEtoabKVOm6Ac/+IFqampUU1Oje++9VwsXLtR7773Xb//6+nplZ2frzjvvlNvt1tq1a7Vq1SqVl5cPc+UAACBcRdj55jk5OQH7Tz/9tDZt2qRDhw4pJSWlT//NmzfruuuuU1FRkSTp1ltvVU1NjTZs2KBFixYNR8kAACDMhc2am56eHm3dulUdHR1KT0/vt8/BgweVmZkZ0JaVlaWamhp1d3f3O8br9crj8QRsAADAXLaHm2PHjmnChAlyOBzKzc3V9u3bNWPGjH77trS0KCEhIaAtISFB58+fV1tbW79jCgsL5XK5/FtycnLIzwEAAIQP28PN9OnTdfToUR06dEj/+I//qKVLl+p3v/vdgP0tywrY9/l8/bZfVFBQoPb2dv/W2NgYuuIBAEDYsXXNjSSNGzdON954oyQpLS1Nhw8f1o9+9CO98MILffpOnjxZLS0tAW2tra2KiIhQbGxsv6/vcDjkcDhCXzgAAAhLts/cfJrP55PX6+33WHp6uvbu3RvQVllZqbS0NI0dO3Y4ygMAAGHO1nCzdu1avf322/rwww917Ngx/eu//quqqqq0ePFiSRcuKS1ZssTfPzc3V6dOnVJeXp5qa2v18ssvq6SkRPn5+XadAgAACDO2Xpb64x//qEceeUTNzc1yuVyaPXu2du/erfnz50uSmpub1dDQ4O8/depU7dq1S6tXr9bzzz+vpKQkbdy4ka+BAwAAP1vDTUlJySWPb9mypU/b3XffrXffffcqVQQAAEa6sFtzAwAAcCUINwAAwCiEGwAAYBTCDQAAMArhBgAAGIVwAwAAjEK4AQAARiHcAAAAo9j+4ExcGavHkk8+u8sA7OeT1PO//x4jybKxFiCMWD2j75eBcDPCxf08zu4SAAAIK1yWAgAARmHmZgSKioqS2+22uwwgrHR2dmrevHmSpF/+8peKioqyuSIg/IyW3wvCzQhkWZaio6PtLgMIW1FRUfyOAKMYl6UAAIBRCDcAAMAohBsAAGAUwg0AADAK4QYAABiFcAMAAIxCuAEAAEYh3AAAAKMQbgAAgFEINwAAwCiEGwAAYBTCDQAAMArhBgAAGIVwAwAAjEK4AQAARiHcAAAAoxBuAACAUQg3AADAKIQbAABgFMINAAAwiq3hprCwULfffrtiYmIUHx+v+++/X3V1dZccU1VVJcuy+mzHjx8fpqoBAEA4szXcVFdXa+XKlTp06JD27t2r8+fPKzMzUx0dHZcdW1dXp+bmZv920003DUPFAAAg3EXY+ea7d+8O2H/llVcUHx+vI0eO6K677rrk2Pj4eE2cOPEqVgcAAEaisFpz097eLkn6zGc+c9m+qampSkxMVEZGhvbt2zdgP6/XK4/HE7ABAABzhU248fl8ysvL0xe/+EXNnDlzwH6JiYkqLi5WeXm5tm3bpunTpysjI0P79+/vt39hYaFcLpd/S05OvlqnAAAAwoDl8/l8dhchSStXrtTOnTv1i1/8QlOmTBnS2JycHFmWpYqKij7HvF6vvF6vf9/j8Sg5OVnt7e1yOp1XXDeA8HD27FmlpqZKktxut6Kjo22uCEAoeTweuVyuQX1+h8XMzeOPP66Kigrt27dvyMFGkubOnasTJ070e8zhcMjpdAZsAADAXLYuKPb5fHr88ce1fft2VVVVaerUqUG9jtvtVmJiYoirAwAAI5Gt4WblypV6/fXX9dOf/lQxMTFqaWmRJLlcLkVFRUmSCgoK1NTUpNLSUklSUVGRbrjhBqWkpKirq0tlZWUqLy9XeXm5becBAADCh63hZtOmTZKkL33pSwHtr7zyih599FFJUnNzsxoaGvzHurq6lJ+fr6amJkVFRSklJUU7d+5Udnb2cJUNAADCWNgsKB4uQ1mQBGDkYEExYLYRt6AYAAAgVAg3AADAKIQbAABgFMINAAAwCuEGAAAYhXADAACMQrgBAABGIdwAAACjEG4AAIBRCDcAAMAohBsAAGAUwg0AADAK4QYAABiFcAMAAIxCuAEAAEYh3AAAAKMQbgAAgFEINwAAwCiEGwAAYBTCDQAAMEqE3QUAI5nP51NnZ6fdZUAK+DnwMwkvUVFRsizL7jIwihBugCvQ2dmp1NRUu8vAp8ybN8/uEvBX3G63oqOj7S4DowiXpQAAgFGYuQGuQFRUlNxut91lQBcuEZ47d06SFBkZyWWQMBIVFWV3CRhlCDfAFbAsi+n2MDJ+/Hi7SwAQBrgsBQAAjEK4AQAARiHcAAAAoxBuAACAUQg3AADAKIQbAABgFMINAAAwCuEGAAAYxdZwU1hYqNtvv10xMTGKj4/X/fffr7q6usuOq66u1pw5cxQZGalp06Zp8+bNw1AtAAAYCWwNN9XV1Vq5cqUOHTqkvXv36vz588rMzFRHR8eAY+rr65Wdna0777xTbrdba9eu1apVq1ReXj6MlQMAgHBl+Xw+n91FXPSnP/1J8fHxqq6u1l133dVvnzVr1qiiokK1tbX+ttzcXP3617/WwYMHL/seHo9HLpdL7e3tcjqdIasdAABcPUP5/A6rNTft7e2SpM985jMD9jl48KAyMzMD2rKyslRTU6Pu7u6rWh8AAAh/YfPgTJ/Pp7y8PH3xi1/UzJkzB+zX0tKihISEgLaEhASdP39ebW1tSkxMDDjm9Xrl9Xr9+x6PJ7SFAwCAsBI24eaf/umf9Jvf/Ea/+MUvLtvXsqyA/YtX1j7dLl1YtLxu3bo+7YQcAABGjouf24NZTRMW4ebxxx9XRUWF9u/frylTplyy7+TJk9XS0hLQ1traqoiICMXGxvbpX1BQoLy8PP9+U1OTZsyYoeTk5NAUDwAAhs2ZM2fkcrku2cfWcOPz+fT4449r+/btqqqq0tSpUy87Jj09XTt27Ahoq6ysVFpamsaOHdunv8PhkMPh8O9PmDBBjY2NiomJ6XemB8DI5fF4lJycrMbGRr4wABjG5/PpzJkzSkpKumxfW78ttWLFCr3++uv66U9/qunTp/vbXS6XoqKiJF2YeWlqalJpaamkC18Fnzlzpr7xjW9o+fLlOnjwoHJzc/XjH/9YixYtsuU8AIQHvg0JQLI53Aw0c/LKK6/o0UcflSQ9+uij+vDDD1VVVeU/Xl1drdWrV+u9995TUlKS1qxZo9zc3GGoGEA4I9wAkMLsPjcAcCUINwCkMLvPDQBcCYfDoSeffDJgnR2A0YeZGwAAYBRmbgAAgFEINwAAwCiEGwAAYBTCDQAAMArhBgAAGIVwAwAAjEK4AQAARiHcAAAAoxBuAACAUQg3AADAKP8fo/R8i6oZV5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58257"/>
            <a:ext cx="2808312" cy="231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" descr="data:image/png;base64,iVBORw0KGgoAAAANSUhEUgAAAjcAAAGZCAYAAAB11hCtAAAAOXRFWHRTb2Z0d2FyZQBNYXRwbG90bGliIHZlcnNpb24zLjUuMiwgaHR0cHM6Ly9tYXRwbG90bGliLm9yZy8qNh9FAAAACXBIWXMAAA9hAAAPYQGoP6dpAAAk40lEQVR4nO3df1BU973/8dcJyC5eZU0MIAwrkja1BqO1kCj5dU1oSeXGxIk3N5OmaDJJO/R6za2UtlebTufmphdTza1xjBCr0SA3NTNdtSYao8MIxBQdMWAyUak3pWII1OLcskZhETzfP7zutxvAwIqc5cPzMXNm2LPnLO+NY/bpOWd3Ldu2bQEAABjiOqcHAAAAGEzEDQAAMApxAwAAjELcAAAAoxA3AADAKMQNAAAwCnEDAACMQtwAAACjEDcAAMAoxA0AADDKiI6bqqoqzZ07V8nJybIsS9u3bx/wY7zzzjuaNWuWxo4dq/j4eM2fP18NDQ2DPywAAOiXER03586d0/Tp07VmzZqw9v/jH/+ohx56SPfdd5/q6ur0zjvvqLW1VQ8//PAgTwoAAPrL4oszL7EsS9u2bdO8efOC6zo7O/Xss8/qv//7v/XXv/5VU6dO1QsvvKDZs2dLkn7729/qscceUyAQ0HXXXerEN998Uw899JACgYBGjRrlwDMBAGBkG9FHbr7Ik08+qffee09btmzRBx98oEceeUTf+ta3dOLECUlSZmamoqKitHHjRnV3d6utrU2bN29WTk4OYQMAgEM4cvN/Pn/k5uOPP9bNN9+sTz75RMnJycHtvvGNb+j222/Xf/7nf0q6dN3OI488ojNnzqi7u1tZWVnatWuXxo0b58CzAAAAHLnpw/vvvy/btvWVr3xFY8aMCS6VlZX6+OOPJUktLS16+umntXDhQh06dEiVlZWKiYnRP/7jP4pmBADAGdFODxCpLl68qKioKB0+fFhRUVEh940ZM0aS9PLLLysuLk6//OUvg/eVlZXJ6/Xq4MGDmjVr1pDODAAAiJs+zZgxQ93d3Tp9+rTuvvvuXrc5f/58j/C5fPvixYvXfEYAANDTiD4t9dlnn6murk51dXWSpIaGBtXV1amxsVFf+cpX9Pjjj2vBggXaunWrGhoadOjQIb3wwgvatWuXJOkf/uEfdOjQIT333HM6ceKE3n//fT355JNKTU3VjBkzHHxmAACMXCP6guKKigrde++9PdYvXLhQmzZt0oULF/T888+rtLRUTU1NGj9+vLKysvTv//7vuvXWWyVJW7Zs0S9/+Uv94Q9/0OjRo5WVlaUXXnhBX/3qV4f66QAAAI3wuAEAAOYZ0aelAACAeYgbAABglBH3bqmLFy/q008/1dixY2VZltPjAACAfrBtW2fPnlVycnLwK4/6MuLi5tNPP5XX63V6DAAAEIZTp04pJSXlituMuLgZO3aspEv/ceLi4hyeBgAA9Iff75fX6w2+jl/JiIuby6ei4uLiiBsAAIaZ/lxSwgXFAADAKMQNAAAwCnEDAACMQtwAAACjEDcAAMAoxA0AADAKcQMAAIxC3AAAAKMQNwCMsX//fj388MPav3+/06MAcBBxA8AIHR0dWrFihVpaWrRixQp1dHQ4PRIAhxA3AIxQWlqq1tZWSVJra6s2b97s8EQAnELcABj2PvnkE23evFm2bUuSbNvW5s2b9cknnzg8GQAnEDcAhjXbtvXiiy/2uf5y8AAYOYgbAMPayZMndfDgQXV3d4es7+7u1sGDB3Xy5EmHJgPgFOIGwLCWmpqqmTNnKioqKmR9VFSUZs6cqdTUVIcmA+AU4gbAsGZZln74wx/2ud6yLAemAuAk4gbAsJeSkqK8vLxgyFiWpby8PKWkpDg8GQAnEDcAjLBgwQLdeOONkqT4+Hjl5eU5PBEApxA3AIzgdrv1ox/9SBMmTFBhYaHcbrfTIwFwiGWPsPdJ+v1+eTwetbW1KS4uzulxAABAPwzk9ZsjNwAAwCjEDQAAMApxAwAAjELcAAAAoxA3AADAKMQNAAAwCnEDAACMQtwAAACjEDcAAMAoxA0AADAKcQMAAIxC3AAAAKMQNwAAwCjEDQAAMApxAwAAjELcAAAAozgaN8XFxZo2bZri4uIUFxenrKwsvf32231uX1FRIcuyeizHjx8fwqkBAEAki3byl6ekpGj58uX68pe/LEl67bXX9NBDD6m2tlbp6el97ldfX6+4uLjg7fj4+Gs+KwAAGB4cjZu5c+eG3P7FL36h4uJiHThw4Ipxk5CQoHHjxl3j6QAAwHAUMdfcdHd3a8uWLTp37pyysrKuuO2MGTOUlJSk7Oxs7du374rbBgIB+f3+kAUAAJjL8bj58MMPNWbMGLlcLuXn52vbtm265ZZbet02KSlJ69atk8/n09atWzV58mRlZ2erqqqqz8cvKiqSx+MJLl6v91o9FQAAEAEs27ZtJwfo7OxUY2Oj/vrXv8rn82n9+vWqrKzsM3A+b+7cubIsSzt27Oj1/kAgoEAgELzt9/vl9XrV1tYWct0OAACIXH6/Xx6Pp1+v345ecyNJMTExwQuKMzMzdejQIb300kt65ZVX+rX/rFmzVFZW1uf9LpdLLpdrUGYFAACRz/HTUp9n23bIkZYvUltbq6SkpGs4EQAAGE4cPXKzbNkyzZkzR16vV2fPntWWLVtUUVGh3bt3S5KWLl2qpqYmlZaWSpJWrVqlSZMmKT09XZ2dnSorK5PP55PP53PyaQAAgAjiaNz8+c9/Vl5enpqbm+XxeDRt2jTt3r1b3/zmNyVJzc3NamxsDG7f2dmpwsJCNTU1KTY2Vunp6dq5c6dyc3OdegoAACDCOH5B8VAbyAVJAAAgMgzk9TvirrkBAAC4GsQNAAAwCnEDAACMQtwAAACjEDcAAMAoxA0AADAKcQMAAIxC3AAAAKMQNwAAwCjEDQAAMApxAwAAjELcAAAAoxA3AADAKMQNAAAwCnEDAACMQtwAAACjEDcAAMAoxA0AADAKcQMAAIxC3AAAAKMQNwAAwCjEDQAAMApxAwAAjELcAAAAoxA3AADAKMQNAAAwCnEDAACMQtwAAACjEDcAAMAoxA0AADAKcQMAAIxC3AAAAKMQNwCMsX//fj388MPav3+/06MAcJCjcVNcXKxp06YpLi5OcXFxysrK0ttvv33FfSorK5WRkSG3262bbrpJJSUlQzQtgEjW0dGhFStWqKWlRStWrFBHR4fTIwFwiKNxk5KSouXLl6umpkY1NTW677779NBDD+mjjz7qdfuGhgbl5ubq7rvvVm1trZYtW6ZnnnlGPp9viCcHEGlKS0vV2toqSWptbdXmzZsdngiAUyzbtm2nh/hbN9xwg1asWKGnnnqqx30/+clPtGPHDh07diy4Lj8/X0eOHFF1dXW/Ht/v98vj8aitrU1xcXGDNjcA53zyySd67LHH1N3dHVwXHR2t119/XSkpKQ5OBmCwDOT1O2Kuuenu7taWLVt07tw5ZWVl9bpNdXW1cnJyQtbdf//9qqmp0YULF3rdJxAIyO/3hywAzGHbtl588cU+10fYv98ADAHH4+bDDz/UmDFj5HK5lJ+fr23btumWW27pdduWlhYlJiaGrEtMTFRXV1fwcPTnFRUVyePxBBev1zvozwGAc06ePKmDBw+GHLWRLv2D6eDBgzp58qRDkwFwiuNxM3nyZNXV1enAgQP6/ve/r4ULF+ro0aN9bm9ZVsjty/8q+/z6y5YuXaq2trbgcurUqcEbHoDjUlNTNXPmTEVFRYWsj4qK0syZM5WamurQZACc4njcxMTE6Mtf/rIyMzNVVFSk6dOn66WXXup12wkTJqilpSVk3enTpxUdHa3x48f3uo/L5Qq+G+vyAsAclmXphz/8YZ/r+/qHDwBzOR43n2fbtgKBQK/3ZWVlae/evSHr9uzZo8zMTI0aNWooxgMQgVJSUpSXlxcMGcuylJeXx8XEwAjlaNwsW7ZM7777rv70pz/pww8/1E9/+lNVVFTo8ccfl3TplNKCBQuC2+fn5+vkyZMqKCjQsWPH9Oqrr2rDhg0qLCx06ikAiBALFizQjTfeKEmKj49XXl6ewxMBcIqjcfPnP/9ZeXl5mjx5srKzs3Xw4EHt3r1b3/zmNyVJzc3NamxsDG6flpamXbt2qaKiQl/72tf0H//xH1q9erXmz5/v1FMAECHcbrd+9KMfacKECSosLJTb7XZ6JAAOibjPubnW+JwbAACGn2H5OTcAAACDgbgBAABGIW4AAIBRiBsAAGAU4gYAABiFuAEAAEYhbgAAgFGIGwAAYBTiBgAAGCXa6QGA4cy2bXV0dDg9BhT6Z+F2u/k28AjCnweGGnEDXIWOjg5lZ2c7PQYQ0crLyxUbG+v0GBhBOC0FAACMwpEb4Cq43W6Vl5c7PQYktbe364EHHpAkvfXWWxwpiCB8QzuGGnEDXAXLsngRjUCxsbH8uQAjGKelAACAUYgbAABgFOIGAAAYhbgBAABGIW4AAIBRiBsAAGAU4gYAABiFuAEAAEYhbgAAgFGIGwAAYBTiBgAAGIW4AQAARiFuAACAUYgbAABgFOIGAAAYhbgBAABGIW4AAIBRiBsAAGAU4gYAABjF0bgpKirSbbfdprFjxyohIUHz5s1TfX39FfepqKiQZVk9luPHjw/R1AAAIJI5GjeVlZVatGiRDhw4oL1796qrq0s5OTk6d+7cF+5bX1+v5ubm4HLzzTcPwcQAACDSRTv5y3fv3h1ye+PGjUpISNDhw4d1zz33XHHfhIQEjRs37hpOBwAAhqOIuuamra1NknTDDTd84bYzZsxQUlKSsrOztW/fvj63CwQC8vv9IQsAADBXxMSNbdsqKCjQXXfdpalTp/a5XVJSktatWyefz6etW7dq8uTJys7OVlVVVa/bFxUVyePxBBev13utngIAAIgAlm3bttNDSNKiRYu0c+dO7d+/XykpKQPad+7cubIsSzt27OhxXyAQUCAQCN72+/3yer1qa2tTXFzcVc8NIDK0t7crOztbklReXq7Y2FiHJwIwmPx+vzweT79evyPiyM3ixYu1Y8cO7du3b8BhI0mzZs3SiRMner3P5XIpLi4uZAEAAOZy9IJi27a1ePFibdu2TRUVFUpLSwvrcWpra5WUlDTI0wEAgOHI0bhZtGiRXn/9df3ud7/T2LFj1dLSIknyeDzBQ8pLly5VU1OTSktLJUmrVq3SpEmTlJ6ers7OTpWVlcnn88nn8zn2PAAAQORwNG6Ki4slSbNnzw5Zv3HjRj3xxBOSpObmZjU2Ngbv6+zsVGFhoZqamhQbG6v09HTt3LlTubm5QzU2AACIYBFzQfFQGcgFSQCGDy4oBsw27C4oBgAAGCzEDQAAMApxAwAAjELcAAAAoxA3AADAKMQNAAAwCnEDAACMQtwAAACjEDcAAMAoxA0AADAKcQMAAIxC3AAAAKMQNwAAwCjEDQAAMApxAwAAjELcAAAAoxA3AADAKMQNAAAwCnEDAACMQtwAAACjEDcAAMAoxA0AADAKcQMAAIxC3AAAAKMQNwAAwCjEDQAAMEpYcRMVFaXTp0/3WH/mzBlFRUVd9VAAAADhCitubNvudX0gEFBMTMxVDQQAAHA1ogey8erVqyVJlmVp/fr1GjNmTPC+7u5uVVVV6atf/ergTggAADAAA4qbX/3qV5IuHbkpKSkJOQUVExOjSZMmqaSkZHAnBAAAGIABxU1DQ4Mk6d5779XWrVt1/fXXX5OhAAAAwhXWNTf79u3T9ddfr87OTtXX16urq2uw5wIAAAhLWHHT3t6up556SqNHj1Z6eroaGxslSc8884yWL18+qAMCAAAMRFhx82//9m86cuSIKioq5Ha7g+u/8Y1v6I033hi04QAAAAYqrLjZvn271qxZo7vuukuWZQXX33LLLfr444/7/ThFRUW67bbbNHbsWCUkJGjevHmqr6//wv0qKyuVkZEht9utm266iYuYAQBAUFhx85e//EUJCQk91p87dy4kdr5IZWWlFi1apAMHDmjv3r3q6upSTk6Ozp071+c+DQ0Nys3N1d13363a2lotW7ZMzzzzjHw+XzhPBQAAGGZA75a67LbbbtPOnTu1ePFiSQoGza9//WtlZWX1+3F2794dcnvjxo1KSEjQ4cOHdc899/S6T0lJiSZOnKhVq1ZJkqZMmaKamhqtXLlS8+fPD+PZAAAAk4QVN0VFRfrWt76lo0ePqqurSy+99JI++ugjVVdXq7KyMuxh2traJEk33HBDn9tUV1crJycnZN3999+vDRs26MKFCxo1alTIfYFAQIFAIHjb7/eHPR8AAIh8YZ2WuuOOO/Tee+/p/Pnz+tKXvqQ9e/YoMTFR1dXVysjICGsQ27ZVUFCgu+66S1OnTu1zu5aWFiUmJoasS0xMVFdXl1pbW3tsX1RUJI/HE1y8Xm9Y8wEAgOEhrCM3knTrrbfqtddeG7RB/uVf/kUffPCB9u/f/4Xbfv66nsvfddXb9T5Lly5VQUFB8Lbf7ydwAAAwWFhx09epHcuy5HK5BvzlmYsXL9aOHTtUVVWllJSUK247YcIEtbS0hKw7ffq0oqOjNX78+B7bu1wuuVyuAc0DAACGr7DiZty4cVd8V1RKSoqeeOIJ/fznP9d11/V95su2bS1evFjbtm1TRUWF0tLSvvB3Z2Vl6c033wxZt2fPHmVmZva43gYAAIw8YcXNpk2b9NOf/lRPPPGEbr/9dtm2rUOHDum1117Ts88+q7/85S9auXKlXC6Xli1b1ufjLFq0SK+//rp+97vfaezYscEjMh6PR7GxsZIunVZqampSaWmpJCk/P19r1qxRQUGBvvvd76q6ulobNmzQb37zm3CeCgAAMExYcfPaa6/pxRdf1D/90z8F1z344IO69dZb9corr6i8vFwTJ07UL37xiyvGTXFxsSRp9uzZIes3btyoJ554QpLU3Nwc/HoHSUpLS9OuXbu0ZMkSvfzyy0pOTtbq1at5GzgAAJAkWfblq3EHYPTo0Tpy5IhuvvnmkPUnTpzQ9OnTdf78eTU0NCg9PV3nz58ftGEHg9/vl8fjUVtbm+Li4pweB8AgaW9vV3Z2tiSpvLw8ePQXgBkG8vod1lvBU1JStGHDhh7rN2zYEHwn0pkzZ3T99deH8/AAAABhC+u01MqVK/XII4/o7bff1m233SbLsnTo0CEdP35cv/3tbyVJhw4d0qOPPjqowwIAAHyRsOLmwQcfVH19vUpKSvSHP/xBtm1rzpw52r59uyZNmiRJ+v73vz+YcwIAAPRL2B/iN2nSJC1fvnwwZwEAALhq/Y6bDz74oN8POm3atLCGAQAAuFr9jpuvfe1rsixLtm2HfIBfb1990N3dPYgjAgAA9F+/3y3V0NCgP/7xj2poaJDP51NaWprWrl2ruro61dXVae3atfrSl74kn893LecFAAC4on4fuUlNTQ3+/Mgjj2j16tXKzc0Nrps2bZq8Xq9+9rOfad68eYM6JAAAQH+F9Tk3H374Ya/fA5WWlqajR49e9VAAAADhCitupkyZoueff14dHR3BdYFAQM8//7ymTJkyaMMBAAAMVFhvBS8pKdHcuXPl9Xo1ffp0SdKRI0dkWZbeeuutQR0QAABgIMKKm9tvv10NDQ0qKyvT8ePHZdu2Hn30UX3729/W3/3d3w32jAAAAP0W9of4jR49Wt/73vcGcxYAAICrFlbclJaWXvH+BQsWhDUMAADA1Qorbv71X/815PaFCxd0/vx5xcTEaPTo0cQNAABwTFjvlvrf//3fkOWzzz5TfX297rrrLv3mN78Z7BkBAAD6Lay46c3NN9+s5cuX9ziqAwAAMJQGLW4kKSoqSp9++ulgPiQAAMCAhHXNzY4dO0Ju27at5uZmrVmzRnfeeeegDAYAABCOsOLm898dZVmW4uPjdd999+nFF18cjLkAAADCElbcXLx4scfP1103qGe4AAAAwhJ2kWzYsEFTp05VbGysYmNjNXXqVK1fv34wZwMAABiwsI7c/OxnP9OvfvUrLV68WFlZWZKk6upqLVmyRH/605/0/PPPD+qQAAAA/RVW3BQXF+vXv/61HnvsseC6Bx98UNOmTdPixYuJGwAA4JiwTkt1d3crMzOzx/qMjAx1dXVd9VAAAADhCituvvOd76i4uLjH+nXr1unxxx+/6qEAAADC1e/TUgUFBcGfLcvS+vXrtWfPHs2aNUuSdODAAZ06dYrvlQIAAI7qd9zU1taG3M7IyJAkffzxx5Kk+Ph4xcfH66OPPhrE8QAAAAam33Gzb9++azkHAADAoOCT9wAAgFGIGwAAYBTiBgAAGIW4AQAARnE0bqqqqjR37lwlJyfLsixt3779ittXVFTIsqwey/Hjx4dmYAAAEPHC+vqFwXLu3DlNnz5dTz75pObPn9/v/err6xUXFxe8HR8ffy3GAwAAw5CjcTNnzhzNmTNnwPslJCRo3Lhxgz/QMGHbtjo6OpweA4go7e3tvf4M4P9zu92yLMvpMa45R+MmXDNmzFBHR4duueUWPfvss7r33nv73DYQCCgQCARv+/3+oRjxmuro6FB2drbTYwAR64EHHnB6BCAilZeXKzY21ukxrrlhdUFxUlKS1q1bJ5/Pp61bt2ry5MnKzs5WVVVVn/sUFRXJ4/EEF6/XO4QTAwCAoWbZtm07PYR06fuqtm3bpnnz5g1ov7lz58qyLO3YsaPX+3s7cuP1etXW1hZy3c5w0t7eHjxy8/TTJzVqVET8EQKOsm2pq+vS4fboaFsj4Mg70C8XLlhavz5V0vA+cuP3++XxePr1+j0sT0v9rVmzZqmsrKzP+10ul1wu1xBONLRGjbKJG+D/xMTwdwHAMDst1Zva2lolJSU5PQYAAIgQjh65+eyzz/Q///M/wdsNDQ2qq6vTDTfcoIkTJ2rp0qVqampSaWmpJGnVqlWaNGmS0tPT1dnZqbKyMvl8Pvl8PqeeAgAAiDCOxk1NTU3IO50KCgokSQsXLtSmTZvU3NysxsbG4P2dnZ0qLCxUU1OTYmNjlZ6erp07dyo3N3fIZwcAAJHJ0biZPXu2rnQ986ZNm0Ju//jHP9aPf/zjazwVAAAYzob9NTcAAAB/i7gBAABGIW4AAIBRiBsAAGAU4gYAABiFuAEAAEYhbgAAgFGIGwAAYBTiBgAAGIW4AQAARiFuAACAUYgbAABgFOIGAAAYhbgBAABGIW4AAIBRiBsAAGAU4gYAABiFuAEAAEYhbgAAgFGIGwAAYBTiBgAAGIW4AQAARiFuAACAUYgbAABgFOIGAAAYhbgBAABGIW4AAIBRiBsAAGAU4gYAABiFuAEAAEYhbgAAgFGIGwAAYBTiBgAAGMXRuKmqqtLcuXOVnJwsy7K0ffv2L9ynsrJSGRkZcrvduummm1RSUnLtBwUAAMOGo3Fz7tw5TZ8+XWvWrOnX9g0NDcrNzdXdd9+t2tpaLVu2TM8884x8Pt81nhQAAAwX0U7+8jlz5mjOnDn93r6kpEQTJ07UqlWrJElTpkxRTU2NVq5cqfnz51+jKQEAwHAyrK65qa6uVk5OTsi6+++/XzU1Nbpw4UKv+wQCAfn9/pAFAACYa1jFTUtLixITE0PWJSYmqqurS62trb3uU1RUJI/HE1y8Xu9QjAoAABwyrOJGkizLCrlt23av6y9bunSp2tragsupU6eu+YwAAMA5jl5zM1ATJkxQS0tLyLrTp08rOjpa48eP73Ufl8sll8s1FOMNmctBJ0kXLvQedQAASKGvE3/7+mGyYRU3WVlZevPNN0PW7dmzR5mZmRo1apRDUw29jo6O4M/r16c6OAkAYDjp6OjQ6NGjnR7jmnP0tNRnn32muro61dXVSbr0Vu+6ujo1NjZKunRKacGCBcHt8/PzdfLkSRUUFOjYsWN69dVXtWHDBhUWFjoxPgAAiECOHrmpqanRvffeG7xdUFAgSVq4cKE2bdqk5ubmYOhIUlpamnbt2qUlS5bo5ZdfVnJyslavXj3i3gbudruDPz/99EmNGjUyDjMCAAbuwgUreJT/b18/TOZo3MyePfuK5/82bdrUY93f//3f6/3337+GU0W+v714etQom7gBAPRLX2++Mc2we7cUAADAlRA3AADAKMQNAAAwCnEDAACMQtwAAACjEDcAAMAoxA0AADAKcQMAAIxC3AAAAKMQNwAAwCjEDQAAMApxAwAAjELcAAAAoxA3AADAKMQNAAAwCnEDAACMQtwAAACjEDcAAMAoxA0AADAKcQMAAIxC3AAAAKMQNwAAwCjEDQAAMApxAwAAjELcAAAAoxA3AADAKMQNAAAwCnEDAACMQtwAAACjEDcAAMAoxA0AADBKtNMD4OpcuGA5PQIQEWxb6uq69PchOtqWxV8NQNLIfJ0gboa59etTnR4BAICI4vhpqbVr1yotLU1ut1sZGRl69913+9y2oqJClmX1WI4fPz6EEwMAgEjm6JGbN954Qz/4wQ+0du1a3XnnnXrllVc0Z84cHT16VBMnTuxzv/r6esXFxQVvx8fHD8W4EcPtdqu8vNzpMYCI0t7ergceeECS9NZbbyk2NtbhiYDI43a7nR5hSDgaN//1X/+lp556Sk8//bQkadWqVXrnnXdUXFysoqKiPvdLSEjQuHHjhmjKyGNZFv/jBq4gNjaWvyPACObYaanOzk4dPnxYOTk5IetzcnL0+9///or7zpgxQ0lJScrOzta+ffuuuG0gEJDf7w9ZAACAuRyLm9bWVnV3dysxMTFkfWJiolpaWnrdJykpSevWrZPP59PWrVs1efJkZWdnq6qqqs/fU1RUJI/HE1y8Xu+gPg8AABBZHH+3lPW592vatt1j3WWTJ0/W5MmTg7ezsrJ06tQprVy5Uvfcc0+v+yxdulQFBQXB236/n8ABAMBgjh25ufHGGxUVFdXjKM3p06d7HM25klmzZunEiRN93u9yuRQXFxeyAAAAczkWNzExMcrIyNDevXtD1u/du1d33HFHvx+ntrZWSUlJgz0eAAAYphw9LVVQUKC8vDxlZmYqKytL69atU2Njo/Lz8yVdOqXU1NSk0tJSSZfeTTVp0iSlp6ers7NTZWVl8vl88vl8Tj4NAAAQQRyNm0cffVRnzpzRc889p+bmZk2dOlW7du1SauqlT91tbm5WY2NjcPvOzk4VFhaqqalJsbGxSk9P186dO5Wbm+vUUwAAABHGsm3bdnqIoeT3++XxeNTW1sb1N4BB2tvblZ2dLUkqLy/nc24Awwzk9dvxr18AAAAYTMQNAAAwCnEDAACMQtwAAACjEDcAAMAoxA0AADAKcQMAAIxC3AAAAKMQNwAAwCjEDQAAMApxAwAAjELcAAAAoxA3AADAKMQNAAAwCnEDAACMQtwAAACjEDcAAMAoxA0AADAKcQMAAIxC3AAAAKMQNwAAwCjEDQAAMApxAwAAjELcAAAAoxA3AADAKMQNAAAwCnEDAACMQtwAAACjEDcAAMAoxA0AADAKcQMAAIxC3AAAAKMQNwAAwCjEDQAAMIrjcbN27VqlpaXJ7XYrIyND77777hW3r6ysVEZGhtxut2666SaVlJQM0aQAAGA4iHbyl7/xxhv6wQ9+oLVr1+rOO+/UK6+8ojlz5ujo0aOaOHFij+0bGhqUm5ur7373uyorK9N7772nf/7nf1Z8fLzmz5/vwDPASGfbtjo6OpweA5La29t7/RnOc7vdsizL6TEwgli2bdtO/fKZM2fq61//uoqLi4PrpkyZonnz5qmoqKjH9j/5yU+0Y8cOHTt2LLguPz9fR44cUXV1da+/IxAIKBAIBG/7/X55vV61tbUpLi5uEJ8NRqL29nZlZ2c7PQYQ0crLyxUbG+v0GBjm/H6/PB5Pv16/HTst1dnZqcOHDysnJydkfU5Ojn7/+9/3uk91dXWP7e+//37V1NTowoULve5TVFQkj8cTXLxe7+A8AQAAEJEcOy3V2tqq7u5uJSYmhqxPTExUS0tLr/u0tLT0un1XV5daW1uVlJTUY5+lS5eqoKAgePvykRtgMLjdbpWXlzs9BhR6ipDTIJHF7XY7PQJGGEevuZHU439Atm1f8X9KvW3f2/rLXC6XXC7XVU4J9M6yLA63R5DRo0c7PQKACODYaakbb7xRUVFRPY7SnD59usfRmcsmTJjQ6/bR0dEaP378NZsVAAAMH47FTUxMjDIyMrR3796Q9Xv37tUdd9zR6z5ZWVk9tt+zZ48yMzM1atSoazYrAAAYPhz9nJuCggKtX79er776qo4dO6YlS5aosbFR+fn5ki5dL7NgwYLg9vn5+Tp58qQKCgp07Ngxvfrqq9qwYYMKCwudegoAACDCOHrNzaOPPqozZ87oueeeU3Nzs6ZOnapdu3YpNTVVktTc3KzGxsbg9mlpadq1a5eWLFmil19+WcnJyVq9ejWfcQMAAIIc/ZwbJwzkffIAACAyDIvPuQEAALgWiBsAAGAU4gYAABiFuAEAAEYhbgAAgFGIGwAAYBTiBgAAGIW4AQAARnH8W8GH2uXPLPT7/Q5PAgAA+uvy63Z/Pnt4xMXN2bNnJUler9fhSQAAwECdPXtWHo/nituMuK9fuHjxoj799FONHTtWlmU5PQ6AQeT3++X1enXq1Cm+XgUwjG3bOnv2rJKTk3XddVe+qmbExQ0Ac/HdcQAkLigGAACGIW4AAIBRiBsAxnC5XPr5z38ul8vl9CgAHMQ1NwAAwCgcuQEAAEYhbgAAgFGIGwAAYBTiBgAAGIW4AQAARiFuAACAUYgbAABgFOIGAAAY5f8B5DI1LXk40as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2265"/>
            <a:ext cx="2789431" cy="237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3" descr="data:image/png;base64,iVBORw0KGgoAAAANSUhEUgAAAjcAAAGZCAYAAAB11hCtAAAAOXRFWHRTb2Z0d2FyZQBNYXRwbG90bGliIHZlcnNpb24zLjUuMiwgaHR0cHM6Ly9tYXRwbG90bGliLm9yZy8qNh9FAAAACXBIWXMAAA9hAAAPYQGoP6dpAAAeqElEQVR4nO3df3AU9f3H8dcaklyoySFIQjIcEB1EGhTTgE1UrBgnmhSUKaWMtQUdaSctYiXDtI0/xqmljVqslEGIyC8xVZkxQCmkSiYlidXYIZhoRyFSTAkNySDU5gDD5Qf7/YNyX2NCSI4je/fJ8zGzM7nNbvI+Gbinu3t7lm3btgAAAAxxmdMDAAAABBNxAwAAjELcAAAAoxA3AADAKMQNAAAwCnEDAACMQtwAAACjEDcAAMAoxA0AADAKcQMAAIwyqOOmsrJSM2fOVFJSkizL0rZt2/r9M9566y2lp6crNjZWI0eO1OzZs1VfXx/8YQEAQJ8M6rg5deqUJk+erJUrVwa0/6effqp77rlHt99+u2pra/XWW2/p2LFj+s53vhPkSQEAQF9ZfHDmWZZlaevWrZo1a5Z/XVtbmx5//HH98Y9/1H//+19NmjRJzzzzjG677TZJ0htvvKF7771XPp9Pl112thP//Oc/65577pHP51NkZKQDzwQAgMFtUB+5uZAHHnhA77zzjl5//XV9+OGHmjNnju666y4dOHBAkjRlyhRFRERow4YN6uzsVEtLi1555RVlZWURNgAAOIQjN//z1SM3Bw8e1Pjx4/Xvf/9bSUlJ/u3uuOMO3Xjjjfrtb38r6ex1O3PmzNHx48fV2dmpjIwMlZSUaNiwYQ48CwAAwJGb83j//fdl27auueYaXX755f6loqJCBw8elCQ1NzdrwYIFmj9/vvbs2aOKigpFRUXpu9/9rmhGAACcMcTpAULVmTNnFBERob179yoiIqLL9y6//HJJ0gsvvKC4uDg9++yz/u8VFRXJ4/Ho73//u9LT0wd0ZgAAQNycV2pqqjo7O3X06FFNmzatx22++OKLbuFz7vGZM2cu+YwAAKC7QX1a6uTJk6qtrVVtba0kqb6+XrW1tWpoaNA111yj++67T/PmzdOWLVtUX1+vPXv26JlnnlFJSYkk6dvf/rb27Nmjp556SgcOHND777+vBx54QGPHjlVqaqqDzwwAgMFrUF9QXF5erunTp3dbP3/+fG3cuFHt7e1aunSpNm3apMbGRo0YMUIZGRn61a9+peuuu06S9Prrr+vZZ5/VJ598oqFDhyojI0PPPPOMrr322oF+OgAAQIM8bgAAgHkG9WkpAABgHuIGAAAYZdC9W+rMmTM6cuSIYmNjZVmW0+MAAIA+sG1bJ06cUFJSkv8jj85n0MXNkSNH5PF4nB4DAAAE4PDhwxo9enSv2wy6uImNjZV09j9OXFycw9MAAIC+8Hq98ng8/tfx3gy6uDl3KiouLo64AQAgzPTlkhIuKAYAAEYhbgAAgFGIGwAAYBRH46agoEBTp05VbGys4uPjNWvWLNXV1fW6T3l5uSzL6rbs379/gKYGAAChzNG4qaio0MKFC/Xee++ptLRUHR0dysrK0qlTpy64b11dnZqamvzL+PHjB2BiAAAQ6hx9t9Sbb77Z5fGGDRsUHx+vvXv36tZbb+113/j4eA0bNuyCv8Pn88nn8/kfe73egGYFAADhIaSuuWlpaZEkDR8+/ILbpqamKjExUZmZmdq9e/d5tysoKJDb7fYv3MAPAACzhcyngtu2rXvuuUeff/653n777fNuV1dXp8rKSqWlpcnn8+mVV15RYWGhysvLezza09ORG4/Ho5aWFu5zAwBAmPB6vXK73X16/Q6ZuFm4cKF27typv/3tbxe8rfJXzZw5U5Zlafv27Rfctj//cQAAQGjoz+t3SJyWWrRokbZv367du3f3O2wkKT09XQcOHLgEkwEAgHDj6AXFtm1r0aJF2rp1q8rLy5WcnBzQz6mpqVFiYmKQpwMAAOHI0bhZuHChXn31Vf3pT39SbGysmpubJUlut1sxMTGSpPz8fDU2NmrTpk2SpOXLl2vcuHFKSUlRW1ubioqKVFxcrOLiYseeBwYv27Z1+vRpp8eAuv5ZuFyuPn3+DAYGfx4YaI7GzerVqyVJt912W5f1GzZs0P333y9JampqUkNDg/97bW1tWrJkiRobGxUTE6OUlBTt3LlTOTk5AzU24Hf69GllZmY6PQYQ0srKyvz/wwoMhJC5oHigcEExgqm1tZW4AS6AuEEw9Of129EjN0C4c7lcKisrc3oM6GxozpgxQ5K0Y8cOXkxDiMvlcnoEDDLEDXARLMviRTQExcTE8OcCDGIh8VZwAACAYCFuAACAUYgbAABgFOIGAAAYhbgBAABGIW4AAIBRiBsAAGAU4gYAABiFuAEAAEYhbgAAgFGIGwAAYBTiBgAAGIW4AQAARiFuAACAUYgbAABgFOIGAAAYhbgBAABGIW4AAIBRiBsAAGAU4gYAABiFuAEAAEYhbgAAgFGIGwAAYBTiBgAAGIW4AQAARiFuAACAUYgbAABgFOIGAAAYhbgBAABGIW4AAIBRiBsAAGAU4gYAABiFuAEAAEYhbgAAgFGIGwAAYBTiBgAAGIW4AQAARiFuAACAUYgbAABgFOIGAAAYhbgBAABGIW4AAIBRiBsAAGAU4gYAABiFuAEAAEYhbgAAgFGIGwAAYBTiBgAAGIW4AQAARiFuAACAUYgbAABgFOIGAAAYhbgBAABGIW4AAIBRiBsAAGAUR+OmoKBAU6dOVWxsrOLj4zVr1izV1dVdcL+KigqlpaXJ5XLpqquuUmFh4QBMCwAAwoGjcVNRUaGFCxfqvffeU2lpqTo6OpSVlaVTp06dd5/6+nrl5ORo2rRpqqmp0aOPPqqHH35YxcXFAzg5AAAIVUOc/OVvvvlml8cbNmxQfHy89u7dq1tvvbXHfQoLCzVmzBgtX75ckjRx4kRVV1dr2bJlmj179qUeGQAAhLiQuuampaVFkjR8+PDzblNVVaWsrKwu6+68805VV1ervb292/Y+n09er7fLAgAAzBUycWPbtvLy8nTLLbdo0qRJ592uublZCQkJXdYlJCSoo6NDx44d67Z9QUGB3G63f/F4PEGfHQAAhI6QiZuHHnpIH374oV577bULbmtZVpfHtm33uF6S8vPz1dLS4l8OHz4cnIEBAEBIcvSam3MWLVqk7du3q7KyUqNHj+5121GjRqm5ubnLuqNHj2rIkCEaMWJEt+2jo6MVHR0d1HkBAEDocvTIjW3beuihh7Rlyxb99a9/VXJy8gX3ycjIUGlpaZd1u3bt0pQpUxQZGXmpRgUAAGHC0bhZuHChioqK9Oqrryo2NlbNzc1qbm5Wa2urf5v8/HzNmzfP/zg3N1eHDh1SXl6e9u3bp/Xr12vdunVasmSJE08BAACEGEfjZvXq1WppadFtt92mxMRE/7J582b/Nk1NTWpoaPA/Tk5OVklJicrLy3XDDTfo17/+tVasWMHbwAEAgCSHr7k5dyFwbzZu3Nht3be+9S29//77l2AiAAAQ7kLm3VIAAADBQNwAAACjEDcAAMAoxA0AADAKcQMAAIxC3AAAAKMQNwAAwCjEDQAAMApxAwAAjELcAAAAoxA3AADAKMQNAAAwCnEDAACMQtwAAACjEDcAAMAoxA0AADAKcQMAAIxC3AAAAKMQNwAAwCjEDQAAMApxAwAAjELcAAAAoxA3AADAKMQNAAAwCnEDAACMQtwAAACjEDcAAMAoxA0AADAKcQMAAIxC3AAAAKMQNwAAwCjEDQAAMApxAwAAjELcAAAAoxA3AADAKMQNAAAwCnEDAACMQtwAAACjEDcAAMAoxA0AADAKcQMAAIxC3AAAAKMQNwAAwCjEDQAAMApxAwAAjELcAAAAoxA3AADAKMQNAAAwCnEDAACMQtwAAACjEDcAAMAoxA0AADAKcQMAAIxC3AAAAKMQNwAAwCjEDQAAMApxAwAAjELcAAAAozgaN5WVlZo5c6aSkpJkWZa2bdvW6/bl5eWyLKvbsn///oEZGAAAhLwhTv7yU6dOafLkyXrggQc0e/bsPu9XV1enuLg4/+ORI0deivEAAEAYcjRusrOzlZ2d3e/94uPjNWzYsOAPBAAAwl5YXnOTmpqqxMREZWZmavfu3b1u6/P55PV6uywAAMBcYRU3iYmJWrNmjYqLi7VlyxZNmDBBmZmZqqysPO8+BQUFcrvd/sXj8QzgxAAAYKBZtm3bTg8hSZZlaevWrZo1a1a/9ps5c6Ysy9L27dt7/L7P55PP5/M/9nq98ng8amlp6XLdDoDw1traqszMTElSWVmZYmJiHJ4IQDB5vV653e4+vX6H1ZGbnqSnp+vAgQPn/X50dLTi4uK6LAAAwFxhHzc1NTVKTEx0egwAABAiHH231MmTJ/XPf/7T/7i+vl61tbUaPny4xowZo/z8fDU2NmrTpk2SpOXLl2vcuHFKSUlRW1ubioqKVFxcrOLiYqeeAgAACDGOxk11dbWmT5/uf5yXlydJmj9/vjZu3KimpiY1NDT4v9/W1qYlS5aosbFRMTExSklJ0c6dO5WTkzPgswMAgNAUMhcUD5T+XJAEIHxwQTFgtkF1QTEAAMCXETcAAMAoxA0AADAKcQMAAIzi6LulEBjbtnX69GmnxwBCSmtra49fA/h/LpdLlmU5PcYlR9yEodOnT/vfFQKguxkzZjg9AhCSBss7CTktBQAAjMKRmzC3YMEhRUYOqlsVAT2ybamj4+zh9iFDbA2CI+9An7S3W1q7dqzTYwwo4ibMRUbaxA3wP1FR/F0AwGkpAABgmIDiJiIiQkePHu22/vjx44qIiLjooQAAAAIVUNyc7+OofD6foqKiLmogAACAi9Gva25WrFghSbIsS2vXrtXll1/u/15nZ6cqKyt17bXXBndCAACAfuhX3Dz//POSzh65KSws7HIKKioqSuPGjVNhYWFwJwQAAOiHfsVNfX29JGn69OnasmWLrrjiiksyFAAAQKACuuZm9+7duuKKK9TW1qa6ujp1dHQEey4AAICABBQ3ra2tevDBBzV06FClpKSooaFBkvTwww/r6aefDuqAAAAA/RFQ3Pzyl7/UBx98oPLycrlcLv/6O+64Q5s3bw7acAAAAP0V0B2Kt23bps2bNys9Pb3Lp4t+/etf18GDB4M2HAAAQH8FdOTms88+U3x8fLf1p06dGhQfpQ4AAEJXQHEzdepU7dy50//4XNC89NJLysjICM5kAAAAAQjotFRBQYHuuusuffzxx+ro6NAf/vAHffTRR6qqqlJFRUWwZwQAAOizgI7c3HTTTXrnnXf0xRdf6Oqrr9auXbuUkJCgqqoqpaWlBXtGAACAPgvoyI0kXXfddXr55ZeDOQsAAMBFCyhuvF5vj+sty1J0dDQfngkAABwTUNwMGzas13dFjR49Wvfff7+efPJJXXZZQGe+AAAAAhJQ3GzcuFGPPfaY7r//ft14442ybVt79uzRyy+/rMcff1yfffaZli1bpujoaD366KPBnhkAAOC8Aoqbl19+Wc8995y+973v+dfdfffduu666/Tiiy+qrKxMY8aM0W9+8xviBgAADKiAzhlVVVUpNTW12/rU1FRVVVVJkm655Rb/Z04BAAAMlIDiZvTo0Vq3bl239evWrZPH45EkHT9+XFdcccXFTQcAANBPAZ2WWrZsmebMmaO//OUvmjp1qizL0p49e7R//3698cYbkqQ9e/Zo7ty5QR0WAADgQgKKm7vvvlt1dXUqLCzUJ598Itu2lZ2drW3btmncuHGSpJ/85CfBnBMAAKBPAr6J37hx4/T0008HcxYAAICL1ue4+fDDD/v8Q6+//vqAhgEAALhYfY6bG264QZZlybbtLjfws21bkrqs6+zsDOKIAAAAfdfnd0vV19fr008/VX19vYqLi5WcnKxVq1aptrZWtbW1WrVqla6++moVFxdfynkBAAB61ecjN2PHjvV/PWfOHK1YsUI5OTn+dddff708Ho+eeOIJzZo1K6hDAgAA9FVA97n5xz/+oeTk5G7rk5OT9fHHH1/0UAAAAIEKKG4mTpyopUuX6vTp0/51Pp9PS5cu1cSJE4M2HAAAQH8F9FbwwsJCzZw5Ux6PR5MnT5YkffDBB7IsSzt27AjqgAAAAP0RUNzceOONqq+vV1FRkfbv3y/btjV37lx9//vf19e+9rVgzwgAANBnAd/Eb+jQofrxj38czFkAAAAuWkBxs2nTpl6/P2/evICGAQAAuFgBxc3PfvazLo/b29v1xRdfKCoqSkOHDiVuAACAYwJ6t9Tnn3/eZTl58qTq6up0yy236LXXXgv2jAAAAH0WUNz0ZPz48Xr66ae7HdUBAAAYSEGLG0mKiIjQkSNHgvkjAQAA+iWga262b9/e5bFt22pqatLKlSt18803B2UwAACAQAQUN1/97CjLsjRy5Ejdfvvteu6554IxFwAAQEACipszZ850+/qyy4J6hgsAACAgARfJunXrNGnSJMXExCgmJkaTJk3S2rVrgzkbAABAvwV05OaJJ57Q888/r0WLFikjI0OSVFVVpcWLF+tf//qXli5dGtQhAQAA+iqguFm9erVeeukl3Xvvvf51d999t66//notWrSIuAEAAI4J6LRUZ2enpkyZ0m19WlqaOjo6LnooAACAQAUUNz/4wQ+0evXqbuvXrFmj++6776KHAgAACFSfT0vl5eX5v7YsS2vXrtWuXbuUnp4uSXrvvfd0+PBhPlcKAAA4qs9xU1NT0+VxWlqaJOngwYOSpJEjR2rkyJH66KOPgjgeAABA//Q5bnbv3h30X15ZWanf/e532rt3r5qamrR169ZuNwj8qoqKCuXl5emjjz5SUlKSfv7znys3NzfoswEAgPDk6J33Tp06pcmTJ2vlypV92r6+vl45OTmaNm2aampq9Oijj+rhhx9WcXHxJZ4UAACEi4DeCh4s2dnZys7O7vP2hYWFGjNmjJYvXy5Jmjhxoqqrq7Vs2TLNnj37Ek0JAADCSVh9ZkJVVZWysrK6rLvzzjtVXV2t9vb2Hvfx+Xzyer1dFgAAYK6wipvm5mYlJCR0WZeQkKCOjg4dO3asx30KCgrkdrv9i8fjGYhRAQCAQ8IqbqSzb0P/Mtu2e1x/Tn5+vlpaWvzL4cOHL/mMAADAOY5ec9Nfo0aNUnNzc5d1R48e1ZAhQzRixIge94mOjlZ0dPRAjAcAAEJAWB25ycjIUGlpaZd1u3bt0pQpUxQZGenQVAAAIJQ4GjcnT55UbW2tamtrJZ19q3dtba0aGhoknT2l9OU7Hufm5urQoUPKy8vTvn37tH79eq1bt05LlixxYnwAABCCHD0tVV1drenTp/sfn/uIh/nz52vjxo1qamryh44kJScnq6SkRIsXL9YLL7ygpKQkrVixYtC9DfzcdUaS1N7e87VGAABIXV8nvvz6YTLLHizP9H+8Xq/cbrdaWloUFxfn9DgB+c9//qMZM2Y4PQYAIMzs2LFDw4cPd3qMgPTn9TusrrkBAAC4kLB6txTOcrlc/q8XLDikyMhBdfANANAP7e2W1q4dK6nr64fJiJsw9OV7+kRG2sQNAKBPzndPONNwWgoAABiFuAEAAEYhbgAAgFGIGwAAYBTiBgAAGIW4AQAARiFuAACAUYgbAABgFOIGAAAYhbgBAABGIW4AAIBRiBsAAGAU4gYAABiFuAEAAEYhbgAAgFGIGwAAYBTiBgAAGIW4AQAARiFuAACAUYgbAABgFOIGAAAYhbgBAABGIW4AAIBRiBsAAGAU4gYAABiFuAEAAEYhbgAAgFGIGwAAYBTiBgAAGIW4AQAARiFuAACAUYgbAABgFOIGAAAYhbgBAABGIW4AAIBRiBsAAGAU4gYAABiFuAEAAEYhbgAAgFGIGwAAYBTiBgAAGIW4AQAARiFuAACAUYgbAABgFOIGAAAYhbgBAABGIW4AAIBRiBsAAGAU4gYAABiFuAEAAEYZ4vQAuDjt7ZbTIwAhwbaljo6zfx+GDLFl8VcDkDQ4XyeImzC3du1Yp0cAACCkcFoKAAAYhSM3YcjlcqmsrMzpMYCQ0traqhkzZkiSduzYoZiYGIcnAkKPy+VyeoQBQdyEIcuy+Icb6EVMTAx/R4BBzPHTUqtWrVJycrJcLpfS0tL09ttvn3fb8vJyWZbVbdm/f/8ATgwAAEKZo3GzefNmPfLII3rsscdUU1OjadOmKTs7Ww0NDb3uV1dXp6amJv8yfvz4AZoYAACEOkfj5ve//70efPBBLViwQBMnTtTy5cvl8Xi0evXqXveLj4/XqFGj/EtERMQATQwAAEKdY3HT1tamvXv3Kisrq8v6rKwsvfvuu73um5qaqsTERGVmZmr37t29buvz+eT1erssAADAXI7FzbFjx9TZ2amEhIQu6xMSEtTc3NzjPomJiVqzZo2Ki4u1ZcsWTZgwQZmZmaqsrDzv7ykoKJDb7fYvHo8nqM8DAACEFsffLWV95Taitm13W3fOhAkTNGHCBP/jjIwMHT58WMuWLdOtt97a4z75+fnKy8vzP/Z6vQQOAAAGc+zIzZVXXqmIiIhuR2mOHj3a7WhOb9LT03XgwIHzfj86OlpxcXFdFgAAYC7H4iYqKkppaWkqLS3tsr60tFQ33XRTn39OTU2NEhMTgz0eAAAIU46elsrLy9MPf/hDTZkyRRkZGVqzZo0aGhqUm5sr6ewppcbGRm3atEmStHz5co0bN04pKSlqa2tTUVGRiouLVVxc7OTTAAAAIcTRuJk7d66OHz+up556Sk1NTZo0aZJKSko0duzZD4Nsamrqcs+btrY2LVmyRI2NjYqJiVFKSop27typnJwcp54CAAAIMZZt27bTQwwkr9crt9utlpYWrr8BDNLa2qrMzExJUllZGR+/ABimP6/fjn/8AgAAQDARNwAAwCjEDQAAMApxAwAAjELcAAAAoxA3AADAKMQNAAAwCnEDAACMQtwAAACjEDcAAMAoxA0AADAKcQMAAIxC3AAAAKMQNwAAwCjEDQAAMApxAwAAjELcAAAAoxA3AADAKMQNAAAwCnEDAACMQtwAAACjEDcAAMAoxA0AADAKcQMAAIxC3AAAAKMQNwAAwCjEDQAAMApxAwAAjELcAAAAoxA3AADAKMQNAAAwCnEDAACMQtwAAACjEDcAAMAoxA0AADAKcQMAAIxC3AAAAKMQNwAAwCjEDQAAMApxAwAAjELcAAAAoxA3AADAKMQNAAAwCnEDAACMQtwAAACjEDcAAMAoxA0AADAKcQMAAIxC3AAAAKMQNwAAwCjEDQAAMApxAwAAjELcAAAAoxA3AADAKMQNAAAwCnEDAACMQtwAAACjEDcAAMAojsfNqlWrlJycLJfLpbS0NL399tu9bl9RUaG0tDS5XC5dddVVKiwsHKBJAQBAOBji5C/fvHmzHnnkEa1atUo333yzXnzxRWVnZ+vjjz/WmDFjum1fX1+vnJwc/ehHP1JRUZHeeecd/fSnP9XIkSM1e/ZsB54BBjvbtnX69Gmnx4Ck1tbWHr+G81wulyzLcnoMDCKWbdu2U7/8m9/8pr7xjW9o9erV/nUTJ07UrFmzVFBQ0G37X/ziF9q+fbv27dvnX5ebm6sPPvhAVVVVPf4On88nn8/nf+z1euXxeNTS0qK4uLggPhsMRq2trcrMzHR6DCCklZWVKSYmxukxEOa8Xq/cbnefXr8dOy3V1tamvXv3Kisrq8v6rKwsvfvuuz3uU1VV1W37O++8U9XV1Wpvb+9xn4KCArndbv/i8XiC8wQAAEBIcuy01LFjx9TZ2amEhIQu6xMSEtTc3NzjPs3NzT1u39HRoWPHjikxMbHbPvn5+crLy/M/PnfkBggGl8ulsrIyp8eAup4i5DRIaHG5XE6PgEHG0WtuJHX7B8i27V7/Uepp+57WnxMdHa3o6OiLnBLomWVZHG4PIUOHDnV6BAAhwLHTUldeeaUiIiK6HaU5evRot6Mz54waNarH7YcMGaIRI0ZcslkBAED4cCxuoqKilJaWptLS0i7rS0tLddNNN/W4T0ZGRrftd+3apSlTpigyMvKSzQoAAMKHo/e5ycvL09q1a7V+/Xrt27dPixcvVkNDg3JzcyWdvV5m3rx5/u1zc3N16NAh5eXlad++fVq/fr3WrVunJUuWOPUUAABAiHH0mpu5c+fq+PHjeuqpp9TU1KRJkyappKREY8eOlSQ1NTWpoaHBv31ycrJKSkq0ePFivfDCC0pKStKKFSu4xw0AAPBz9D43TujP++QBAEBoCIv73AAAAFwKxA0AADAKcQMAAIxC3AAAAKMQNwAAwCjEDQAAMApxAwAAjELcAAAAozj+qeAD7dw9C71er8OTAACAvjr3ut2Xew8Purg5ceKEJMnj8Tg8CQAA6K8TJ07I7Xb3us2g+/iFM2fO6MiRI4qNjZVlWU6PAyCIvF6vPB6PDh8+zMerAIaxbVsnTpxQUlKSLrus96tqBl3cADAXnx0HQOKCYgAAYBjiBgAAGIW4AWCM6OhoPfnkk4qOjnZ6FAAO4pobAABgFI7cAAAAoxA3AADAKMQNAAAwCnEDAACMQtwAAACjEDcAAMAoxA0AADAKcQMAAIzyf7xuAm21QVDa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3060377" cy="238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6" descr="data:image/png;base64,iVBORw0KGgoAAAANSUhEUgAAAjsAAAGKCAYAAADqqIAWAAAAOXRFWHRTb2Z0d2FyZQBNYXRwbG90bGliIHZlcnNpb24zLjUuMiwgaHR0cHM6Ly9tYXRwbG90bGliLm9yZy8qNh9FAAAACXBIWXMAAA9hAAAPYQGoP6dpAAAjxklEQVR4nO3de3BU9f3/8dcJJBugyWISks3KgrRDaxWKBERHHAlyMyAMYoIUVG5lZECmCIhSxwJ/lFg73kYGcaqC3MQJRUBt1SC3MtQBAqjB7yAwUcCQolyyCbKbQM7vD37ZsiYBXJaczSfPx8zOZM852by31uzTc07OsWzbtgUAAGCoOKcHAAAAuJ6IHQAAYDRiBwAAGI3YAQAARiN2AACA0YgdAABgNGIHAAAYjdgBAABGa+n0ALGgpqZGpaWlSkpKkmVZTo8DAACugm3bqqiokNfrVVxcw/tviB1JpaWl8vl8To8BAAAicPToUbVv377B9cSOpKSkJEkX/8dKTk52eBoAAHA1/H6/fD5f6HO8IcSOFDp0lZycTOwAANDEXOkUFE5QBgAARiN2AACA0YgdAABgNGIHAAAYjdgBAABGI3YAAIDRiB0AAGA0YgcAABiN2AFgtJ07d2rChAnauXOn06MAcAixA8BYgUBAixYt0vfff69FixYpEAg4PRIABxA7AIy1Zs0anTp1SpJ06tQprVmzxuGJADiB2AFgpNLSUq1Zs0a2bUuSbNvWmjVrVFpa6vBkABobsQPAOLZta/HixaHQudJyAGYjdgAY59ixY9q7d69qamrCltfU1Gjv3r06duyYQ5MBcAKxA8A47du3V/fu3RUXF/4rLi4uTllZWWrfvr1DkwFwArEDwDiWZWny5MmyLOuqlgMwG7EDwEher1e5ubmhsLEsS7m5ucrMzHR4MgCNjdgBYKzc3FylpKRIklJSUpSbm+vwRACcQOwAMFZiYqKmTJmidu3aacqUKUpMTHR6JAAOaOn0AABwPfXq1Uu9evVyegwADmLPDgAAMBqxAwAAjEbsAAAAoxE7AADAaMQOAAAwGrEDAACMRuwAAACjETsAAMBoxA4AADAasQMAAIxG7AAAAKMROwAAwGjEDgAAMBqxAwAAjEbsAAAAozkaO/n5+br99tuVlJSk9PR0DR8+XAcOHAitr66u1lNPPaWuXbuqTZs28nq9evTRR1VaWhr2OtnZ2bIsK+wxatSoxn47AAAgBjkaO1u3btXUqVP12WefqbCwUOfPn9fAgQN19uxZSdKPP/6oPXv26Nlnn9WePXu0du1aff311xo2bFid15o0aZKOHz8eerz++uuN/XYAAEAMaunkD//oo4/Cni9ZskTp6ekqKirSPffcI7fbrcLCwrBtXn31VfXq1UtHjhxRhw4dQstbt24tj8fTKHMDAICmI6bO2SkvL5ckpaSkXHYby7LUtm3bsOUrV65UWlqabr31Vs2aNUsVFRUNvkYwGJTf7w97AAAAMzm6Z+dStm1rxowZuvvuu9WlS5d6twkEAnr66ac1evRoJScnh5aPGTNGnTp1ksfjUXFxsebMmaPPP/+8zl6hWvn5+Zo/f/51eR8AACC2WLZt204PIUlTp07Vhx9+qO3bt6t9+/Z11ldXVysvL09HjhzRli1bwmLnp4qKitSzZ08VFRUpKyurzvpgMKhgMBh67vf75fP5VF5eftnXBQAAscPv98vtdl/x8zsm9uxMmzZNGzZs0LZt2xoMnZEjR6qkpESbNm26YpBkZWUpPj5eBw8erDd2XC6XXC5X1OYHAACxy9HYsW1b06ZN03vvvactW7aoU6dOdbapDZ2DBw9q8+bNSk1NveLr7t+/X9XV1crMzLweYwMAgCbE0diZOnWqVq1apfXr1yspKUllZWWSJLfbrVatWun8+fPKzc3Vnj179MEHH+jChQuhbVJSUpSQkKDDhw9r5cqVGjx4sNLS0vTVV19p5syZ6t69u3r37u3k2wMAADHA0XN2LMuqd/mSJUs0btw4ffPNN/Xu7ZGkzZs3Kzs7W0ePHtXDDz+s4uJiVVZWyufzaciQIZo7d+5l/6rrUld7zA8AAMSOq/38jpkTlJ1E7AAA0PRc7ed3TF1nBwAAINqIHQAAYDRiBwAAGI3YAQAARiN2AACA0YgdAABgNGIHAAAYjdgBAABGI3YAAIDRiB0AAGA0YgcAABiN2AEAAEYjdgAAgNGIHQAAYDRiBwAAGI3YAQAARiN2AACA0YgdAABgNGIHAAAYjdgBAABGI3YAAIDRiB0AAGA0YgcAABiN2AEAAEYjdgAAgNGIHQAAYDRiBwAAGI3YAQAARiN2AACA0YgdAABgNGIHAAAYjdgBAABGI3YAAIDRiB0AAGA0YgcAABiN2AEAAEYjdgAYbefOnZowYYJ27tzp9CgAHELsADBWIBDQokWL9P3332vRokUKBAJOjwTAAcQOAGOtWbNGp06dkiSdOnVKa9ascXgiAE5wNHby8/N1++23KykpSenp6Ro+fLgOHDgQto1t25o3b568Xq9atWql7Oxs7d+/P2ybYDCoadOmKS0tTW3atNGwYcN07NixxnwrAGJMaWmp1qxZI9u2JV38XbJmzRqVlpY6PBmAxuZo7GzdulVTp07VZ599psLCQp0/f14DBw7U2bNnQ9s8//zzevHFF7Vw4ULt2rVLHo9HAwYMUEVFRWib6dOn67333tPq1au1fft2VVZW6v7779eFCxeceFsAHGbbthYvXhwKnSstB2A2y46hf+u///57paena+vWrbrnnntk27a8Xq+mT5+up556StLFvTgZGRn661//qscee0zl5eVq166dli9froceekjSxf+i8/l8+uc//6lBgwZd8ef6/X653W6Vl5crOTn5ur5HANff0aNHNWXKlAbXL1q0SD6frxEnAnA9XO3nd0yds1NeXi5JSklJkSSVlJSorKxMAwcODG3jcrnUp08f7dixQ5JUVFSk6urqsG28Xq+6dOkS2uangsGg/H5/2AOAOdq3b6/u3bsrLi78V1xcXJyysrLUvn17hyYD4ISYiR3btjVjxgzdfffd6tKliySprKxMkpSRkRG2bUZGRmhdWVmZEhISdMMNNzS4zU/l5+fL7XaHHvwXHmAWy7I0efJkWZZ1VcsBmC1mYufxxx/XF198oXfeeafOup/+YrJt+4q/rC63zZw5c1ReXh56HD16NPLBAcQkr9er3Nzc0O8By7KUm5urzMxMhycD0NhiInamTZumDRs2aPPmzWG7lz0ejyTV2UNz4sSJ0N4ej8ejqqoqnT59usFtfsrlcik5OTnsAcA8ubm5ocPiKSkpys3NdXgiAE5wNHZs29bjjz+utWvXatOmTerUqVPY+k6dOsnj8aiwsDC0rKqqSlu3btVdd90lSerRo4fi4+PDtjl+/LiKi4tD2wBonhITEzVlyhS1a9dOU6ZMUWJiotMjAXBASyd/+NSpU7Vq1SqtX79eSUlJoT04brdbrVq1kmVZmj59uhYsWKDOnTurc+fOWrBggVq3bq3Ro0eHtp04caJmzpyp1NRUpaSkaNasWeratav69+/v5NsDEAN69eqlXr16OT0GAAc5GjuvvfaaJCk7Ozts+ZIlSzRu3DhJ0uzZs3Xu3DlNmTJFp0+f1h133KFPPvlESUlJoe1feukltWzZUiNHjtS5c+fUr18/LV26VC1atGistwIgRu3cuVOLFy/W5MmTiR6gmYqp6+w4hevsAGYKBAKaPHmyTp48qdTUVC1evJhDWYBBmuR1dgAgmrg3FgCJ2AFgKO6NBaAWsQPAOLX3wKqpqQlbXlNTw72xgGaI2AFgnGPHjmnv3r313gh07969OnbsmEOTAXACsQPAODfeeGPYX2xeKikpSTfeeGMjTwTAScQOAON89913qqioqHddRUWFvvvuu0aeCICTiB0Axqm963l9uOs50PwQOwCMU3t387i48F9xcXFx3PUcaIaIHQBG8nq9ysvLC1uWl5fHXc+BZojYAWCs3NxcpaamSpJSU1O56znQTBE7AIyVmJio/v37Ky4uTv379+dWEUAzRewAMFYgENDGjRtVU1OjjRs3KhAIOD0SAAcQOwCMxb2xAEjEDgBDcW8sALWIHQDGqb03Vn23i+DeWEDzQ+wAME7tvbHquxEo98YCmh9iB4Bxaq+g/NOLB1qWxRWUgWaI2AFgHMuyNGLEiHoPY40YMYIrKAPNDLEDwDi2bWvt2rX1rvvHP/7BOTtAM0PsADBO7Tk79eGcHaD5IXYAGKf2nJ36bgTKOTtA80PsADBO7V3P6ztBmbueA80PsQPASF6vt86NP3Nzc7nrOdAMETsAjDV06NDQXhzLsjR06FCHJwLgBGIHgLHef//9yz4H0DwQOwCMxL2xANQidgAYh3tjAbgUsQPAONwbC8CliB0Axqm9zk59uM4O0PwQOwCMU3tvrPpwbyyg+SF2ABin9t5Y9V1UkHtjAc1PS6cHAExj27aCwaDTYzRrDd0by7Zt7d27V4cPH+ZQloNcLhd719CoiB0gyoLBoPLy8pweA5fxxBNPOD1Cs1ZQUKDExESnx0AzwmEsAABgNPbsAFHmcrlUUFDg9BiQtGLFCq1fv17S/05aHjVqlMNTweVyOT0CmhliB4gyy7LYRR8j8vLyQrGTkpKiUaNG8c8GaIY4jAXAWJfuQfjDH/5A6ADNFLEDoFno2bOn0yMAcAixAwAAjOZo7Gzbtk1Dhw6V1+uVZVlat25d2HrLsup9/O1vfwttk52dXWc9JyACAIBajsbO2bNn1a1bNy1cuLDe9cePHw97vPXWW7IsSw8++GDYdpMmTQrb7vXXX2+M8QEAQBPg6F9j5eTkKCcnp8H1Ho8n7Pn69evVt29f/fKXvwxb3rp16zrbAgAASE3onJ3//ve/+vDDDzVx4sQ661auXKm0tDTdeuutmjVrlioqKi77WsFgUH6/P+wBAADM1GSus/P2228rKSmpzp2Mx4wZo06dOsnj8ai4uFhz5szR559/rsLCwgZfKz8/X/Pnz7/eIwMAgBjQZGLnrbfe0pgxY+pcJ2PSpEmhr7t06aLOnTurZ8+e2rNnj7Kysup9rTlz5mjGjBmh536/Xz6f7/oMDgAAHNUkYuff//63Dhw4oHffffeK22ZlZSk+Pl4HDx5sMHZcLheXKwcAoJloEufsvPnmm+rRo4e6det2xW3379+v6upqZWZmNsJkAAAg1jm6Z6eyslKHDh0KPS8pKdG+ffuUkpKiDh06SLp4iKmgoEAvvPBCne8/fPiwVq5cqcGDBystLU1fffWVZs6cqe7du6t3796N9j4AAEDscjR2du/erb59+4ae155HM3bsWC1dulSStHr1atm2rd///vd1vj8hIUGffvqpXnnlFVVWVsrn82nIkCGaO3euWrRo0SjvAQAAxDbLtm3b6SGc5vf75Xa7VV5eruTkZKfHARAlgUBAeXl5kqSCggJuBAoY5mo/v5vEOTsAAACRInYAAIDRiB0AAGA0YgcAABiN2AEAAEYjdgAAgNGIHQAAYDRiBwAAGI3YAQAARiN2AACA0YgdAABgNGIHAAAYLeLYWb58uXr37i2v16tvv/1WkvTyyy9r/fr1URsOAADgWkUUO6+99ppmzJihwYMH68yZM7pw4YIkqW3btnr55ZejOR8AAMA1iSh2Xn31Vf3973/XM888oxYtWoSW9+zZU19++WXUhgMAALhWEcVOSUmJunfvXme5y+XS2bNnr3koAACAaIkodjp16qR9+/bVWf6vf/1Lt9xyy7XOBAAAEDUtI/mmJ598UlOnTlUgEJBt29q5c6feeecd5efn64033oj2jAAAABGLKHbGjx+v8+fPa/bs2frxxx81evRo3XjjjXrllVc0atSoaM8IAAAQsYhiR5ImTZqkSZMm6YcfflBNTY3S09OjORcAAEBURBw7tdLS0qIxBwAAwHURUeycPHlSf/7zn7V582adOHFCNTU1YetPnToVleEAAACuVUSx8/DDD+vw4cOaOHGiMjIyZFlWtOcCAACIiohiZ/v27dq+fbu6desW7XkAAACiKqLr7Nx88806d+5ctGcBAACIuohiZ9GiRXrmmWe0detWnTx5Un6/P+wBAAAQKyI6jNW2bVuVl5fr3nvvDVtu27YsywrdGBQAAMBpEcXOmDFjlJCQoFWrVnGCMgAAiGkRxU5xcbH27t2r3/zmN9GeBwAAIKoiOmenZ8+eOnr0aLRnAQAAiLqI9uxMmzZNf/zjH/Xkk0+qa9euio+PD1v/u9/9LirDAQAAXKuIYuehhx6SJE2YMCG0zLIsTlAGAAAxJ6LYKSkpifYcAAAA10VEsdOxY8dozwEAAHBdXHXsbNiwQTk5OYqPj9eGDRsuu+2wYcOueTAAAIBouOrYGT58uMrKypSenq7hw4c3uB3n7AAAgFhy1bFTU1NT79cAAACxLKLr7CxbtkzBYLDO8qqqKi1btuyahwIAAIiWiGJn/PjxKi8vr7O8oqJC48ePv+ahAAAAoiWi2Km9ns5PHTt2TG63+6pfZ9u2bRo6dKi8Xq8sy9K6devC1o8bN06WZYU97rzzzrBtgsGgpk2bprS0NLVp00bDhg3TsWPHInlbAADAQD/rT8+7d+8eio5+/fqpZcv/ffuFCxdUUlKi++6776pf7+zZs+rWrZvGjx+vBx98sN5t7rvvPi1ZsiT0PCEhIWz99OnT9f7772v16tVKTU3VzJkzdf/996uoqEgtWrT4OW8PAAAY6GfFTu1fYe3bt0+DBg3SL37xi9C6hIQE3XTTTQ1GS31ycnKUk5Nz2W1cLpc8Hk+968rLy/Xmm29q+fLl6t+/vyRpxYoV8vl82rhxowYNGnTVswAAADP9rNiZO3euJOmmm27SQw89pMTExOsy1KW2bNmi9PR0tW3bVn369NFf/vIXpaenS5KKiopUXV2tgQMHhrb3er3q0qWLduzY0WDsBIPBsBOs/X7/9X0TAADAMRFdQXns2LGSLv711YkTJ+r8KXqHDh2ufTJd3POTl5enjh07qqSkRM8++6zuvfdeFRUVyeVyqaysTAkJCbrhhhvCvi8jI0NlZWUNvm5+fr7mz58flRkBAEBsiyh2Dh48qAkTJmjHjh1hy6N9I9DaG45KUpcuXdSzZ0917NhRH374oUaMGNHg9zV0AnWtOXPmaMaMGaHnfr9fPp8vKjMDAIDYElHsjBs3Ti1bttQHH3ygzMzMy4ZFNGVmZqpjx446ePCgJMnj8aiqqkqnT58O27tz4sQJ3XXXXQ2+jsvlksvluu7zAgAA50UUO/v27VNRUZFuvvnmaM9zWSdPntTRo0eVmZkpSerRo4fi4+NVWFiokSNHSpKOHz+u4uJiPf/88406GwAAiE0Rxc4tt9yiH3744Zp/eGVlpQ4dOhR6XlJSon379iklJUUpKSmaN2+eHnzwQWVmZuqbb77Rn/70J6WlpemBBx6QJLndbk2cOFEzZ85UamqqUlJSNGvWLHXt2jX011kAAKB5iyh2/vrXv2r27NlasGCBunbtqvj4+LD1ycnJV/U6u3fvVt++fUPPa8+jGTt2rF577TV9+eWXWrZsmc6cOaPMzEz17dtX7777rpKSkkLf89JLL6lly5YaOXKkzp07p379+mnp0qVcYwcAAEiSLNu27Z/7TXFxFy+8/NNzdaJ9gnJj8fv9crvdKi8vv+pQAxD7AoGA8vLyJEkFBQWNcrkMAI3naj+/I9qzs3nz5ogHAwAAaEwRxU6fPn2iPQcAAMB1EVHsbNu27bLr77nnnoiGAQAAiLaIYic7O7vOskvP32lq5+wAAABzxUXyTadPnw57nDhxQh999JFuv/12ffLJJ9GeEQAAIGIR7dlxu911lg0YMEAul0tPPPGEioqKrnkwAACAaIhoz05D2rVrpwMHDkTzJQEAAK5JRHt2vvjii7Dntm3r+PHjeu6559StW7eoDAYAABANEcXObbfdJsuy9NPrEd5555166623ojIYAABANPzs2KmurlaHDh308ccfh65GGhcXp3bt2nF1UgAAEHN+duzEx8fr7NmzatGihTp27Hg9ZgIAAIiaiE5QfvTRR/XGG29EexYAAICoi+icnaqqKr3xxhsqLCxUz5491aZNm7D1L774YlSGAwAAuFYRxU5xcbGysrIkSV9//XXYup/eCR0AAMBJ3PUcAAAYLaoXFQQAAIg1xA4AADAasQMAAIxG7AAAAKMROwAAwGjEDgAAMBqxAwAAjEbsAAAAoxE7AADAaMQOAAAwGrEDAACMRuwAAACjRXQjUMQe27YVDAadHgOIKYFAoN6vAVzkcrlkWZbTY1x3xI4hgsGg8vLynB4DiFmPPPKI0yMAMaegoECJiYlOj3HdcRgLAAAYjT07Bvq//1ugmpoEp8cAYoAty6q6+JWdIMn83fXAlcTFVem3v/2T02M0KmLHQDU1CbJtl9NjADHBts3fRQ/8HDU1Tk/Q+DiMBQAAjEbsAAAAoxE7AADAaMQOAAAwGrEDAACMRuwAAACjETsAAMBojsbOtm3bNHToUHm9XlmWpXXr1oXWVVdX66mnnlLXrl3Vpk0beb1ePfrooyotLQ17jezsbFmWFfYYNWpUI78TAAAQqxyNnbNnz6pbt25auHBhnXU//vij9uzZo2effVZ79uzR2rVr9fXXX2vYsGF1tp00aZKOHz8eerz++uuNMT4AAGgCHL2Cck5OjnJycupd53a7VVhYGLbs1VdfVa9evXTkyBF16NAhtLx169byeDzXdVYAANA0NalzdsrLy2VZltq2bRu2fOXKlUpLS9Ott96qWbNmqaKi4rKvEwwG5ff7wx4AAMBMTebeWIFAQE8//bRGjx6t5OTk0PIxY8aoU6dO8ng8Ki4u1pw5c/T555/X2St0qfz8fM2fP78xxgYAAA5rErFTXV2tUaNGqaamRosWLQpbN2nSpNDXXbp0UefOndWzZ0/t2bNHWVlZ9b7enDlzNGPGjNBzv98vn893fYYHAACOivnYqa6u1siRI1VSUqJNmzaF7dWpT1ZWluLj43Xw4MEGY8flcsnl4q7gAAA0BzEdO7Whc/DgQW3evFmpqalX/J79+/erurpamZmZjTAhAACIdY7GTmVlpQ4dOhR6XlJSon379iklJUVer1e5ubnas2ePPvjgA124cEFlZWWSpJSUFCUkJOjw4cNauXKlBg8erLS0NH311VeaOXOmunfvrt69ezv1tgAAQAxxNHZ2796tvn37hp7XnkczduxYzZs3Txs2bJAk3XbbbWHft3nzZmVnZyshIUGffvqpXnnlFVVWVsrn82nIkCGaO3euWrRo0WjvAwAAxC5HYyc7O1u2bTe4/nLrJMnn82nr1q3RHgsAABikSV1nBwAA4OcidgAAgNGIHQAAYDRiBwAAGI3YAQAARiN2AACA0YgdAABgNGIHAAAYjdgBAABGi+kbgeLqXXq1acsKOjgJACCWXfoZcaU7FZiC2DFEMPi///PecsszDk4CAGgqgsGgWrVq5fQY1x2HsQAAgNHYs2MIl8sV+vqrr/4i23ZdZmsAQHNlWcHQEYBLPztMRuwYwrKs0Ne27SJ2AABXdOlnh8k4jAUAAIxG7AAAAKMROwAAwGjEDgAAMBqxAwAAjEbsAAAAoxE7AADAaMQOAAAwGrEDAACMRuwAAACjETsAAMBoxA4AADAasQMAAIxG7AAAAKMROwAAwGjEDgAAMBqxAwAAjEbsAAAAoxE7AADAaMQOAAAwGrEDAACMRuwAAACjETsAAMBoxA4AADAasQMAAIzmaOxs27ZNQ4cOldfrlWVZWrduXdh627Y1b948eb1etWrVStnZ2dq/f3/YNsFgUNOmTVNaWpratGmjYcOG6dixY434LgAAQCxzNHbOnj2rbt26aeHChfWuf/755/Xiiy9q4cKF2rVrlzwejwYMGKCKiorQNtOnT9d7772n1atXa/v27aqsrNT999+vCxcuNNbbAAAAMaylkz88JydHOTk59a6zbVsvv/yynnnmGY0YMUKS9PbbbysjI0OrVq3SY489pvLycr355ptavny5+vfvL0lasWKFfD6fNm7cqEGDBjXae4klcXFVqqlxegogFtiyrKqLX9kJkixnxwFiQFxcldMjNDpHY+dySkpKVFZWpoEDB4aWuVwu9enTRzt27NBjjz2moqIiVVdXh23j9XrVpUsX7dixo8HYCQaDCgaDoed+v//6vREH/Pa3f3J6BAAAYkbMnqBcVlYmScrIyAhbnpGREVpXVlamhIQE3XDDDQ1uU5/8/Hy53e7Qw+fzRXl6AAAQK2J2z04tywrf7Wzbdp1lP3WlbebMmaMZM2aEnvv9/iYfPC6XSwUFBU6PAcSUQCCgRx55RJK0fPlyJSYmOjwREFtcLpfTIzSKmI0dj8cj6eLem8zMzNDyEydOhPb2eDweVVVV6fTp02F7d06cOKG77rqrwdd2uVzG/QO2LItf5MBlJCYm8u8I0EzF7GGsTp06yePxqLCwMLSsqqpKW7duDYVMjx49FB8fH7bN8ePHVVxcfNnYAQAAzYeje3YqKyt16NCh0POSkhLt27dPKSkp6tChg6ZPn64FCxaoc+fO6ty5sxYsWKDWrVtr9OjRkiS3262JEydq5syZSk1NVUpKimbNmqWuXbuG/joLAAA0b47Gzu7du9W3b9/Q89rzaMaOHaulS5dq9uzZOnfunKZMmaLTp0/rjjvu0CeffKKkpKTQ97z00ktq2bKlRo4cqXPnzqlfv35aunSpWrRo0ejvBwAAxB7Ltm3b6SGc5vf75Xa7VV5eruTkZKfHARAlgUBAeXl5kqSCggLO2QEMc7Wf3zF7zg4AAEA0EDsAAMBoxA4AADAasQMAAIxG7AAAAKMROwAAwGjEDgAAMBqxAwAAjEbsAAAAoxE7AADAaMQOAAAwGrEDAACMRuwAAACjETsAAMBoxA4AADAasQMAAIxG7AAAAKMROwAAwGjEDgAAMBqxAwAAjEbsAAAAoxE7AADAaMQOAAAwGrEDAACMRuwAAACjETsAAMBoxA4AADAasQMAAIxG7AAAAKMROwAAwGjEDgAAMBqxAwAAjEbsAAAAoxE7AADAaMQOAAAwGrEDAACMRuwAAACjETsAAMBoxA4AADBazMfOTTfdJMuy6jymTp0qSRo3blyddXfeeafDUwMAgFjR0ukBrmTXrl26cOFC6HlxcbEGDBigvLy80LL77rtPS5YsCT1PSEho1BkBAEDsivnYadeuXdjz5557Tr/61a/Up0+f0DKXyyWPx9PYowEAgCYg5g9jXaqqqkorVqzQhAkTZFlWaPmWLVuUnp6uX//615o0aZJOnDhx2dcJBoPy+/1hDwAAYKYmFTvr1q3TmTNnNG7cuNCynJwcrVy5Ups2bdILL7ygXbt26d5771UwGGzwdfLz8+V2u0MPn8/XCNMDAAAnWLZt204PcbUGDRqkhIQEvf/++w1uc/z4cXXs2FGrV6/WiBEj6t0mGAyGxZDf75fP51N5ebmSk5OjPjcAZwQCgdD5fQUFBUpMTHR4IgDR5Pf75Xa7r/j5HfPn7NT69ttvtXHjRq1du/ay22VmZqpjx446ePBgg9u4XC65XK5ojwgAAGJQkzmMtWTJEqWnp2vIkCGX3e7kyZM6evSoMjMzG2kyAAAQy5pE7NTU1GjJkiUaO3asWrb8386oyspKzZo1S//5z3/0zTffaMuWLRo6dKjS0tL0wAMPODgxAACIFU3iMNbGjRt15MgRTZgwIWx5ixYt9OWXX2rZsmU6c+aMMjMz1bdvX7377rtKSkpyaFoAABBLmkTsDBw4UPWdR92qVSt9/PHHDkwEAACaiiZxGAsAACBSTWLPDtCU2LZ92es8ofEEAoF6v4azXC5X2IVhgeuN2AGiLBgMht27DbHhkUcecXoE/H9c8wiNjcNYAADAaOzZAaLM5XKpoKDA6TGg8EOKHDqJHVzUFY2N2AGizLIsdtHHkFatWjk9AgCHcRgLAAAYjdgBAABGI3YAAIDRiB0AAGA0YgcAABiN2AEAAEYjdgAAgNGIHQAAYDRiBwAAGI3YAQAARiN2AACA0YgdAABgNGIHAAAYjbueS7JtW5Lk9/sdngQAAFyt2s/t2s/xhhA7kioqKiRJPp/P4UkAAMDPVVFRIbfb3eB6y75SDjUDNTU1Ki0tVVJSkizLcnocAFHk9/vl8/l09OhRJScnOz0OgCiybVsVFRXyer2Ki2v4zBxiB4DR/H6/3G63ysvLiR2gmeIEZQAAYDRiBwAAGI3YAWA0l8uluXPnyuVyOT0KAIdwzg4AADAae3YAAIDRiB0AAGA0YgcAABiN2AEAAEYjdgAAgNGIHQAAYDRiBwAAGI3YAQAARvt/DGhRjurFGOE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24744"/>
            <a:ext cx="2990089" cy="231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9" descr="data:image/png;base64,iVBORw0KGgoAAAANSUhEUgAAAjsAAAGKCAYAAADqqIAWAAAAOXRFWHRTb2Z0d2FyZQBNYXRwbG90bGliIHZlcnNpb24zLjUuMiwgaHR0cHM6Ly9tYXRwbG90bGliLm9yZy8qNh9FAAAACXBIWXMAAA9hAAAPYQGoP6dpAAAcBElEQVR4nO3dcazV9X3/8deBC+dSBleBeq93u6hNnNbCsNPNhpkqQ6FYpK0r6NwoU9OYuNFREStjtnaJUNmiNJDOZLpgIc6FbLKuy6a4WRlh2SpKOzpTa0MsTG5u2rF7AeFCuWd/+PP+vEUsXi6c44fHIznJPd/v93zv+5TU88z3fM49lVqtVgsAQKGG1XsAAIBTSewAAEUTOwBA0cQOAFA0sQMAFE3sAABFEzsAQNHEDgBQtKZ6D9AI+vr68tprr2XMmDGpVCr1HgcAOAG1Wi379u1Le3t7hg07/vUbsZPktddeS0dHR73HAAAGYdeuXfmlX/ql4+4XO0nGjBmT5I3/scaOHVvnaQCAE9HT05OOjo7+1/HjETtJ/1tXY8eOFTsA8B7z85agWKAMABRN7AAARRM7AEDRxA4AUDSxAwAUTewAAEUTOwBA0cQOAFA0sQMAFE3sAABFEzsAQNF8NxYMsVqtlt7e3nqPQQb+W1Sr1Z/7/TmcHv4tON3EDgyx3t7ezJ07t95jQMPasGFDmpub6z0GZxBvYwEARXNlB4ZYtVrNhg0b6j0GSQ4dOpT58+cnSdatW+dqQoOoVqv1HoEzjNiBIVapVLyoNqDm5mb/LnCG8jYWAFA0sQMAFE3sAABFEzsAQNHEDgBQNLEDABRN7AAARRM7AEDRxA4AUDSxAwAUTewAAEUTOwBA0cQOAFA0sQMAFE3sAABFEzsAQNHEDgBQNLEDABRN7AAARRM7AEDRxA4AUDSxAwAUTewAAEUTOwBA0cQOAFA0sQMAFE3sAABFEzsAQNHEDgBQNLEDABRN7AAARRM7AEDRxA4AUDSxAwAUTewAAEUTOwBA0cQOAFA0sQMAFE3sAABFq2vsbN68Oddff33a29tTqVSycePGY4556aWXMmfOnLS0tGTMmDH5yEc+kh/96Ef9+3t7e7Nw4cJMmDAho0ePzpw5c7J79+7T+CwAgEZW19g5cOBApkyZkjVr1rzt/h/+8Ie58sorc/HFF+db3/pWvvOd7+Tee+9Nc3Nz/zGLFi3Kk08+mSeeeCJbtmzJ/v37M3v27Bw9evR0PQ0AoIE11fOXz5o1K7NmzTru/mXLluW6667LypUr+7d94AMf6P+5u7s7jz76aNatW5drrrkmSbJ+/fp0dHTkmWeeycyZM0/d8ADAe0LDrtnp6+vLP/zDP+SXf/mXM3PmzJxzzjm54oorBrzVtW3bthw5ciQzZszo39be3p5JkyZl69atxz13b29venp6BtwAgDI1bOx0dXVl//79+cpXvpKPfexjefrpp/OpT30qN9xwQ5577rkkSWdnZ0aOHJmzzz57wGNbW1vT2dl53HOvWLEiLS0t/beOjo5T+lwAgPpp2Njp6+tLknziE5/I5z//+Vx66aW55557Mnv27Dz88MPv+NharZZKpXLc/UuXLk13d3f/bdeuXUM6OwDQOBo2diZMmJCmpqZccsklA7Z/8IMf7P80VltbWw4fPpy9e/cOOKarqyutra3HPXe1Ws3YsWMH3ACAMjVs7IwcOTK/9mu/lu9///sDtr/88ss577zzkiSXXXZZRowYkU2bNvXv37NnT3bs2JGpU6ee1nkBgMZU109j7d+/P6+88kr//Z07d2b79u0ZN25cJk6cmCVLluTGG2/MRz/60UybNi3/9E//lL//+7/Pt771rSRJS0tLbrvttixevDjjx4/PuHHjctddd2Xy5Mn9n84CAM5sdY2d559/PtOmTeu/f+eddyZJFixYkLVr1+ZTn/pUHn744axYsSKf+9znctFFF+Vv/uZvcuWVV/Y/5qGHHkpTU1PmzZuXgwcPZvr06Vm7dm2GDx9+2p8PANB4KrVarVbvIeqtp6cnLS0t6e7utn4HCnLo0KHMnTs3SbJhw4YBf5AUeO870dfvhl2zAwAwFMQOAFA0sQMAFE3sAABFEzsAQNHEDgBQNLEDABRN7AAARRM7AEDRxA4AUDSxAwAUTewAAEUTOwBA0cQOAFA0sQMAFE3sAABFEzsAQNHEDgBQNLEDABRN7AAARRM7AEDRxA4AUDSxAwAUTewAAEUTOwBA0cQOAFA0sQMAFE3sAABFEzsAQNHEDgBQNLEDABRN7AAARRM7AEDRxA4AUDSxAwAUTewAAEUTOwBA0cQOAFA0sQMAFE3sAABFEzsAQNHEDgBQNLEDABRN7AAARRM7AEDRxA4AUDSxAwAUTewAAEUTOwBA0cQOAFA0sQMAFE3sAABFEzsAQNHqGjubN2/O9ddfn/b29lQqlWzcuPG4x95+++2pVCpZtWrVgO29vb1ZuHBhJkyYkNGjR2fOnDnZvXv3qR0cAHjPqGvsHDhwIFOmTMmaNWve8biNGzfm3//939Pe3n7MvkWLFuXJJ5/ME088kS1btmT//v2ZPXt2jh49eqrGBgDeQ5rq+ctnzZqVWbNmveMx//3f/50/+IM/yFNPPZWPf/zjA/Z1d3fn0Ucfzbp163LNNdckSdavX5+Ojo4888wzmTlz5imbHQB4b2joNTt9fX2ZP39+lixZkg996EPH7N+2bVuOHDmSGTNm9G9rb2/PpEmTsnXr1uOet7e3Nz09PQNuAECZGjp2HnjggTQ1NeVzn/vc2+7v7OzMyJEjc/bZZw/Y3trams7OzuOed8WKFWlpaem/dXR0DOncAEDjaNjY2bZtW7761a9m7dq1qVQq7+qxtVrtHR+zdOnSdHd399927dp1suMCAA2qYWPnX//1X9PV1ZWJEyemqakpTU1NefXVV7N48eKcf/75SZK2trYcPnw4e/fuHfDYrq6utLa2Hvfc1Wo1Y8eOHXADAMrUsLEzf/78fPe738327dv7b+3t7VmyZEmeeuqpJMlll12WESNGZNOmTf2P27NnT3bs2JGpU6fWa3QAoIHU9dNY+/fvzyuvvNJ/f+fOndm+fXvGjRuXiRMnZvz48QOOHzFiRNra2nLRRRclSVpaWnLbbbdl8eLFGT9+fMaNG5e77rorkydP7v90FgBwZqtr7Dz//POZNm1a//0777wzSbJgwYKsXbv2hM7x0EMPpampKfPmzcvBgwczffr0rF27NsOHDz8VIwMA7zGVWq1Wq/cQ9dbT05OWlpZ0d3dbvwMFOXToUObOnZsk2bBhQ5qbm+s8ETCUTvT1u2HX7AAADAWxAwAUTewAAEUTOwBA0cQOAFA0sQMAFE3sAABFEzsAQNHEDgBQNLEDABRN7AAARRM7AEDRxA4AUDSxAwAUTewAAEUTOwBA0cQOAFA0sQMAFE3sAABFEzsAQNHEDgBQNLEDABRN7AAARWuq9wAMjVqtlt7e3nqPAQ3l0KFDb/sz8IZqtZpKpVLvMU45sVOI3t7ezJ07t95jQMOaP39+vUeAhrNhw4Y0NzfXe4xTzttYAEDRXNkp0EsvLU9f38h6jwENoJZK5fAbP9VGJin/cj38PMOGHc4HP/hH9R7jtBI7BerrG5larVrvMaAh1GrlX6KHd6Ovr94TnH6Dfhtr3bp1+Y3f+I20t7fn1VdfTZKsWrUqf/d3fzdkwwEAnKxBxc6f//mf584778x1112X//3f/83Ro0eTJGeddVZWrVo1lPMBAJyUQcXO6tWr8xd/8RdZtmxZhg8f3r/98ssvz3/+538O2XAAACdrULGzc+fOfPjDHz5me7VazYEDB056KACAoTKo2Lnggguyffv2Y7b/4z/+Yy655JKTnQkAYMgM6tNYS5Ysye///u/n0KFDqdVq+Y//+I/81V/9VVasWJFHHnlkqGcEABi0QcXOLbfckp/+9Ke5++678/rrr+fmm2/OL/7iL+arX/1qbrrppqGeEQBg0Ab9d3Y++9nP5rOf/Wx+/OMfp6+vL+ecc85QzgUAMCRO+o8KTpgwYSjmAAA4JQYVOz/5yU/yxS9+Mc8++2y6urrS9zN/jvF//ud/hmQ4AICTNajY+d3f/d388Ic/zG233ZbW1tYz4uvhAYD3pkHFzpYtW7Jly5ZMmTJlqOcBABhSg/o7OxdffHEOHjw41LMAAAy5QcXO1772tSxbtizPPfdcfvKTn6Snp2fADQCgUQzqbayzzjor3d3d+c3f/M0B22u1WiqVSv8XgwIA1NugYud3fud3MnLkyDz++OMWKAMADW1QsbNjx468+OKLueiii4Z6HgCAITWoNTuXX355du3aNdSzAAAMuUFd2Vm4cGH+8A//MEuWLMnkyZMzYsSIAft/5Vd+ZUiGAwA4WYOKnRtvvDFJcuutt/Zvq1QqFigDAA1nULGzc+fOoZ4DAOCUGFTsnHfeeUM9BwDAKXHCsfONb3wjs2bNyogRI/KNb3zjHY+dM2fOSQ8GADAUTjh2PvnJT6azszPnnHNOPvnJTx73OGt2AIBGcsKx09fX97Y/AwA0skH9nZ2vf/3r6e3tPWb74cOH8/Wvf/2khwIAGCqDip1bbrkl3d3dx2zft29fbrnllhM+z+bNm3P99denvb09lUolGzdu7N935MiRfOELX8jkyZMzevTotLe35zOf+Uxee+21Aefo7e3NwoULM2HChIwePTpz5szJ7t27B/O0AIACDSp23vx7Oj9r9+7daWlpOeHzHDhwIFOmTMmaNWuO2ff666/nhRdeyL333psXXnghf/u3f5uXX375mMXPixYtypNPPpknnngiW7Zsyf79+zN79mzrhgCAJO/yo+cf/vCHU6lUUqlUMn369DQ1/f+HHz16NDt37szHPvaxEz7frFmzMmvWrLfd19LSkk2bNg3Ytnr16vz6r/96fvSjH2XixInp7u7Oo48+mnXr1uWaa65Jkqxfvz4dHR155plnMnPmzHfz9ACAAr2r2HnzU1jbt2/PzJkz8wu/8Av9+0aOHJnzzz8/v/VbvzWkA75Vd3d3KpVKzjrrrCTJtm3bcuTIkcyYMaP/mPb29kyaNClbt249buz09vYOWHPU09NzymYGAOrrXcXOl770pSTJ+eefnxtvvDHNzc2nZKi3c+jQodxzzz25+eabM3bs2CRJZ2dnRo4cmbPPPnvAsa2trens7DzuuVasWJEvf/nLp3ReAKAxDOovKC9YsCDJG5++6urqOuaj6BMnTjz5yd7iyJEjuemmm9LX15evfe1rP/f4460petPSpUtz55139t/v6elJR0fHkMwKADSWQcXOD37wg9x6663ZunXrgO2n4otAjxw5knnz5mXnzp35l3/5l/6rOknS1taWw4cPZ+/evQOu7nR1dWXq1KnHPWe1Wk21Wh2yGQGAxjWo2Pm93/u9NDU15Zvf/GbOPffcd7yKcjLeDJ0f/OAHefbZZzN+/PgB+y+77LKMGDEimzZtyrx585Ike/bsyY4dO7Jy5cpTMhMA8N4yqNjZvn17tm3blosvvvikfvn+/fvzyiuv9N/fuXNntm/fnnHjxqW9vT2f/vSn88ILL+Sb3/xmjh492r8OZ9y4cRk5cmRaWlpy2223ZfHixRk/fnzGjRuXu+66K5MnT+7/dBYAcGYbVOxccskl+fGPf3zSv/z555/PtGnT+u+/uY5mwYIFue+++/q/cPTSSy8d8Lhnn302V199dZLkoYceSlNTU+bNm5eDBw9m+vTpWbt2bYYPH37S8wEA732Dip0HHnggd999d5YvX57JkydnxIgRA/a/dV3NO7n66qtTq9WOu/+d9r2pubk5q1evzurVq0/odwIAZ5ZBxc6bbxFNnz59wPZTsUAZAOBkDCp2nn322aGeAwDglBhU7Fx11VVDPQcAwCkxqNjZvHnzO+7/6Ec/OqhhAACG2qBi581PQr3VW//WjjU7p99bF3NXKr3vcCQAZ7K3vkacyAeBSjCo2Nm7d++A+0eOHMmLL76Ye++9N/fff/+QDMa789YvNr3kkmV1nASA94re3t6MGjWq3mOccoOKnZaWlmO2XXvttalWq/n85z+fbdu2nfRgAABDYVCxczzvf//78/3vf38oT8kJeut3ff3Xf92fWs13fwFwrEqlt/8dgDPleyIHFTvf/e53B9yv1WrZs2dPvvKVr2TKlClDMhjvzlvXTNVqVbEDwM91qr7bstEMKnYuvfTSVCqVYxY2feQjH8lf/uVfDslgAABD4V3HzpEjRzJx4sQ89dRTaW5uTpIMGzYs73//+/vvAwA0incdOyNGjMiBAwcyfPjwnHfeeadiJgCAITNsMA/6zGc+k0ceeWSoZwEAGHKDWrNz+PDhPPLII9m0aVMuv/zyjB49esD+Bx98cEiGAwA4WYOKnR07duRXf/VXkyQvv/zygH1nyspuAOC9wbeeAwBFG9SaHQCA9wqxAwAUTewAAEUTOwBA0cQOAFA0sQMAFE3sAABFEzsAQNHEDgBQNLEDABRN7AAARRM7AEDRxA4AUDSxAwAUTewAAEUTOwBA0cQOAFA0sQMAFE3sAABFEzsAQNHEDgBQNLEDABRN7AAARRM7AEDRxA4AUDSxAwAUTewAAEUTOwBA0cQOAFA0sQMAFE3sAABFEzsAQNHEDgBQNLEDABRN7AAARRM7AEDRxA4AULS6xs7mzZtz/fXXp729PZVKJRs3bhywv1ar5b777kt7e3tGjRqVq6++Ot/73vcGHNPb25uFCxdmwoQJGT16dObMmZPdu3efxmcBADSyusbOgQMHMmXKlKxZs+Zt969cuTIPPvhg1qxZk29/+9tpa2vLtddem3379vUfs2jRojz55JN54oknsmXLluzfvz+zZ8/O0aNHT9fTAAAaWFM9f/msWbMya9ast91Xq9WyatWqLFu2LDfccEOS5LHHHktra2sef/zx3H777enu7s6jjz6adevW5ZprrkmSrF+/Ph0dHXnmmWcyc+bM0/ZcGsmwYYfT11fvKaAR1FKpHH7jp9rIJJX6jgMNYNiww/Ue4bSra+y8k507d6azszMzZszo31atVnPVVVdl69atuf3227Nt27YcOXJkwDHt7e2ZNGlStm7detzY6e3tTW9vb//9np6eU/dE6uCDH/yjeo8AAA2jYRcod3Z2JklaW1sHbG9tbe3f19nZmZEjR+bss88+7jFvZ8WKFWlpaem/dXR0DPH0AECjaNgrO2+qVAZedq7Vasds+1k/75ilS5fmzjvv7L/f09Pzng+earWaDRs21HsMaCiHDh3K/PnzkyTr1q1Lc3NznSeCxlKtVus9wmnRsLHT1taW5I2rN+eee27/9q6urv6rPW1tbTl8+HD27t074OpOV1dXpk6detxzV6vV4v6BK5WK/5DDO2hubvb/EThDNezbWBdccEHa2tqyadOm/m2HDx/Oc8891x8yl112WUaMGDHgmD179mTHjh3vGDsAwJmjrld29u/fn1deeaX//s6dO7N9+/aMGzcuEydOzKJFi7J8+fJceOGFufDCC7N8+fK8733vy80335wkaWlpyW233ZbFixdn/PjxGTduXO66665Mnjy5/9NZAMCZra6x8/zzz2fatGn9999cR7NgwYKsXbs2d999dw4ePJg77rgje/fuzRVXXJGnn346Y8aM6X/MQw89lKampsybNy8HDx7M9OnTs3bt2gwfPvy0Px8AoPFUarVard5D1FtPT09aWlrS3d2dsWPH1nscYIgcOnQoc+fOTZJs2LDBmh0ozIm+fjfsmh0AgKEgdgCAookdAKBoYgcAKJrYAQCKJnYAgKKJHQCgaGIHACia2AEAiiZ2AICiiR0AoGhiBwAomtgBAIomdgCAookdAKBoYgcAKJrYAQCKJnYAgKKJHQCgaGIHACia2AEAiiZ2AICiiR0AoGhiBwAomtgBAIomdgCAookdAKBoYgcAKJrYAQCKJnYAgKKJHQCgaGIHACia2AEAiiZ2AICiiR0AoGhiBwAomtgBAIomdgCAookdAKBoYgcAKJrYAQCKJnYAgKKJHQCgaGIHACia2AEAiiZ2AICiiR0AoGhiBwAomtgBAIomdgCAookdAKBoYgcAKJrYAQCKJnYAgKI1dOz89Kc/zR//8R/nggsuyKhRo/KBD3wgf/Inf5K+vr7+Y2q1Wu677760t7dn1KhRufrqq/O9732vjlMDAI2koWPngQceyMMPP5w1a9bkpZdeysqVK/Onf/qnWb16df8xK1euzIMPPpg1a9bk29/+dtra2nLttddm3759dZwcAGgUDR07//Zv/5ZPfOIT+fjHP57zzz8/n/70pzNjxow8//zzSd64qrNq1aosW7YsN9xwQyZNmpTHHnssr7/+eh5//PE6Tw8ANIKGjp0rr7wy//zP/5yXX345SfKd73wnW7ZsyXXXXZck2blzZzo7OzNjxoz+x1Sr1Vx11VXZunXrcc/b29ubnp6eATcAoExN9R7gnXzhC19Id3d3Lr744gwfPjxHjx7N/fffn9/+7d9OknR2diZJWltbBzyutbU1r7766nHPu2LFinz5y18+dYMDAA2joa/s/PVf/3XWr1+fxx9/PC+88EIee+yx/Nmf/Vkee+yxAcdVKpUB92u12jHb3mrp0qXp7u7uv+3ateuUzA8A1F9DX9lZsmRJ7rnnntx0001JksmTJ+fVV1/NihUrsmDBgrS1tSV54wrPueee2/+4rq6uY672vFW1Wk21Wj21wwMADaGhr+y8/vrrGTZs4IjDhw/v/+j5BRdckLa2tmzatKl//+HDh/Pcc89l6tSpp3VWAKAxNfSVneuvvz73339/Jk6cmA996EN58cUX8+CDD+bWW29N8sbbV4sWLcry5ctz4YUX5sILL8zy5cvzvve9LzfffHOdpwcAGkFDx87q1atz77335o477khXV1fa29tz++2354tf/GL/MXfffXcOHjyYO+64I3v37s0VV1yRp59+OmPGjKnj5ABAo6jUarVavYeot56enrS0tKS7uztjx46t9zjAEDl06FDmzp2bJNmwYUOam5vrPBEwlE709buh1+wAAJwssQMAFE3sAABFEzsAQNHEDgBQNLEDABRN7AAARRM7AEDRxA4AUDSxAwAUTewAAEUTOwBA0cQOAFA0sQMAFE3sAABFEzsAQNHEDgBQNLEDABRN7AAARRM7AEDRxA4AUDSxAwAUTewAAEVrqvcAUJparZbe3t56j0GSQ4cOve3P1Fe1Wk2lUqn3GJxBxA4Msd7e3sydO7feY/Az5s+fX+8R+H82bNiQ5ubmeo/BGcTbWABA0VzZgSFWrVazYcOGeo9BBr6l6K2TxlGtVus9AmcYsQNDrFKpuETfQEaNGlXvEYA68zYWAFA0sQMAFE3sAABFEzsAQNHEDgBQNLEDABRN7AAARRM7AEDRxA4AUDSxAwAUTewAAEUTOwBA0cQOAFA033qepFarJUl6enrqPAkAcKLefN1+83X8eMROkn379iVJOjo66jwJAPBu7du3Ly0tLcfdX6n9vBw6A/T19eW1117LmDFjUqlU6j0OMIR6enrS0dGRXbt2ZezYsfUeBxhCtVot+/btS3t7e4YNO/7KHLEDFK2npyctLS3p7u4WO3CGskAZACia2AEAiiZ2gKJVq9V86UtfSrVarfcoQJ1YswMAFM2VHQCgaGIHACia2AEAiiZ2AICiiR0AoGhiBwAomtgBAIomdgCAov0fTPLXjDSin/I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13208"/>
            <a:ext cx="2414025" cy="225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Identify and display the names of the movies along with their run times for those movies that have average runtime, using the data from the previous task.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1979548"/>
            <a:ext cx="2934072" cy="64633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.mean()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runtime&gt; avg(runtime)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224" y="134076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37321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768" y="5889466"/>
            <a:ext cx="8208912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234 movies which has runtime greater than avg runtime.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‘Gone with the Wind’ has highest runtime which is 238 times.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9" t="31479" r="56919" b="26170"/>
          <a:stretch/>
        </p:blipFill>
        <p:spPr bwMode="auto">
          <a:xfrm>
            <a:off x="4306446" y="1740878"/>
            <a:ext cx="3878432" cy="3416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-27384"/>
            <a:ext cx="28281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 :</a:t>
            </a:r>
            <a:endParaRPr lang="en-US" sz="28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714" y="585376"/>
            <a:ext cx="8588750" cy="6228000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‘Action, Adventure, Fantasy and Science Fiction’ are the most profitable genres.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‘Drama’ and ‘Comedy’ are the most popular genres.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7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‘Avatar’ and ‘Titanic’ movies generated highest revenue and they have less budget than revenue.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‘Modern Times’ and ‘A Farewell to Arms’ are the very least budget movies.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is positive correlation between ‘budget’ and ‘popularity’ of movies (0.43).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Also vote_count is positively correlated with ‘popularity’ (0.75) and ‘revenue’ (0.76).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‘Budget’ and ‘revenue’ are strongly correlated (0.71).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‘Warner Bros’ (280) and ‘Universal Pictures’ (273) are the very famous companies. This production companies have high number of movies.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average runtime of movies is 118 minutes. There are total 234 movies have runtime greater than average runtime.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‘Gone with the Wind’ has highest runtime with 238 minutes and budget of movie is $4 million and generated $400 million.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8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Most of movies are made in ‘United Stated of America’ because film industry is highly active in this country.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6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6000" y="1556792"/>
            <a:ext cx="601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!</a:t>
            </a:r>
            <a:endParaRPr lang="en-US" sz="88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2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505" y="258911"/>
            <a:ext cx="3384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36" y="1052736"/>
            <a:ext cx="43149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200" b="1" dirty="0" smtClean="0">
                <a:latin typeface="Bell MT" pitchFamily="18" charset="0"/>
                <a:cs typeface="Times New Roman" pitchFamily="18" charset="0"/>
              </a:rPr>
              <a:t>Analyze movies that cost over $100  million can still fail.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b="1" dirty="0" smtClean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b="1" dirty="0" smtClean="0">
                <a:latin typeface="Bell MT" pitchFamily="18" charset="0"/>
                <a:cs typeface="Times New Roman" pitchFamily="18" charset="0"/>
              </a:rPr>
              <a:t>A production company wants to analyze the movie data to identify what kind of movies well perform in the cinemas and which genre they belongs to.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b="1" dirty="0" smtClean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b="1" dirty="0" smtClean="0">
                <a:latin typeface="Bell MT" pitchFamily="18" charset="0"/>
                <a:cs typeface="Times New Roman" pitchFamily="18" charset="0"/>
              </a:rPr>
              <a:t>It will help the company predict if a movie will be in commercial success, if the movie will be highly rated.</a:t>
            </a:r>
            <a:endParaRPr lang="en-US" sz="2200" b="1" dirty="0">
              <a:latin typeface="Bell MT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99992" y="116632"/>
            <a:ext cx="0" cy="666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8104" y="258910"/>
            <a:ext cx="2448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5524" y="1052736"/>
            <a:ext cx="43149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200" b="1" dirty="0" smtClean="0">
                <a:latin typeface="Bell MT" pitchFamily="18" charset="0"/>
                <a:cs typeface="Times New Roman" pitchFamily="18" charset="0"/>
              </a:rPr>
              <a:t>Analyze a movie data to perform exploratory data analysis.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b="1" dirty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b="1" dirty="0" smtClean="0">
                <a:latin typeface="Bell MT" pitchFamily="18" charset="0"/>
                <a:cs typeface="Times New Roman" pitchFamily="18" charset="0"/>
              </a:rPr>
              <a:t>Retrieve and explore a movie dataset containing relevant information such as movie title, genres, production companies, budget, revenue and runtime.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b="1" dirty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b="1" dirty="0" smtClean="0">
                <a:latin typeface="Bell MT" pitchFamily="18" charset="0"/>
                <a:cs typeface="Times New Roman" pitchFamily="18" charset="0"/>
              </a:rPr>
              <a:t>Determine the key factors that contribute to a movie’s success.</a:t>
            </a:r>
            <a:endParaRPr lang="en-US" sz="2200" b="1" dirty="0"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44688"/>
            <a:ext cx="6624000" cy="576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Description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TMDB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Dataset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00" y="620688"/>
            <a:ext cx="86224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TMDB (Movie Dataset) is provides information and data related to movies, TV shows and entertainment shows.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4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This Dataset contain 4803 rows and 20 columns.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4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13 categorical &amp; 7 numerical columns present in data.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4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For my analysis, I am considering columns like genres, budget, title, production_company, revenue, runtime.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4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Columns Description: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Genres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 Category of movies and TMDB id (JSON Format)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Budget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The Budget of movie in dollars. (A budget value 0 means the 	   	 budget value in unknown)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Title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	The title of the movies in English language.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Production_Company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All production companies names &amp; TMDB id of 		          a movie </a:t>
            </a:r>
            <a:r>
              <a:rPr lang="en-US" sz="2000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(JSON Format)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Revenue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The total revenue earned by a movie (in dollars)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u="sng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Runtime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: The total runtime of a movie in minutes (integer)</a:t>
            </a:r>
          </a:p>
          <a:p>
            <a:pPr marL="914400" lvl="1" indent="-457200" algn="just">
              <a:buFont typeface="Wingdings" pitchFamily="2" charset="2"/>
              <a:buChar char="§"/>
            </a:pP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Using Python Libraries like Pandas, Numpy, Matplotlib, Seaborn.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4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59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1 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itchFamily="18" charset="0"/>
              </a:rPr>
              <a:t>Load the movie dataset in the python </a:t>
            </a:r>
            <a:r>
              <a:rPr lang="en-US" b="1" dirty="0" smtClean="0">
                <a:latin typeface="Bell MT" pitchFamily="18" charset="0"/>
              </a:rPr>
              <a:t>notebook. Display </a:t>
            </a:r>
            <a:r>
              <a:rPr lang="en-US" b="1" dirty="0">
                <a:latin typeface="Bell MT" pitchFamily="18" charset="0"/>
              </a:rPr>
              <a:t>the numbers of row and columns in the </a:t>
            </a:r>
            <a:r>
              <a:rPr lang="en-US" b="1" dirty="0" smtClean="0">
                <a:latin typeface="Bell MT" pitchFamily="18" charset="0"/>
              </a:rPr>
              <a:t>dataset. Display </a:t>
            </a:r>
            <a:r>
              <a:rPr lang="en-US" b="1" dirty="0">
                <a:latin typeface="Bell MT" pitchFamily="18" charset="0"/>
              </a:rPr>
              <a:t>the titles and the genres of the first 50 movies from the dataset</a:t>
            </a:r>
            <a:r>
              <a:rPr lang="en-US" b="1" dirty="0" smtClean="0">
                <a:latin typeface="Bell MT" pitchFamily="18" charset="0"/>
              </a:rPr>
              <a:t>.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32649" r="43472" b="27007"/>
          <a:stretch/>
        </p:blipFill>
        <p:spPr bwMode="auto">
          <a:xfrm>
            <a:off x="3059832" y="1772816"/>
            <a:ext cx="5688632" cy="33123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792" y="1772816"/>
            <a:ext cx="2286000" cy="221599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d.read_csv()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df.shape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json.loads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Lambda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Head(50)</a:t>
            </a:r>
            <a:endParaRPr lang="en-US" dirty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320781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508518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589240"/>
            <a:ext cx="7488832" cy="1044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This dataset contains 4803 rows and 20 columns.</a:t>
            </a:r>
          </a:p>
          <a:p>
            <a:pPr algn="just"/>
            <a:endParaRPr lang="en-US" sz="6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Output shows the title and genres of first 50 movies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23030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Identify the columns that have null values and perform the null value treatment</a:t>
            </a:r>
            <a:r>
              <a:rPr lang="en-US" b="1" dirty="0" smtClean="0"/>
              <a:t>. (</a:t>
            </a:r>
            <a:r>
              <a:rPr lang="en-US" b="1" dirty="0"/>
              <a:t>choose the imputation method based on the type of data in the columns of interest)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1789073"/>
            <a:ext cx="2286000" cy="111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f.isnull().sum()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Imputation Using fillna()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26876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52611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5661248"/>
            <a:ext cx="8640000" cy="1116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dataset contains null values in homepage , overview, release_date, runtime and tagline columns.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Imputing mean value for runtime column because it is numerical column and mode value for rest of the columns.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4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38135" r="66332" b="12567"/>
          <a:stretch/>
        </p:blipFill>
        <p:spPr bwMode="auto">
          <a:xfrm>
            <a:off x="4161531" y="1772816"/>
            <a:ext cx="2210669" cy="36062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32085" r="67999" b="19092"/>
          <a:stretch/>
        </p:blipFill>
        <p:spPr bwMode="auto">
          <a:xfrm>
            <a:off x="6597067" y="1817218"/>
            <a:ext cx="2007381" cy="35715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132078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Bell MT" pitchFamily="18" charset="0"/>
              </a:rPr>
              <a:t>Before:</a:t>
            </a:r>
            <a:endParaRPr lang="en-US" sz="2000" b="1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6681" y="130069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Bell MT" pitchFamily="18" charset="0"/>
              </a:rPr>
              <a:t>After:</a:t>
            </a:r>
            <a:endParaRPr lang="en-US" sz="2000" b="1" dirty="0">
              <a:solidFill>
                <a:srgbClr val="00206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Display the movie categories that have a budget greater </a:t>
            </a:r>
            <a:r>
              <a:rPr lang="en-US" b="1" dirty="0" smtClean="0"/>
              <a:t>than </a:t>
            </a:r>
            <a:r>
              <a:rPr lang="en-US" b="1" dirty="0"/>
              <a:t>$220,000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1412776"/>
            <a:ext cx="2430016" cy="110799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Filter Condition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df.sort_values</a:t>
            </a:r>
          </a:p>
          <a:p>
            <a:pPr algn="just"/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 (ascending=False)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018619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465313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157192"/>
            <a:ext cx="7776864" cy="10156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3682 movie categories that have budget  &gt; $220,000.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[Adventure, Action, Fantasy] movie categories have highest budget which </a:t>
            </a:r>
            <a:r>
              <a:rPr lang="en-US" sz="2000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is $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380000000.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39381" r="54905" b="19351"/>
          <a:stretch/>
        </p:blipFill>
        <p:spPr bwMode="auto">
          <a:xfrm>
            <a:off x="4605405" y="1412776"/>
            <a:ext cx="3711011" cy="301884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Display the movie categories </a:t>
            </a:r>
            <a:r>
              <a:rPr lang="en-US" b="1" dirty="0" smtClean="0"/>
              <a:t>where the revenue is greater than $961,000,000.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13792" y="1412776"/>
            <a:ext cx="2430016" cy="110799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Filter Condition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df.sort_values</a:t>
            </a:r>
          </a:p>
          <a:p>
            <a:pPr algn="just"/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 (ascending=False)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018619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27" y="465313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157192"/>
            <a:ext cx="7776864" cy="132343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24 movie categories that have revenue  </a:t>
            </a:r>
            <a:r>
              <a:rPr lang="en-US" sz="2000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&gt; $961,000,000.</a:t>
            </a: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[Adventure, Action, Fantasy, Science Fiction] movie categories have highest revenue which </a:t>
            </a:r>
            <a:r>
              <a:rPr lang="en-US" sz="2000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is $2787965087.</a:t>
            </a: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41418" r="55838" b="14179"/>
          <a:stretch/>
        </p:blipFill>
        <p:spPr bwMode="auto">
          <a:xfrm>
            <a:off x="4723077" y="1380838"/>
            <a:ext cx="3521331" cy="3248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462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dataset, there are some movies for which the budget and revenue columns have the value 0, which mean unknown </a:t>
            </a:r>
            <a:r>
              <a:rPr lang="en-US" b="1" dirty="0" smtClean="0"/>
              <a:t>values. Remove </a:t>
            </a:r>
            <a:r>
              <a:rPr lang="en-US" b="1" dirty="0"/>
              <a:t>the row with value 0 from both the budget and revenue columns.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2188021"/>
            <a:ext cx="2862064" cy="138499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Filter Condition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df.[(df.budget !=0) </a:t>
            </a:r>
          </a:p>
          <a:p>
            <a:pPr algn="just"/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   &amp; (df.revenue !=0)</a:t>
            </a:r>
          </a:p>
          <a:p>
            <a:pPr algn="just"/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272" y="15567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800" y="533314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817458"/>
            <a:ext cx="777686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890 movies having budget and revenue value 0.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For further analysis, we considering only 3229 rows.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29910" r="43195" b="25120"/>
          <a:stretch/>
        </p:blipFill>
        <p:spPr bwMode="auto">
          <a:xfrm>
            <a:off x="3419872" y="1998361"/>
            <a:ext cx="5222143" cy="328961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8199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6.1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4824" y="44624"/>
            <a:ext cx="68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List the top 10 movies with the highest revenues and the top 10 movies with the least budget.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2188021"/>
            <a:ext cx="2862064" cy="166199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df.sort_values</a:t>
            </a:r>
          </a:p>
          <a:p>
            <a:pPr algn="just"/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(ascending = False)</a:t>
            </a:r>
          </a:p>
          <a:p>
            <a:pPr algn="just"/>
            <a:endParaRPr lang="en-US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df.head(10)</a:t>
            </a:r>
          </a:p>
          <a:p>
            <a:pPr algn="just"/>
            <a:r>
              <a:rPr lang="en-US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2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272" y="15567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800" y="533314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817458"/>
            <a:ext cx="8208912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‘Avatar’ movie has the </a:t>
            </a:r>
            <a:r>
              <a:rPr lang="en-US" sz="2000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highest revenue 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2787965087  and ‘Captain America : Civil War’  has the  </a:t>
            </a:r>
            <a:r>
              <a:rPr lang="en-US" sz="2000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least revenue </a:t>
            </a: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1153304495  among top 10.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t="51679" r="63069" b="9425"/>
          <a:stretch/>
        </p:blipFill>
        <p:spPr bwMode="auto">
          <a:xfrm>
            <a:off x="4871464" y="1956902"/>
            <a:ext cx="3024336" cy="329969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8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3308</TotalTime>
  <Words>1379</Words>
  <Application>Microsoft Office PowerPoint</Application>
  <PresentationFormat>On-screen Show (4:3)</PresentationFormat>
  <Paragraphs>214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40</cp:revision>
  <dcterms:created xsi:type="dcterms:W3CDTF">2023-06-27T12:50:06Z</dcterms:created>
  <dcterms:modified xsi:type="dcterms:W3CDTF">2023-06-29T20:07:08Z</dcterms:modified>
</cp:coreProperties>
</file>