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4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8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97BE2C-9789-4166-8497-8C238F2255DA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7047EA-6B12-4845-B1AC-4DA3CC5A2B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6136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047EA-6B12-4845-B1AC-4DA3CC5A2BB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9399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9618145-A062-43DD-ACDE-62C202479318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FE7FB09-E73C-498D-B361-659283E3F4B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9618145-A062-43DD-ACDE-62C202479318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FE7FB09-E73C-498D-B361-659283E3F4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9618145-A062-43DD-ACDE-62C202479318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FE7FB09-E73C-498D-B361-659283E3F4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9618145-A062-43DD-ACDE-62C202479318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FE7FB09-E73C-498D-B361-659283E3F4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9618145-A062-43DD-ACDE-62C202479318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FE7FB09-E73C-498D-B361-659283E3F4B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9618145-A062-43DD-ACDE-62C202479318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FE7FB09-E73C-498D-B361-659283E3F4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9618145-A062-43DD-ACDE-62C202479318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FE7FB09-E73C-498D-B361-659283E3F4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9618145-A062-43DD-ACDE-62C202479318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FE7FB09-E73C-498D-B361-659283E3F4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9618145-A062-43DD-ACDE-62C202479318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FE7FB09-E73C-498D-B361-659283E3F4B5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9618145-A062-43DD-ACDE-62C202479318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FE7FB09-E73C-498D-B361-659283E3F4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9618145-A062-43DD-ACDE-62C202479318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FE7FB09-E73C-498D-B361-659283E3F4B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89618145-A062-43DD-ACDE-62C202479318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FFE7FB09-E73C-498D-B361-659283E3F4B5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73576" y="1196752"/>
            <a:ext cx="6660000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4000" b="1" spc="50" dirty="0" smtClean="0">
                <a:ln w="11430"/>
                <a:solidFill>
                  <a:srgbClr val="00206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Tableau Capstone Project</a:t>
            </a:r>
            <a:endParaRPr lang="en-US" sz="4000" b="1" cap="none" spc="50" dirty="0">
              <a:ln w="11430"/>
              <a:solidFill>
                <a:srgbClr val="00206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55576" y="1904638"/>
            <a:ext cx="8496000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4800" b="1" cap="none" spc="50" dirty="0" smtClean="0">
                <a:ln w="11430"/>
                <a:solidFill>
                  <a:srgbClr val="00206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Customer Churn </a:t>
            </a:r>
            <a:r>
              <a:rPr lang="en-US" sz="4800" b="1" cap="none" spc="50" dirty="0" smtClean="0">
                <a:ln w="11430"/>
                <a:solidFill>
                  <a:srgbClr val="00206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Analysis</a:t>
            </a:r>
            <a:endParaRPr lang="en-US" sz="4800" b="1" cap="none" spc="50" dirty="0">
              <a:ln w="11430"/>
              <a:solidFill>
                <a:srgbClr val="00206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532653" y="4914862"/>
            <a:ext cx="5544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 Rounded MT Bold" pitchFamily="34" charset="0"/>
              </a:rPr>
              <a:t>Mentor :  Jaya Pandey</a:t>
            </a:r>
          </a:p>
          <a:p>
            <a:r>
              <a:rPr lang="en-US" sz="2800" dirty="0" smtClean="0">
                <a:latin typeface="Arial Rounded MT Bold" pitchFamily="34" charset="0"/>
              </a:rPr>
              <a:t>Student : Siddharth Raj Saxena</a:t>
            </a:r>
          </a:p>
          <a:p>
            <a:r>
              <a:rPr lang="en-US" sz="2800" dirty="0" smtClean="0">
                <a:latin typeface="Arial Rounded MT Bold" pitchFamily="34" charset="0"/>
              </a:rPr>
              <a:t>Batch : DA22S2</a:t>
            </a:r>
            <a:endParaRPr lang="en-US" sz="2800" dirty="0"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12061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36464" y="67271"/>
            <a:ext cx="7812000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sz="4400" b="1" spc="50" dirty="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Conclusion:</a:t>
            </a:r>
            <a:endParaRPr lang="en-US" sz="4400" b="1" cap="none" spc="50" dirty="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39552" y="908720"/>
            <a:ext cx="8424000" cy="5832000"/>
          </a:xfrm>
          <a:prstGeom prst="rect">
            <a:avLst/>
          </a:prstGeom>
          <a:ln>
            <a:noFill/>
            <a:prstDash val="solid"/>
          </a:ln>
        </p:spPr>
        <p:txBody>
          <a:bodyPr wrap="square">
            <a:spAutoFit/>
          </a:bodyPr>
          <a:lstStyle/>
          <a:p>
            <a:pPr marL="457200" indent="-457200" algn="just">
              <a:buFont typeface="Wingdings" pitchFamily="2" charset="2"/>
              <a:buChar char="Ø"/>
            </a:pPr>
            <a:r>
              <a:rPr lang="en-US" sz="2200" dirty="0" smtClean="0"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Total Churn Customers = 16% (Count = 1627)</a:t>
            </a:r>
          </a:p>
          <a:p>
            <a:pPr marL="457200" indent="-457200" algn="just">
              <a:buFont typeface="Wingdings" pitchFamily="2" charset="2"/>
              <a:buChar char="Ø"/>
            </a:pPr>
            <a:endParaRPr lang="en-US" sz="1000" dirty="0" smtClean="0">
              <a:latin typeface="Times New Roman" pitchFamily="18" charset="0"/>
              <a:ea typeface="Arial Unicode MS" pitchFamily="34" charset="-128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Ø"/>
            </a:pPr>
            <a:r>
              <a:rPr lang="en-US" sz="2200" dirty="0" smtClean="0"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Female Customers are more churn (9.2%) than Male. If any new female customer come, there will be high chance of those customers will churn.</a:t>
            </a:r>
          </a:p>
          <a:p>
            <a:pPr marL="457200" indent="-457200" algn="just">
              <a:buFont typeface="Wingdings" pitchFamily="2" charset="2"/>
              <a:buChar char="Ø"/>
            </a:pPr>
            <a:endParaRPr lang="en-US" sz="1000" dirty="0" smtClean="0">
              <a:latin typeface="Times New Roman" pitchFamily="18" charset="0"/>
              <a:ea typeface="Arial Unicode MS" pitchFamily="34" charset="-128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Ø"/>
            </a:pPr>
            <a:r>
              <a:rPr lang="en-US" sz="2200" dirty="0" smtClean="0"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 Maximum Customer are churn in England Region (8.7%), and least Churn Customers = 0.84% in Northern Ireland. If any new customers come from Northern Ireland there will be less chance of those customers to churn.</a:t>
            </a:r>
          </a:p>
          <a:p>
            <a:pPr marL="457200" indent="-457200" algn="just">
              <a:buFont typeface="Wingdings" pitchFamily="2" charset="2"/>
              <a:buChar char="Ø"/>
            </a:pPr>
            <a:endParaRPr lang="en-US" sz="1000" dirty="0" smtClean="0">
              <a:latin typeface="Times New Roman" pitchFamily="18" charset="0"/>
              <a:ea typeface="Arial Unicode MS" pitchFamily="34" charset="-128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Ø"/>
            </a:pPr>
            <a:r>
              <a:rPr lang="en-US" sz="2200" dirty="0" smtClean="0"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Blue Card Customers are more churn (Attrited Customers = 15%). If any customer have Blue Card, there will be high chance to those customers will churn. So proactively engaging with the customers for addressing their complaints should be prioritized.</a:t>
            </a:r>
          </a:p>
          <a:p>
            <a:pPr marL="457200" indent="-457200" algn="just">
              <a:buFont typeface="Wingdings" pitchFamily="2" charset="2"/>
              <a:buChar char="Ø"/>
            </a:pPr>
            <a:endParaRPr lang="en-US" sz="1000" dirty="0" smtClean="0">
              <a:latin typeface="Times New Roman" pitchFamily="18" charset="0"/>
              <a:ea typeface="Arial Unicode MS" pitchFamily="34" charset="-128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Ø"/>
            </a:pPr>
            <a:r>
              <a:rPr lang="en-US" sz="2200" dirty="0" smtClean="0"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Maximum Attrited Customers are in “Less than $40K” Income Category (Attrited Customers = 6%), Least Churn Customers are in “$120K” Income Category (Attrited Customers = 1.24%).</a:t>
            </a:r>
          </a:p>
          <a:p>
            <a:pPr marL="457200" indent="-457200" algn="just">
              <a:buFont typeface="Wingdings" pitchFamily="2" charset="2"/>
              <a:buChar char="Ø"/>
            </a:pPr>
            <a:endParaRPr lang="en-US" sz="2200" dirty="0">
              <a:latin typeface="Times New Roman" pitchFamily="18" charset="0"/>
              <a:ea typeface="Arial Unicode MS" pitchFamily="34" charset="-128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Ø"/>
            </a:pPr>
            <a:endParaRPr lang="en-US" sz="2200" dirty="0" smtClean="0">
              <a:latin typeface="Times New Roman" pitchFamily="18" charset="0"/>
              <a:ea typeface="Arial Unicode MS" pitchFamily="34" charset="-128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Ø"/>
            </a:pPr>
            <a:endParaRPr lang="en-US" sz="2200" dirty="0">
              <a:latin typeface="Times New Roman" pitchFamily="18" charset="0"/>
              <a:ea typeface="Arial Unicode MS" pitchFamily="34" charset="-128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5900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36464" y="67271"/>
            <a:ext cx="7812000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sz="4400" b="1" spc="50" dirty="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Conclusion:</a:t>
            </a:r>
            <a:endParaRPr lang="en-US" sz="4400" b="1" cap="none" spc="50" dirty="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39552" y="1311726"/>
            <a:ext cx="8424000" cy="4493538"/>
          </a:xfrm>
          <a:prstGeom prst="rect">
            <a:avLst/>
          </a:prstGeom>
          <a:ln>
            <a:noFill/>
            <a:prstDash val="solid"/>
          </a:ln>
        </p:spPr>
        <p:txBody>
          <a:bodyPr wrap="square">
            <a:spAutoFit/>
          </a:bodyPr>
          <a:lstStyle/>
          <a:p>
            <a:pPr marL="457200" indent="-457200" algn="just">
              <a:buFont typeface="Wingdings" pitchFamily="2" charset="2"/>
              <a:buChar char="Ø"/>
            </a:pPr>
            <a:r>
              <a:rPr lang="en-US" sz="2200" dirty="0" smtClean="0"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Bank have maximum number of Customers from England (Count = 5,393). So retaining the existing customers by satisfying their needs.</a:t>
            </a:r>
          </a:p>
          <a:p>
            <a:pPr marL="457200" indent="-457200" algn="just">
              <a:buFont typeface="Wingdings" pitchFamily="2" charset="2"/>
              <a:buChar char="Ø"/>
            </a:pPr>
            <a:endParaRPr lang="en-US" sz="2200" dirty="0" smtClean="0">
              <a:latin typeface="Times New Roman" pitchFamily="18" charset="0"/>
              <a:ea typeface="Arial Unicode MS" pitchFamily="34" charset="-128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Ø"/>
            </a:pPr>
            <a:r>
              <a:rPr lang="en-US" sz="2200" dirty="0" smtClean="0"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Minimum number of  Customers from Northern Ireland (Count = 568). So make more new customers by providing good schemes and offers.</a:t>
            </a:r>
          </a:p>
          <a:p>
            <a:pPr marL="457200" indent="-457200" algn="just">
              <a:buFont typeface="Wingdings" pitchFamily="2" charset="2"/>
              <a:buChar char="Ø"/>
            </a:pPr>
            <a:endParaRPr lang="en-US" sz="2200" dirty="0" smtClean="0">
              <a:latin typeface="Times New Roman" pitchFamily="18" charset="0"/>
              <a:ea typeface="Arial Unicode MS" pitchFamily="34" charset="-128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Ø"/>
            </a:pPr>
            <a:r>
              <a:rPr lang="en-US" sz="2200" dirty="0" smtClean="0"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From my analysis, Bank can easily make a decision and retaining the existing customers by satisfying their needs. And proactively engaging with the customers for addressing their complaints should be prioritized for acquiring the trust of the customers. </a:t>
            </a:r>
            <a:endParaRPr lang="en-US" sz="2200" dirty="0">
              <a:latin typeface="Times New Roman" pitchFamily="18" charset="0"/>
              <a:ea typeface="Arial Unicode MS" pitchFamily="34" charset="-128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Ø"/>
            </a:pPr>
            <a:endParaRPr lang="en-US" sz="2200" dirty="0" smtClean="0">
              <a:latin typeface="Times New Roman" pitchFamily="18" charset="0"/>
              <a:ea typeface="Arial Unicode MS" pitchFamily="34" charset="-128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Ø"/>
            </a:pPr>
            <a:endParaRPr lang="en-US" sz="2200" dirty="0">
              <a:latin typeface="Times New Roman" pitchFamily="18" charset="0"/>
              <a:ea typeface="Arial Unicode MS" pitchFamily="34" charset="-128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06655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64360" y="1780361"/>
            <a:ext cx="6048000" cy="280076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8800" b="1" cap="none" spc="50" dirty="0" smtClean="0">
                <a:ln w="11430">
                  <a:solidFill>
                    <a:srgbClr val="FF0000"/>
                  </a:solidFill>
                </a:ln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Thank </a:t>
            </a:r>
          </a:p>
          <a:p>
            <a:pPr algn="ctr"/>
            <a:r>
              <a:rPr lang="en-US" sz="8800" b="1" cap="none" spc="50" dirty="0" smtClean="0">
                <a:ln w="11430">
                  <a:solidFill>
                    <a:srgbClr val="FF0000"/>
                  </a:solidFill>
                </a:ln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You !</a:t>
            </a:r>
            <a:endParaRPr lang="en-US" sz="8800" b="1" cap="none" spc="50" dirty="0">
              <a:ln w="11430">
                <a:solidFill>
                  <a:srgbClr val="FF0000"/>
                </a:solidFill>
              </a:ln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36717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39552" y="1269336"/>
            <a:ext cx="8424000" cy="5184000"/>
          </a:xfrm>
          <a:prstGeom prst="rect">
            <a:avLst/>
          </a:prstGeom>
          <a:ln>
            <a:noFill/>
            <a:prstDash val="solid"/>
          </a:ln>
        </p:spPr>
        <p:txBody>
          <a:bodyPr wrap="square">
            <a:spAutoFit/>
          </a:bodyPr>
          <a:lstStyle/>
          <a:p>
            <a:pPr marL="457200" indent="-457200" algn="just">
              <a:buFont typeface="Wingdings" pitchFamily="2" charset="2"/>
              <a:buChar char="Ø"/>
            </a:pPr>
            <a:r>
              <a:rPr lang="en-US" sz="2200" dirty="0" smtClean="0"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Performing customer churn analysis for North America Bank because Credit Card business of this bank is not performing very well.</a:t>
            </a:r>
          </a:p>
          <a:p>
            <a:pPr marL="457200" indent="-457200" algn="just">
              <a:buFont typeface="Wingdings" pitchFamily="2" charset="2"/>
              <a:buChar char="Ø"/>
            </a:pPr>
            <a:endParaRPr lang="en-US" sz="2200" dirty="0" smtClean="0">
              <a:latin typeface="Times New Roman" pitchFamily="18" charset="0"/>
              <a:ea typeface="Arial Unicode MS" pitchFamily="34" charset="-128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Ø"/>
            </a:pPr>
            <a:r>
              <a:rPr lang="en-US" sz="2200" dirty="0" smtClean="0"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In spite of growth and transformation over the decades Banking Sector experience Customer Churn.</a:t>
            </a:r>
          </a:p>
          <a:p>
            <a:pPr marL="457200" indent="-457200" algn="just">
              <a:buFont typeface="Wingdings" pitchFamily="2" charset="2"/>
              <a:buChar char="Ø"/>
            </a:pPr>
            <a:endParaRPr lang="en-US" sz="2200" dirty="0" smtClean="0">
              <a:latin typeface="Times New Roman" pitchFamily="18" charset="0"/>
              <a:ea typeface="Arial Unicode MS" pitchFamily="34" charset="-128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Ø"/>
            </a:pPr>
            <a:r>
              <a:rPr lang="en-US" sz="2200" dirty="0" smtClean="0"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Customer churn is one of the major challenges for the Banks in the competitive market and a major impact on the financial sector.</a:t>
            </a:r>
          </a:p>
          <a:p>
            <a:pPr marL="457200" indent="-457200" algn="just">
              <a:buFont typeface="Wingdings" pitchFamily="2" charset="2"/>
              <a:buChar char="Ø"/>
            </a:pPr>
            <a:endParaRPr lang="en-US" sz="2200" dirty="0" smtClean="0">
              <a:latin typeface="Times New Roman" pitchFamily="18" charset="0"/>
              <a:ea typeface="Arial Unicode MS" pitchFamily="34" charset="-128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Ø"/>
            </a:pPr>
            <a:r>
              <a:rPr lang="en-US" sz="2200" dirty="0" smtClean="0"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Therefore, retaining the existing customers by satisfying their needs.</a:t>
            </a:r>
          </a:p>
          <a:p>
            <a:pPr marL="457200" indent="-457200" algn="just">
              <a:buFont typeface="Wingdings" pitchFamily="2" charset="2"/>
              <a:buChar char="Ø"/>
            </a:pPr>
            <a:endParaRPr lang="en-US" sz="2200" dirty="0" smtClean="0">
              <a:latin typeface="Times New Roman" pitchFamily="18" charset="0"/>
              <a:ea typeface="Arial Unicode MS" pitchFamily="34" charset="-128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Ø"/>
            </a:pPr>
            <a:r>
              <a:rPr lang="en-US" sz="2200" dirty="0" smtClean="0"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And proactively engaging with the customers for addressing their complaints should be prioritized for acquiring the trust of the customers.</a:t>
            </a:r>
            <a:endParaRPr lang="en-US" sz="2200" dirty="0">
              <a:latin typeface="Times New Roman" pitchFamily="18" charset="0"/>
              <a:ea typeface="Arial Unicode MS" pitchFamily="34" charset="-128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Ø"/>
            </a:pPr>
            <a:endParaRPr lang="en-US" sz="2200" dirty="0" smtClean="0">
              <a:latin typeface="Times New Roman" pitchFamily="18" charset="0"/>
              <a:ea typeface="Arial Unicode MS" pitchFamily="34" charset="-128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Ø"/>
            </a:pPr>
            <a:endParaRPr lang="en-US" sz="2200" dirty="0">
              <a:latin typeface="Times New Roman" pitchFamily="18" charset="0"/>
              <a:ea typeface="Arial Unicode MS" pitchFamily="34" charset="-128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Ø"/>
            </a:pPr>
            <a:endParaRPr lang="en-US" sz="2200" dirty="0" smtClean="0">
              <a:latin typeface="Times New Roman" pitchFamily="18" charset="0"/>
              <a:ea typeface="Arial Unicode MS" pitchFamily="34" charset="-128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Ø"/>
            </a:pPr>
            <a:endParaRPr lang="en-US" sz="2200" dirty="0">
              <a:latin typeface="Times New Roman" pitchFamily="18" charset="0"/>
              <a:ea typeface="Arial Unicode MS" pitchFamily="34" charset="-128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46403" y="260648"/>
            <a:ext cx="5904000" cy="93600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sz="4400" b="1" spc="50" dirty="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Project Introduction</a:t>
            </a:r>
            <a:r>
              <a:rPr lang="en-US" sz="4400" b="1" cap="none" spc="50" dirty="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:</a:t>
            </a:r>
            <a:endParaRPr lang="en-US" sz="4400" b="1" cap="none" spc="50" dirty="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13257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11560" y="1305360"/>
            <a:ext cx="8496944" cy="5364000"/>
          </a:xfrm>
          <a:prstGeom prst="rect">
            <a:avLst/>
          </a:prstGeom>
          <a:ln>
            <a:noFill/>
            <a:prstDash val="solid"/>
          </a:ln>
        </p:spPr>
        <p:txBody>
          <a:bodyPr wrap="square">
            <a:spAutoFit/>
          </a:bodyPr>
          <a:lstStyle/>
          <a:p>
            <a:pPr marL="457200" indent="-457200" algn="just"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Customer Churn Dataset have total rows = 10127 &amp; total columns = 20.</a:t>
            </a:r>
          </a:p>
          <a:p>
            <a:pPr marL="457200" indent="-457200" algn="just">
              <a:buFont typeface="Wingdings" pitchFamily="2" charset="2"/>
              <a:buChar char="Ø"/>
            </a:pPr>
            <a:endParaRPr lang="en-US" sz="2000" dirty="0" smtClean="0">
              <a:latin typeface="Times New Roman" pitchFamily="18" charset="0"/>
              <a:ea typeface="Arial Unicode MS" pitchFamily="34" charset="-128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For my analysis, I have considered 5 columns : Attrition Flag, Gender, Region, Card Category &amp; Income Category.</a:t>
            </a:r>
          </a:p>
          <a:p>
            <a:pPr marL="457200" indent="-457200" algn="just">
              <a:buFont typeface="Wingdings" pitchFamily="2" charset="2"/>
              <a:buChar char="Ø"/>
            </a:pPr>
            <a:endParaRPr lang="en-US" sz="2000" dirty="0" smtClean="0">
              <a:latin typeface="Times New Roman" pitchFamily="18" charset="0"/>
              <a:ea typeface="Arial Unicode MS" pitchFamily="34" charset="-128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Description of Columns :</a:t>
            </a:r>
          </a:p>
          <a:p>
            <a:pPr marL="1371600" lvl="2" indent="-457200" algn="just"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Attrition Flag = Customers activity, Existing Customers and Attrited Customers (Churn Customers).</a:t>
            </a:r>
          </a:p>
          <a:p>
            <a:pPr marL="1371600" lvl="2" indent="-457200" algn="just"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Gender =  Male – M | Female – F</a:t>
            </a:r>
          </a:p>
          <a:p>
            <a:pPr marL="1371600" lvl="2" indent="-457200" algn="just"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Region = Region to which account holder belongs.</a:t>
            </a:r>
          </a:p>
          <a:p>
            <a:pPr marL="1371600" lvl="2" indent="-457200" algn="just"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Card Category = Type of card (Blue, Silver, Gold &amp; Platinum)</a:t>
            </a:r>
          </a:p>
          <a:p>
            <a:pPr marL="1371600" lvl="2" indent="-457200" algn="just"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Income Category = Annual Income category of account holder.</a:t>
            </a:r>
          </a:p>
          <a:p>
            <a:pPr marL="914400" lvl="1" indent="-457200" algn="just">
              <a:buFont typeface="Wingdings" pitchFamily="2" charset="2"/>
              <a:buChar char="§"/>
            </a:pPr>
            <a:endParaRPr lang="en-US" sz="2000" dirty="0" smtClean="0">
              <a:latin typeface="Times New Roman" pitchFamily="18" charset="0"/>
              <a:ea typeface="Arial Unicode MS" pitchFamily="34" charset="-128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Perform Data Pre-Processing before loading the dataset into Tableau.</a:t>
            </a:r>
          </a:p>
          <a:p>
            <a:pPr marL="1371600" lvl="2" indent="-457200" algn="just"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Display summary statistics</a:t>
            </a:r>
          </a:p>
          <a:p>
            <a:pPr marL="1371600" lvl="2" indent="-457200" algn="just"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Identify the Total missing values</a:t>
            </a:r>
          </a:p>
          <a:p>
            <a:pPr marL="1371600" lvl="2" indent="-457200" algn="just"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Treated the missing or null values </a:t>
            </a:r>
            <a:endParaRPr lang="en-US" sz="2000" dirty="0">
              <a:latin typeface="Times New Roman" pitchFamily="18" charset="0"/>
              <a:ea typeface="Arial Unicode MS" pitchFamily="34" charset="-128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Ø"/>
            </a:pPr>
            <a:endParaRPr lang="en-US" sz="2000" dirty="0" smtClean="0">
              <a:latin typeface="Times New Roman" pitchFamily="18" charset="0"/>
              <a:ea typeface="Arial Unicode MS" pitchFamily="34" charset="-128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Ø"/>
            </a:pPr>
            <a:endParaRPr lang="en-US" sz="2000" dirty="0">
              <a:latin typeface="Times New Roman" pitchFamily="18" charset="0"/>
              <a:ea typeface="Arial Unicode MS" pitchFamily="34" charset="-128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Ø"/>
            </a:pPr>
            <a:endParaRPr lang="en-US" sz="2000" dirty="0" smtClean="0">
              <a:latin typeface="Times New Roman" pitchFamily="18" charset="0"/>
              <a:ea typeface="Arial Unicode MS" pitchFamily="34" charset="-128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Ø"/>
            </a:pPr>
            <a:endParaRPr lang="en-US" sz="2000" dirty="0">
              <a:latin typeface="Times New Roman" pitchFamily="18" charset="0"/>
              <a:ea typeface="Arial Unicode MS" pitchFamily="34" charset="-128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46403" y="334397"/>
            <a:ext cx="7812000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sz="4400" b="1" spc="50" dirty="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Description of the Dataset:</a:t>
            </a:r>
            <a:endParaRPr lang="en-US" sz="4400" b="1" cap="none" spc="50" dirty="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17124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 flipH="1">
            <a:off x="35496" y="-27384"/>
            <a:ext cx="9216000" cy="396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Task 1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:  Display the percentage of the attrited and the existing customers from the data.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 flipH="1">
            <a:off x="1152480" y="5949280"/>
            <a:ext cx="7740000" cy="612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Conclusion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: 	* Existing Customers are 84%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* Attrited Customers or Churn Customers are 16%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419872" y="1484784"/>
            <a:ext cx="2304256" cy="20882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44" t="12640" r="4045" b="16118"/>
          <a:stretch/>
        </p:blipFill>
        <p:spPr bwMode="auto">
          <a:xfrm>
            <a:off x="141426" y="620688"/>
            <a:ext cx="8895070" cy="506754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3419872" y="1484784"/>
            <a:ext cx="2340000" cy="2052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811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44" t="12640" r="4045" b="16118"/>
          <a:stretch/>
        </p:blipFill>
        <p:spPr bwMode="auto">
          <a:xfrm>
            <a:off x="124465" y="620688"/>
            <a:ext cx="8895070" cy="506754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 flipH="1">
            <a:off x="35496" y="-27384"/>
            <a:ext cx="9216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Task 2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:  Display Gender wise percentage of the attrited and the existing customers.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 flipH="1">
            <a:off x="1152480" y="6201376"/>
            <a:ext cx="774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Conclusion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: 	* Female Customers are more churn than Male.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		* Female (Attrited Customers )= 9.2% 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868144" y="1484784"/>
            <a:ext cx="2736304" cy="2052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50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 flipH="1">
            <a:off x="35496" y="-27384"/>
            <a:ext cx="9216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Task 3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:   Display Region wise percentage of the attrited and the existing customers.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 flipH="1">
            <a:off x="90000" y="5877272"/>
            <a:ext cx="905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Conclusion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: 	*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Maximum Existing customer = 44.5% and also maximum Attrited 		   	    Customer = 8.69% are in England.		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* Least Attrited Customer = 0.84% in Northern Ireland. 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44" t="12640" r="4045" b="16118"/>
          <a:stretch/>
        </p:blipFill>
        <p:spPr bwMode="auto">
          <a:xfrm>
            <a:off x="124465" y="620688"/>
            <a:ext cx="8895070" cy="506754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3347864" y="3609248"/>
            <a:ext cx="2448272" cy="2052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50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 flipH="1">
            <a:off x="35496" y="-27384"/>
            <a:ext cx="9216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Task 4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: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Display the percentage of the attrited and the existing customers for each card category.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 flipH="1">
            <a:off x="90000" y="6165304"/>
            <a:ext cx="90540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Conclusion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: 	*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Blue Card Customer are more Churn (Attrited Customer = 15%)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	* Platinum Card Customers  are least Churn (Attrited Customer = 0.05%)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44" t="12640" r="4045" b="16118"/>
          <a:stretch/>
        </p:blipFill>
        <p:spPr bwMode="auto">
          <a:xfrm>
            <a:off x="124465" y="620688"/>
            <a:ext cx="8895070" cy="506754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179512" y="3573016"/>
            <a:ext cx="3168352" cy="2052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549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 flipH="1">
            <a:off x="-71464" y="-27384"/>
            <a:ext cx="9468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Task 5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Display the percentage of the attrited and the existing customers for each income category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 flipH="1">
            <a:off x="90000" y="5877272"/>
            <a:ext cx="905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Conclusion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* Maximum Existing and Attrited Customer are available in " Less than $40K " Income Category. Where Existing Customer = 29.12% and Attrited Customer = 6%.</a:t>
            </a:r>
            <a:endParaRPr lang="en-US" dirty="0" smtClean="0">
              <a:effectLst/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* Less Attrited Customer are in " $120K " income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category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where Attrited Customer = 1.24%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44" t="12640" r="4045" b="16118"/>
          <a:stretch/>
        </p:blipFill>
        <p:spPr bwMode="auto">
          <a:xfrm>
            <a:off x="124465" y="620688"/>
            <a:ext cx="8895070" cy="506754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5796136" y="3573016"/>
            <a:ext cx="3168352" cy="2052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549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 flipH="1">
            <a:off x="35496" y="-27384"/>
            <a:ext cx="9036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Task 6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:    Display Region wise count of customers. Identify the region that has the 	   maximum number of customers.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 flipH="1">
            <a:off x="90000" y="6165304"/>
            <a:ext cx="90540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Conclusion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: *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Bank have maximum number of Customers in England &amp; Count = 5,393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   *  Bank have minimum number of Customers in Northern Ireland &amp; Count  = 568 only.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44" t="12640" r="4045" b="16118"/>
          <a:stretch/>
        </p:blipFill>
        <p:spPr bwMode="auto">
          <a:xfrm>
            <a:off x="124465" y="620688"/>
            <a:ext cx="8895070" cy="506754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539552" y="1484784"/>
            <a:ext cx="2808312" cy="2052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119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535</TotalTime>
  <Words>687</Words>
  <Application>Microsoft Office PowerPoint</Application>
  <PresentationFormat>On-screen Show (4:3)</PresentationFormat>
  <Paragraphs>73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Solstice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owner</dc:creator>
  <cp:lastModifiedBy>owner</cp:lastModifiedBy>
  <cp:revision>12</cp:revision>
  <dcterms:created xsi:type="dcterms:W3CDTF">2023-06-29T11:12:47Z</dcterms:created>
  <dcterms:modified xsi:type="dcterms:W3CDTF">2023-08-01T06:06:12Z</dcterms:modified>
</cp:coreProperties>
</file>