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3" r:id="rId7"/>
    <p:sldId id="260" r:id="rId8"/>
    <p:sldId id="262" r:id="rId9"/>
    <p:sldId id="265" r:id="rId10"/>
    <p:sldId id="261" r:id="rId11"/>
    <p:sldId id="268" r:id="rId12"/>
    <p:sldId id="267" r:id="rId13"/>
    <p:sldId id="266"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95635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9183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95819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801347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011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3523954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213658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68634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47019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C5D3A2-A5D1-40E4-A750-0CBE42886C8D}" type="datetimeFigureOut">
              <a:rPr lang="en-US" smtClean="0"/>
              <a:t>3/16/2018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342216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C5D3A2-A5D1-40E4-A750-0CBE42886C8D}"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5269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C5D3A2-A5D1-40E4-A750-0CBE42886C8D}" type="datetimeFigureOut">
              <a:rPr lang="en-US" smtClean="0"/>
              <a:t>3/16/2018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95906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C5D3A2-A5D1-40E4-A750-0CBE42886C8D}" type="datetimeFigureOut">
              <a:rPr lang="en-US" smtClean="0"/>
              <a:t>3/16/2018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90683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5D3A2-A5D1-40E4-A750-0CBE42886C8D}" type="datetimeFigureOut">
              <a:rPr lang="en-US" smtClean="0"/>
              <a:t>3/16/2018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238998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C5D3A2-A5D1-40E4-A750-0CBE42886C8D}"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198342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FC5D3A2-A5D1-40E4-A750-0CBE42886C8D}" type="datetimeFigureOut">
              <a:rPr lang="en-US" smtClean="0"/>
              <a:t>3/16/2018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991DE-A178-4532-B35D-AD5597C0BE12}" type="slidenum">
              <a:rPr lang="en-US" smtClean="0"/>
              <a:t>‹#›</a:t>
            </a:fld>
            <a:endParaRPr lang="en-US"/>
          </a:p>
        </p:txBody>
      </p:sp>
    </p:spTree>
    <p:extLst>
      <p:ext uri="{BB962C8B-B14F-4D97-AF65-F5344CB8AC3E}">
        <p14:creationId xmlns:p14="http://schemas.microsoft.com/office/powerpoint/2010/main" val="502145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C5D3A2-A5D1-40E4-A750-0CBE42886C8D}" type="datetimeFigureOut">
              <a:rPr lang="en-US" smtClean="0"/>
              <a:t>3/16/2018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4991DE-A178-4532-B35D-AD5597C0BE12}" type="slidenum">
              <a:rPr lang="en-US" smtClean="0"/>
              <a:t>‹#›</a:t>
            </a:fld>
            <a:endParaRPr lang="en-US"/>
          </a:p>
        </p:txBody>
      </p:sp>
    </p:spTree>
    <p:extLst>
      <p:ext uri="{BB962C8B-B14F-4D97-AF65-F5344CB8AC3E}">
        <p14:creationId xmlns:p14="http://schemas.microsoft.com/office/powerpoint/2010/main" val="178574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iquantny.tumblr.com/post/144197004989/the-nypd-was-systematically-ticketing-legall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quantny.tumblr.com/post/144197004989/the-nypd-was-systematically-ticketing-legally" TargetMode="External"/><Relationship Id="rId2" Type="http://schemas.openxmlformats.org/officeDocument/2006/relationships/hyperlink" Target="https://www.inverse.com/article/15564-how-new-york-city-s-open-data-revealed-the-nypd-was-issuing-illegal-parking-tickets" TargetMode="External"/><Relationship Id="rId1" Type="http://schemas.openxmlformats.org/officeDocument/2006/relationships/slideLayout" Target="../slideLayouts/slideLayout2.xml"/><Relationship Id="rId4" Type="http://schemas.openxmlformats.org/officeDocument/2006/relationships/hyperlink" Target="https://www.theguardian.com/cities/2016/jul/26/open-data-blogger-parking-tickets-new-york-nyp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4763-FD20-4705-A64A-FA7B18E1E5EE}"/>
              </a:ext>
            </a:extLst>
          </p:cNvPr>
          <p:cNvSpPr>
            <a:spLocks noGrp="1"/>
          </p:cNvSpPr>
          <p:nvPr>
            <p:ph type="ctrTitle"/>
          </p:nvPr>
        </p:nvSpPr>
        <p:spPr>
          <a:xfrm>
            <a:off x="1572381" y="1973266"/>
            <a:ext cx="7766936" cy="1646302"/>
          </a:xfrm>
        </p:spPr>
        <p:txBody>
          <a:bodyPr>
            <a:normAutofit fontScale="90000"/>
          </a:bodyPr>
          <a:lstStyle/>
          <a:p>
            <a:r>
              <a:rPr lang="en-US" sz="3600" b="1" dirty="0"/>
              <a:t>PHASE 3: </a:t>
            </a:r>
            <a:br>
              <a:rPr lang="en-US" sz="3600" dirty="0"/>
            </a:br>
            <a:r>
              <a:rPr lang="en-US" sz="3600" b="1" dirty="0"/>
              <a:t>ANALYSIS ON NYC ILLEGAL REVENUES</a:t>
            </a:r>
            <a:br>
              <a:rPr lang="en-US" dirty="0"/>
            </a:br>
            <a:endParaRPr lang="en-US" dirty="0"/>
          </a:p>
        </p:txBody>
      </p:sp>
      <p:sp>
        <p:nvSpPr>
          <p:cNvPr id="3" name="Subtitle 2">
            <a:extLst>
              <a:ext uri="{FF2B5EF4-FFF2-40B4-BE49-F238E27FC236}">
                <a16:creationId xmlns:a16="http://schemas.microsoft.com/office/drawing/2014/main" id="{CA0BB4B0-AEC4-4E6A-9EA2-44B5B7DAFFAC}"/>
              </a:ext>
            </a:extLst>
          </p:cNvPr>
          <p:cNvSpPr>
            <a:spLocks noGrp="1"/>
          </p:cNvSpPr>
          <p:nvPr>
            <p:ph type="subTitle" idx="1"/>
          </p:nvPr>
        </p:nvSpPr>
        <p:spPr>
          <a:xfrm>
            <a:off x="1656357" y="3071119"/>
            <a:ext cx="7766936" cy="1096899"/>
          </a:xfrm>
        </p:spPr>
        <p:txBody>
          <a:bodyPr>
            <a:normAutofit fontScale="25000" lnSpcReduction="20000"/>
          </a:bodyPr>
          <a:lstStyle/>
          <a:p>
            <a:r>
              <a:rPr lang="en-US" sz="6400" b="1" dirty="0">
                <a:solidFill>
                  <a:schemeClr val="accent1"/>
                </a:solidFill>
                <a:latin typeface="+mj-lt"/>
                <a:ea typeface="+mj-ea"/>
                <a:cs typeface="+mj-cs"/>
              </a:rPr>
              <a:t>By - </a:t>
            </a:r>
            <a:r>
              <a:rPr lang="en-US" sz="6400" b="1" dirty="0" err="1">
                <a:solidFill>
                  <a:schemeClr val="accent1"/>
                </a:solidFill>
                <a:latin typeface="+mj-lt"/>
                <a:ea typeface="+mj-ea"/>
                <a:cs typeface="+mj-cs"/>
              </a:rPr>
              <a:t>Abul</a:t>
            </a:r>
            <a:r>
              <a:rPr lang="en-US" sz="6400" b="1" dirty="0">
                <a:solidFill>
                  <a:schemeClr val="accent1"/>
                </a:solidFill>
                <a:latin typeface="+mj-lt"/>
                <a:ea typeface="+mj-ea"/>
                <a:cs typeface="+mj-cs"/>
              </a:rPr>
              <a:t> Hasan </a:t>
            </a:r>
            <a:r>
              <a:rPr lang="en-US" sz="6400" b="1" dirty="0" err="1">
                <a:solidFill>
                  <a:schemeClr val="accent1"/>
                </a:solidFill>
                <a:latin typeface="+mj-lt"/>
                <a:ea typeface="+mj-ea"/>
                <a:cs typeface="+mj-cs"/>
              </a:rPr>
              <a:t>Fazulullah</a:t>
            </a:r>
            <a:endParaRPr lang="en-US" sz="6400" b="1" dirty="0">
              <a:solidFill>
                <a:schemeClr val="accent1"/>
              </a:solidFill>
              <a:latin typeface="+mj-lt"/>
              <a:ea typeface="+mj-ea"/>
              <a:cs typeface="+mj-cs"/>
            </a:endParaRPr>
          </a:p>
          <a:p>
            <a:r>
              <a:rPr lang="en-US" sz="6400" b="1" dirty="0">
                <a:solidFill>
                  <a:schemeClr val="accent1"/>
                </a:solidFill>
                <a:latin typeface="+mj-lt"/>
                <a:ea typeface="+mj-ea"/>
                <a:cs typeface="+mj-cs"/>
              </a:rPr>
              <a:t>UBID# 1011913</a:t>
            </a:r>
          </a:p>
          <a:p>
            <a:r>
              <a:rPr lang="en-US" sz="6400" b="1" dirty="0">
                <a:solidFill>
                  <a:schemeClr val="accent1"/>
                </a:solidFill>
                <a:latin typeface="+mj-lt"/>
                <a:ea typeface="+mj-ea"/>
                <a:cs typeface="+mj-cs"/>
              </a:rPr>
              <a:t> Siddharth Selvam</a:t>
            </a:r>
          </a:p>
          <a:p>
            <a:r>
              <a:rPr lang="en-US" sz="6400" b="1" dirty="0">
                <a:solidFill>
                  <a:schemeClr val="accent1"/>
                </a:solidFill>
                <a:latin typeface="+mj-lt"/>
                <a:ea typeface="+mj-ea"/>
                <a:cs typeface="+mj-cs"/>
              </a:rPr>
              <a:t>UBID# 1031196</a:t>
            </a:r>
          </a:p>
          <a:p>
            <a:endParaRPr lang="en-US" dirty="0"/>
          </a:p>
        </p:txBody>
      </p:sp>
    </p:spTree>
    <p:extLst>
      <p:ext uri="{BB962C8B-B14F-4D97-AF65-F5344CB8AC3E}">
        <p14:creationId xmlns:p14="http://schemas.microsoft.com/office/powerpoint/2010/main" val="103114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88570-F363-4CF9-ACE1-E4DD4FEE2187}"/>
              </a:ext>
            </a:extLst>
          </p:cNvPr>
          <p:cNvSpPr>
            <a:spLocks noGrp="1"/>
          </p:cNvSpPr>
          <p:nvPr>
            <p:ph type="title"/>
          </p:nvPr>
        </p:nvSpPr>
        <p:spPr/>
        <p:txBody>
          <a:bodyPr/>
          <a:lstStyle/>
          <a:p>
            <a:r>
              <a:rPr lang="en-US" dirty="0"/>
              <a:t>DIFFERENCES - </a:t>
            </a:r>
          </a:p>
        </p:txBody>
      </p:sp>
      <p:pic>
        <p:nvPicPr>
          <p:cNvPr id="4" name="Content Placeholder 3">
            <a:extLst>
              <a:ext uri="{FF2B5EF4-FFF2-40B4-BE49-F238E27FC236}">
                <a16:creationId xmlns:a16="http://schemas.microsoft.com/office/drawing/2014/main" id="{FFD71629-3483-494E-8F4B-9A820715D4F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40852" y="1293780"/>
            <a:ext cx="8225327" cy="5364280"/>
          </a:xfrm>
          <a:prstGeom prst="rect">
            <a:avLst/>
          </a:prstGeom>
        </p:spPr>
      </p:pic>
    </p:spTree>
    <p:extLst>
      <p:ext uri="{BB962C8B-B14F-4D97-AF65-F5344CB8AC3E}">
        <p14:creationId xmlns:p14="http://schemas.microsoft.com/office/powerpoint/2010/main" val="358115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BA758764-2A0A-4508-818C-30C161C931D1}"/>
              </a:ext>
            </a:extLst>
          </p:cNvPr>
          <p:cNvPicPr>
            <a:picLocks/>
          </p:cNvPicPr>
          <p:nvPr/>
        </p:nvPicPr>
        <p:blipFill rotWithShape="1">
          <a:blip r:embed="rId2">
            <a:extLst>
              <a:ext uri="{28A0092B-C50C-407E-A947-70E740481C1C}">
                <a14:useLocalDpi xmlns:a14="http://schemas.microsoft.com/office/drawing/2010/main" val="0"/>
              </a:ext>
            </a:extLst>
          </a:blip>
          <a:srcRect t="10158" r="3" b="642"/>
          <a:stretch/>
        </p:blipFill>
        <p:spPr>
          <a:xfrm>
            <a:off x="677334" y="1391055"/>
            <a:ext cx="5423429" cy="4650638"/>
          </a:xfrm>
          <a:prstGeom prst="rect">
            <a:avLst/>
          </a:prstGeom>
        </p:spPr>
      </p:pic>
      <p:sp>
        <p:nvSpPr>
          <p:cNvPr id="2" name="Title 1">
            <a:extLst>
              <a:ext uri="{FF2B5EF4-FFF2-40B4-BE49-F238E27FC236}">
                <a16:creationId xmlns:a16="http://schemas.microsoft.com/office/drawing/2014/main" id="{28D11907-9EC8-4791-8281-259117C3AC2C}"/>
              </a:ext>
            </a:extLst>
          </p:cNvPr>
          <p:cNvSpPr>
            <a:spLocks noGrp="1"/>
          </p:cNvSpPr>
          <p:nvPr>
            <p:ph type="title"/>
          </p:nvPr>
        </p:nvSpPr>
        <p:spPr>
          <a:xfrm>
            <a:off x="677334" y="609600"/>
            <a:ext cx="8596668" cy="1320800"/>
          </a:xfrm>
        </p:spPr>
        <p:txBody>
          <a:bodyPr anchor="t">
            <a:normAutofit/>
          </a:bodyPr>
          <a:lstStyle/>
          <a:p>
            <a:r>
              <a:rPr lang="en-US" dirty="0"/>
              <a:t>DECLINE - </a:t>
            </a:r>
          </a:p>
        </p:txBody>
      </p:sp>
      <p:sp>
        <p:nvSpPr>
          <p:cNvPr id="9" name="Content Placeholder 8">
            <a:extLst>
              <a:ext uri="{FF2B5EF4-FFF2-40B4-BE49-F238E27FC236}">
                <a16:creationId xmlns:a16="http://schemas.microsoft.com/office/drawing/2014/main" id="{0B348E94-6BB8-4465-B29F-F668A1BEB817}"/>
              </a:ext>
            </a:extLst>
          </p:cNvPr>
          <p:cNvSpPr>
            <a:spLocks noGrp="1"/>
          </p:cNvSpPr>
          <p:nvPr>
            <p:ph idx="1"/>
          </p:nvPr>
        </p:nvSpPr>
        <p:spPr>
          <a:xfrm>
            <a:off x="6336287" y="1390725"/>
            <a:ext cx="3624836" cy="4650637"/>
          </a:xfrm>
        </p:spPr>
        <p:txBody>
          <a:bodyPr>
            <a:normAutofit/>
          </a:bodyPr>
          <a:lstStyle/>
          <a:p>
            <a:pPr>
              <a:buFont typeface="Wingdings" panose="05000000000000000000" pitchFamily="2" charset="2"/>
              <a:buChar char="Ø"/>
            </a:pPr>
            <a:r>
              <a:rPr lang="en-US" dirty="0"/>
              <a:t>The </a:t>
            </a:r>
            <a:r>
              <a:rPr lang="en-US" dirty="0">
                <a:highlight>
                  <a:srgbClr val="FFFF00"/>
                </a:highlight>
              </a:rPr>
              <a:t>weakening in tax collections this year </a:t>
            </a:r>
            <a:r>
              <a:rPr lang="en-US" dirty="0"/>
              <a:t>has particularly worried council budget officials and government watchdogs because of the sharp growth of the city’s budget since Mr. de Blasio, a Democrat, took office in 2014.</a:t>
            </a:r>
          </a:p>
          <a:p>
            <a:pPr>
              <a:buFont typeface="Wingdings" panose="05000000000000000000" pitchFamily="2" charset="2"/>
              <a:buChar char="Ø"/>
            </a:pPr>
            <a:r>
              <a:rPr lang="en-US" dirty="0"/>
              <a:t>The budget has grown to about </a:t>
            </a:r>
            <a:r>
              <a:rPr lang="en-US" dirty="0">
                <a:highlight>
                  <a:srgbClr val="FFFF00"/>
                </a:highlight>
              </a:rPr>
              <a:t>$82 billion from about $70 billion in 2014</a:t>
            </a:r>
            <a:r>
              <a:rPr lang="en-US" dirty="0"/>
              <a:t>.</a:t>
            </a:r>
          </a:p>
          <a:p>
            <a:pPr>
              <a:buFont typeface="Wingdings" panose="05000000000000000000" pitchFamily="2" charset="2"/>
              <a:buChar char="Ø"/>
            </a:pPr>
            <a:r>
              <a:rPr lang="en-US" dirty="0"/>
              <a:t>NYC also have to cover the tax differences to run the government. </a:t>
            </a:r>
            <a:r>
              <a:rPr lang="en-US" sz="2800" dirty="0"/>
              <a:t>How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134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3507-49F6-4F3C-8DDB-419EE5302172}"/>
              </a:ext>
            </a:extLst>
          </p:cNvPr>
          <p:cNvSpPr>
            <a:spLocks noGrp="1"/>
          </p:cNvSpPr>
          <p:nvPr>
            <p:ph type="title"/>
          </p:nvPr>
        </p:nvSpPr>
        <p:spPr/>
        <p:txBody>
          <a:bodyPr/>
          <a:lstStyle/>
          <a:p>
            <a:r>
              <a:rPr lang="en-US" dirty="0"/>
              <a:t>PROBLEM DEFINITION - </a:t>
            </a:r>
          </a:p>
        </p:txBody>
      </p:sp>
      <p:sp>
        <p:nvSpPr>
          <p:cNvPr id="3" name="Content Placeholder 2">
            <a:extLst>
              <a:ext uri="{FF2B5EF4-FFF2-40B4-BE49-F238E27FC236}">
                <a16:creationId xmlns:a16="http://schemas.microsoft.com/office/drawing/2014/main" id="{D3A4C0D9-F072-4765-BCF7-01076CFADE96}"/>
              </a:ext>
            </a:extLst>
          </p:cNvPr>
          <p:cNvSpPr>
            <a:spLocks noGrp="1"/>
          </p:cNvSpPr>
          <p:nvPr>
            <p:ph idx="1"/>
          </p:nvPr>
        </p:nvSpPr>
        <p:spPr>
          <a:xfrm>
            <a:off x="677334" y="1270000"/>
            <a:ext cx="8979850" cy="5065486"/>
          </a:xfrm>
        </p:spPr>
        <p:txBody>
          <a:bodyPr>
            <a:normAutofit/>
          </a:bodyPr>
          <a:lstStyle/>
          <a:p>
            <a:pPr>
              <a:buFont typeface="Wingdings" panose="05000000000000000000" pitchFamily="2" charset="2"/>
              <a:buChar char="Ø"/>
            </a:pPr>
            <a:r>
              <a:rPr lang="en-US" b="1" dirty="0"/>
              <a:t>T</a:t>
            </a:r>
            <a:r>
              <a:rPr lang="en-US" dirty="0"/>
              <a:t>he aim of this project is to analyze and calculate the illegal money that the New York City is making from parking tickets. </a:t>
            </a:r>
          </a:p>
          <a:p>
            <a:pPr>
              <a:buFont typeface="Wingdings" panose="05000000000000000000" pitchFamily="2" charset="2"/>
              <a:buChar char="Ø"/>
            </a:pPr>
            <a:r>
              <a:rPr lang="en-US" dirty="0"/>
              <a:t>There are more than </a:t>
            </a:r>
            <a:r>
              <a:rPr lang="en-US" dirty="0">
                <a:highlight>
                  <a:srgbClr val="FFFF00"/>
                </a:highlight>
              </a:rPr>
              <a:t>10 million </a:t>
            </a:r>
            <a:r>
              <a:rPr lang="en-US" dirty="0"/>
              <a:t>vehicle parking violation tickets issued every year in New York City. </a:t>
            </a:r>
          </a:p>
          <a:p>
            <a:pPr>
              <a:buFont typeface="Wingdings" panose="05000000000000000000" pitchFamily="2" charset="2"/>
              <a:buChar char="Ø"/>
            </a:pPr>
            <a:r>
              <a:rPr lang="en-US" dirty="0"/>
              <a:t>Estimated </a:t>
            </a:r>
            <a:r>
              <a:rPr lang="en-US" dirty="0">
                <a:highlight>
                  <a:srgbClr val="FFFF00"/>
                </a:highlight>
              </a:rPr>
              <a:t>$765 million </a:t>
            </a:r>
            <a:r>
              <a:rPr lang="en-US" dirty="0"/>
              <a:t>has been charged for parking violation in 2016, before the late fees and excluding towing charges. The major contribution comes from the illegal parking tickets. </a:t>
            </a:r>
          </a:p>
          <a:p>
            <a:pPr>
              <a:buFont typeface="Wingdings" panose="05000000000000000000" pitchFamily="2" charset="2"/>
              <a:buChar char="Ø"/>
            </a:pPr>
            <a:r>
              <a:rPr lang="en-US" dirty="0"/>
              <a:t>The illegal issuing of tickets started after 2009 change in traffic laws, it’s now legal to park in front of pedestrian ramps not connected to crosswalks in New York, but according to a big data analysis at the blog </a:t>
            </a:r>
            <a:r>
              <a:rPr lang="en-US" i="1" u="sng" dirty="0">
                <a:hlinkClick r:id="rId2"/>
              </a:rPr>
              <a:t>I Quant NY</a:t>
            </a:r>
            <a:r>
              <a:rPr lang="en-US" dirty="0"/>
              <a:t>, police officers have still been issuing tickets, with some individual spots racking up fees worth $50,000 over just more than two years.</a:t>
            </a:r>
          </a:p>
          <a:p>
            <a:pPr>
              <a:buFont typeface="Wingdings" panose="05000000000000000000" pitchFamily="2" charset="2"/>
              <a:buChar char="Ø"/>
            </a:pPr>
            <a:r>
              <a:rPr lang="en-US" dirty="0"/>
              <a:t>How much extra money that the government makes out of it </a:t>
            </a:r>
            <a:r>
              <a:rPr lang="en-US" sz="3200" dirty="0"/>
              <a:t>?</a:t>
            </a:r>
          </a:p>
          <a:p>
            <a:endParaRPr lang="en-US" dirty="0"/>
          </a:p>
        </p:txBody>
      </p:sp>
    </p:spTree>
    <p:extLst>
      <p:ext uri="{BB962C8B-B14F-4D97-AF65-F5344CB8AC3E}">
        <p14:creationId xmlns:p14="http://schemas.microsoft.com/office/powerpoint/2010/main" val="3871741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11F9-E528-4BA9-94B7-41518B5A8E28}"/>
              </a:ext>
            </a:extLst>
          </p:cNvPr>
          <p:cNvSpPr>
            <a:spLocks noGrp="1"/>
          </p:cNvSpPr>
          <p:nvPr>
            <p:ph type="title"/>
          </p:nvPr>
        </p:nvSpPr>
        <p:spPr/>
        <p:txBody>
          <a:bodyPr/>
          <a:lstStyle/>
          <a:p>
            <a:r>
              <a:rPr lang="en-US" dirty="0"/>
              <a:t>DATASET - </a:t>
            </a:r>
          </a:p>
        </p:txBody>
      </p:sp>
      <p:sp>
        <p:nvSpPr>
          <p:cNvPr id="3" name="Content Placeholder 2">
            <a:extLst>
              <a:ext uri="{FF2B5EF4-FFF2-40B4-BE49-F238E27FC236}">
                <a16:creationId xmlns:a16="http://schemas.microsoft.com/office/drawing/2014/main" id="{98DF3637-31AE-48F9-AA65-0172D005AC0E}"/>
              </a:ext>
            </a:extLst>
          </p:cNvPr>
          <p:cNvSpPr>
            <a:spLocks noGrp="1"/>
          </p:cNvSpPr>
          <p:nvPr>
            <p:ph idx="1"/>
          </p:nvPr>
        </p:nvSpPr>
        <p:spPr>
          <a:xfrm>
            <a:off x="677333" y="1231641"/>
            <a:ext cx="8596669" cy="5383763"/>
          </a:xfrm>
        </p:spPr>
        <p:txBody>
          <a:bodyPr>
            <a:normAutofit/>
          </a:bodyPr>
          <a:lstStyle/>
          <a:p>
            <a:pPr>
              <a:buFont typeface="Wingdings" panose="05000000000000000000" pitchFamily="2" charset="2"/>
              <a:buChar char="Ø"/>
            </a:pPr>
            <a:r>
              <a:rPr lang="en-US" dirty="0"/>
              <a:t>Source - NYPD’s dataset from the NYC </a:t>
            </a:r>
            <a:r>
              <a:rPr lang="en-US" dirty="0" err="1"/>
              <a:t>OpenData</a:t>
            </a:r>
            <a:r>
              <a:rPr lang="en-US" dirty="0"/>
              <a:t> repository &amp; NYC’s Department of Finances.</a:t>
            </a:r>
          </a:p>
          <a:p>
            <a:pPr>
              <a:buFont typeface="Wingdings" panose="05000000000000000000" pitchFamily="2" charset="2"/>
              <a:buChar char="Ø"/>
            </a:pPr>
            <a:r>
              <a:rPr lang="en-US" dirty="0"/>
              <a:t>We have both the datasets from Fiscal Year 2013 to Fiscal Year 2018 which comprises to approximately </a:t>
            </a:r>
            <a:r>
              <a:rPr lang="en-US" dirty="0">
                <a:highlight>
                  <a:srgbClr val="FFFF00"/>
                </a:highlight>
              </a:rPr>
              <a:t>5GB</a:t>
            </a:r>
            <a:r>
              <a:rPr lang="en-US" dirty="0"/>
              <a:t> of textual data. </a:t>
            </a:r>
          </a:p>
          <a:p>
            <a:pPr>
              <a:buFont typeface="Wingdings" panose="05000000000000000000" pitchFamily="2" charset="2"/>
              <a:buChar char="Ø"/>
            </a:pPr>
            <a:r>
              <a:rPr lang="en-US" dirty="0"/>
              <a:t>Our parking tickets dataset has approximately </a:t>
            </a:r>
            <a:r>
              <a:rPr lang="en-US" dirty="0">
                <a:highlight>
                  <a:srgbClr val="FFFF00"/>
                </a:highlight>
              </a:rPr>
              <a:t>54.6+M Records and 44 Attributes (FY 2013 to FY 2018) </a:t>
            </a:r>
            <a:r>
              <a:rPr lang="en-US" dirty="0"/>
              <a:t>and similarly for the other set of dataset from Department of Finance. </a:t>
            </a:r>
          </a:p>
          <a:p>
            <a:pPr>
              <a:buFont typeface="Wingdings" panose="05000000000000000000" pitchFamily="2" charset="2"/>
              <a:buChar char="Ø"/>
            </a:pPr>
            <a:r>
              <a:rPr lang="en-US" dirty="0"/>
              <a:t>NYC </a:t>
            </a:r>
            <a:r>
              <a:rPr lang="en-US" dirty="0" err="1"/>
              <a:t>OpenData</a:t>
            </a:r>
            <a:r>
              <a:rPr lang="en-US" dirty="0"/>
              <a:t> repository is the major source of information for our project. </a:t>
            </a:r>
          </a:p>
          <a:p>
            <a:pPr>
              <a:buFont typeface="Wingdings" panose="05000000000000000000" pitchFamily="2" charset="2"/>
              <a:buChar char="Ø"/>
            </a:pPr>
            <a:r>
              <a:rPr lang="en-US" dirty="0"/>
              <a:t>This parking ticket dataset is real time data, which can pull up information from the NYC Open Data repository every last day of a month and store in the local storage system in </a:t>
            </a:r>
            <a:r>
              <a:rPr lang="en-US" dirty="0">
                <a:highlight>
                  <a:srgbClr val="FFFF00"/>
                </a:highlight>
              </a:rPr>
              <a:t>CSV file format</a:t>
            </a:r>
            <a:r>
              <a:rPr lang="en-US" dirty="0"/>
              <a:t>. </a:t>
            </a:r>
          </a:p>
          <a:p>
            <a:pPr>
              <a:buFont typeface="Wingdings" panose="05000000000000000000" pitchFamily="2" charset="2"/>
              <a:buChar char="Ø"/>
            </a:pPr>
            <a:r>
              <a:rPr lang="en-US" dirty="0"/>
              <a:t>Since the data is dynamic, it requires data cleaning process all the time to correlate with the previously existing dataset. This Data Cleaning includes removing unused attributes, replacing empty spaces with NULL, and make the attributes identical to the previous datasets. </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67889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FFC1A-8E8E-42C2-980C-24A21E4BD583}"/>
              </a:ext>
            </a:extLst>
          </p:cNvPr>
          <p:cNvSpPr>
            <a:spLocks noGrp="1"/>
          </p:cNvSpPr>
          <p:nvPr>
            <p:ph type="title"/>
          </p:nvPr>
        </p:nvSpPr>
        <p:spPr/>
        <p:txBody>
          <a:bodyPr/>
          <a:lstStyle/>
          <a:p>
            <a:r>
              <a:rPr lang="en-US" dirty="0"/>
              <a:t>MODELING - </a:t>
            </a:r>
          </a:p>
        </p:txBody>
      </p:sp>
      <p:sp>
        <p:nvSpPr>
          <p:cNvPr id="3" name="Content Placeholder 2">
            <a:extLst>
              <a:ext uri="{FF2B5EF4-FFF2-40B4-BE49-F238E27FC236}">
                <a16:creationId xmlns:a16="http://schemas.microsoft.com/office/drawing/2014/main" id="{1111D2C0-0152-4BFE-B7F4-EBC5E3744367}"/>
              </a:ext>
            </a:extLst>
          </p:cNvPr>
          <p:cNvSpPr>
            <a:spLocks noGrp="1"/>
          </p:cNvSpPr>
          <p:nvPr>
            <p:ph idx="1"/>
          </p:nvPr>
        </p:nvSpPr>
        <p:spPr>
          <a:xfrm>
            <a:off x="677334" y="1270000"/>
            <a:ext cx="8596668" cy="5317412"/>
          </a:xfrm>
        </p:spPr>
        <p:txBody>
          <a:bodyPr>
            <a:normAutofit lnSpcReduction="10000"/>
          </a:bodyPr>
          <a:lstStyle/>
          <a:p>
            <a:pPr>
              <a:buFont typeface="Wingdings" panose="05000000000000000000" pitchFamily="2" charset="2"/>
              <a:buChar char="Ø"/>
            </a:pPr>
            <a:r>
              <a:rPr lang="en-US" dirty="0"/>
              <a:t>To start with that, it is more important to model our system. The important modules that we need to look into is, MapReduce module and the Spark module.</a:t>
            </a:r>
          </a:p>
          <a:p>
            <a:pPr>
              <a:buFont typeface="Wingdings" panose="05000000000000000000" pitchFamily="2" charset="2"/>
              <a:buChar char="Ø"/>
            </a:pPr>
            <a:r>
              <a:rPr lang="en-US" dirty="0"/>
              <a:t>At its core, Hadoop is a distributed data store that provides a platform for implementing powerful parallel processing frameworks. </a:t>
            </a:r>
          </a:p>
          <a:p>
            <a:pPr>
              <a:buFont typeface="Wingdings" panose="05000000000000000000" pitchFamily="2" charset="2"/>
              <a:buChar char="Ø"/>
            </a:pPr>
            <a:r>
              <a:rPr lang="en-US" dirty="0"/>
              <a:t>The reliability of this data store when it comes to storing massive volumes of data, coupled with its flexibility in running multiple processing frameworks makes it an ideal choice for our data hub. </a:t>
            </a:r>
          </a:p>
          <a:p>
            <a:pPr>
              <a:buFont typeface="Wingdings" panose="05000000000000000000" pitchFamily="2" charset="2"/>
              <a:buChar char="Ø"/>
            </a:pPr>
            <a:r>
              <a:rPr lang="en-US" dirty="0"/>
              <a:t>The above feature makes us to store any type of data as is, without placing any constraints on how that data is processed.</a:t>
            </a:r>
          </a:p>
          <a:p>
            <a:pPr>
              <a:buFont typeface="Wingdings" panose="05000000000000000000" pitchFamily="2" charset="2"/>
              <a:buChar char="Ø"/>
            </a:pPr>
            <a:r>
              <a:rPr lang="en-US" dirty="0">
                <a:highlight>
                  <a:srgbClr val="FFFF00"/>
                </a:highlight>
              </a:rPr>
              <a:t>Map Reduce Model – </a:t>
            </a:r>
          </a:p>
          <a:p>
            <a:pPr>
              <a:buFont typeface="Wingdings" panose="05000000000000000000" pitchFamily="2" charset="2"/>
              <a:buChar char="Ø"/>
            </a:pPr>
            <a:r>
              <a:rPr lang="en-US" dirty="0"/>
              <a:t>MapReduce provides an effective environment to attain automatic parallelism. </a:t>
            </a:r>
          </a:p>
          <a:p>
            <a:pPr>
              <a:buFont typeface="Wingdings" panose="05000000000000000000" pitchFamily="2" charset="2"/>
              <a:buChar char="Ø"/>
            </a:pPr>
            <a:r>
              <a:rPr lang="en-US" dirty="0"/>
              <a:t>The MapReduce runtime system handles these internal low-level details to attain parallelism. </a:t>
            </a:r>
          </a:p>
          <a:p>
            <a:pPr>
              <a:buFont typeface="Wingdings" panose="05000000000000000000" pitchFamily="2" charset="2"/>
              <a:buChar char="Ø"/>
            </a:pPr>
            <a:r>
              <a:rPr lang="en-US" dirty="0"/>
              <a:t>In our MapReduce framework, we are only concerned with expressing our problem or computation in a functional programming model. </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4872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01620-9FC8-4DD3-9A52-8A6A6DC54770}"/>
              </a:ext>
            </a:extLst>
          </p:cNvPr>
          <p:cNvSpPr>
            <a:spLocks noGrp="1"/>
          </p:cNvSpPr>
          <p:nvPr>
            <p:ph type="title"/>
          </p:nvPr>
        </p:nvSpPr>
        <p:spPr/>
        <p:txBody>
          <a:bodyPr/>
          <a:lstStyle/>
          <a:p>
            <a:r>
              <a:rPr lang="en-US" dirty="0"/>
              <a:t>MODELING - </a:t>
            </a:r>
          </a:p>
        </p:txBody>
      </p:sp>
      <p:sp>
        <p:nvSpPr>
          <p:cNvPr id="3" name="Content Placeholder 2">
            <a:extLst>
              <a:ext uri="{FF2B5EF4-FFF2-40B4-BE49-F238E27FC236}">
                <a16:creationId xmlns:a16="http://schemas.microsoft.com/office/drawing/2014/main" id="{5E5F07CD-8C91-4E8D-ABE2-88A7B76CC133}"/>
              </a:ext>
            </a:extLst>
          </p:cNvPr>
          <p:cNvSpPr>
            <a:spLocks noGrp="1"/>
          </p:cNvSpPr>
          <p:nvPr>
            <p:ph idx="1"/>
          </p:nvPr>
        </p:nvSpPr>
        <p:spPr>
          <a:xfrm>
            <a:off x="742649" y="1270000"/>
            <a:ext cx="8596668" cy="5177453"/>
          </a:xfrm>
        </p:spPr>
        <p:txBody>
          <a:bodyPr/>
          <a:lstStyle/>
          <a:p>
            <a:pPr>
              <a:buFont typeface="Wingdings" panose="05000000000000000000" pitchFamily="2" charset="2"/>
              <a:buChar char="Ø"/>
            </a:pPr>
            <a:r>
              <a:rPr lang="en-US" dirty="0"/>
              <a:t>Once these functions are defined, the runtime system takes the responsibility of automatically parallelizing it on the given hardware architecture. </a:t>
            </a:r>
          </a:p>
          <a:p>
            <a:pPr>
              <a:buFont typeface="Wingdings" panose="05000000000000000000" pitchFamily="2" charset="2"/>
              <a:buChar char="Ø"/>
            </a:pPr>
            <a:r>
              <a:rPr lang="en-US" dirty="0"/>
              <a:t>Map Tasks are used to split the input dataset into independent values. Each Cluster-node has a Job Tracker and a Task Tracker to take care of the data. </a:t>
            </a:r>
          </a:p>
          <a:p>
            <a:pPr>
              <a:buFont typeface="Wingdings" panose="05000000000000000000" pitchFamily="2" charset="2"/>
              <a:buChar char="Ø"/>
            </a:pPr>
            <a:r>
              <a:rPr lang="en-US" dirty="0"/>
              <a:t>MapReduce operates exclusively on &lt;Key, Value&gt; pairs, we give the input in the same format. This Key-value classes have to be serializable by the framework and hence we implemented the writable interface.</a:t>
            </a:r>
          </a:p>
          <a:p>
            <a:pPr>
              <a:buFont typeface="Wingdings" panose="05000000000000000000" pitchFamily="2" charset="2"/>
              <a:buChar char="Ø"/>
            </a:pPr>
            <a:r>
              <a:rPr lang="en-US" dirty="0"/>
              <a:t>Apache Organization suggests 82,000 maps for an input dataset with 10TB in size and 128MB block size. Also, the optimum level of parallelism for maps lies between 10 and 100. </a:t>
            </a:r>
          </a:p>
          <a:p>
            <a:pPr>
              <a:buFont typeface="Wingdings" panose="05000000000000000000" pitchFamily="2" charset="2"/>
              <a:buChar char="Ø"/>
            </a:pPr>
            <a:r>
              <a:rPr lang="en-US" dirty="0"/>
              <a:t>Hence we are planning to have number of maps somewhere between 10 and 15. </a:t>
            </a:r>
          </a:p>
          <a:p>
            <a:pPr>
              <a:buFont typeface="Wingdings" panose="05000000000000000000" pitchFamily="2" charset="2"/>
              <a:buChar char="Ø"/>
            </a:pPr>
            <a:r>
              <a:rPr lang="en-US" dirty="0"/>
              <a:t>Reducer includes three primary phases: Shuffle, Sort and Reduce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360252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9D2C2-00E6-4D1B-8270-2CD0830F74CA}"/>
              </a:ext>
            </a:extLst>
          </p:cNvPr>
          <p:cNvSpPr>
            <a:spLocks noGrp="1"/>
          </p:cNvSpPr>
          <p:nvPr>
            <p:ph type="title"/>
          </p:nvPr>
        </p:nvSpPr>
        <p:spPr/>
        <p:txBody>
          <a:bodyPr/>
          <a:lstStyle/>
          <a:p>
            <a:r>
              <a:rPr lang="en-US" dirty="0"/>
              <a:t>MODELING - </a:t>
            </a:r>
          </a:p>
        </p:txBody>
      </p:sp>
      <p:sp>
        <p:nvSpPr>
          <p:cNvPr id="3" name="Content Placeholder 2">
            <a:extLst>
              <a:ext uri="{FF2B5EF4-FFF2-40B4-BE49-F238E27FC236}">
                <a16:creationId xmlns:a16="http://schemas.microsoft.com/office/drawing/2014/main" id="{347E344E-085D-407D-86DC-7E348A3D58C9}"/>
              </a:ext>
            </a:extLst>
          </p:cNvPr>
          <p:cNvSpPr>
            <a:spLocks noGrp="1"/>
          </p:cNvSpPr>
          <p:nvPr>
            <p:ph idx="1"/>
          </p:nvPr>
        </p:nvSpPr>
        <p:spPr>
          <a:xfrm>
            <a:off x="677334" y="1240971"/>
            <a:ext cx="8596668" cy="5225143"/>
          </a:xfrm>
        </p:spPr>
        <p:txBody>
          <a:bodyPr>
            <a:normAutofit/>
          </a:bodyPr>
          <a:lstStyle/>
          <a:p>
            <a:pPr>
              <a:buFont typeface="Wingdings" panose="05000000000000000000" pitchFamily="2" charset="2"/>
              <a:buChar char="Ø"/>
            </a:pPr>
            <a:r>
              <a:rPr lang="en-US" dirty="0"/>
              <a:t>We use the following method to perform the reducing operation.</a:t>
            </a:r>
          </a:p>
          <a:p>
            <a:pPr marL="0" indent="0">
              <a:buNone/>
            </a:pPr>
            <a:r>
              <a:rPr lang="en-US" b="1" dirty="0"/>
              <a:t>     reduce(</a:t>
            </a:r>
            <a:r>
              <a:rPr lang="en-US" b="1" dirty="0" err="1"/>
              <a:t>WritableComparable</a:t>
            </a:r>
            <a:r>
              <a:rPr lang="en-US" b="1" dirty="0"/>
              <a:t>, Iterator, </a:t>
            </a:r>
            <a:r>
              <a:rPr lang="en-US" b="1" dirty="0" err="1"/>
              <a:t>OutputCollector</a:t>
            </a:r>
            <a:r>
              <a:rPr lang="en-US" b="1" dirty="0"/>
              <a:t>, Reporter) </a:t>
            </a:r>
          </a:p>
          <a:p>
            <a:pPr>
              <a:buFont typeface="Wingdings" panose="05000000000000000000" pitchFamily="2" charset="2"/>
              <a:buChar char="Ø"/>
            </a:pPr>
            <a:r>
              <a:rPr lang="en-US" dirty="0"/>
              <a:t>The output is written in the File system using </a:t>
            </a:r>
            <a:r>
              <a:rPr lang="en-US" b="1" dirty="0" err="1"/>
              <a:t>OutputCollector.collect</a:t>
            </a:r>
            <a:r>
              <a:rPr lang="en-US" b="1" dirty="0"/>
              <a:t>(</a:t>
            </a:r>
            <a:r>
              <a:rPr lang="en-US" b="1" dirty="0" err="1"/>
              <a:t>WritableComparable</a:t>
            </a:r>
            <a:r>
              <a:rPr lang="en-US" b="1" dirty="0"/>
              <a:t>, Writable)</a:t>
            </a:r>
            <a:r>
              <a:rPr lang="en-US" dirty="0"/>
              <a:t>.</a:t>
            </a:r>
          </a:p>
          <a:p>
            <a:pPr>
              <a:buFont typeface="Wingdings" panose="05000000000000000000" pitchFamily="2" charset="2"/>
              <a:buChar char="Ø"/>
            </a:pPr>
            <a:r>
              <a:rPr lang="en-US" dirty="0"/>
              <a:t>The right number of reduces seems to be 0.95 or 1.75 multiplied by </a:t>
            </a:r>
            <a:r>
              <a:rPr lang="en-US" b="1" dirty="0"/>
              <a:t>(&lt;</a:t>
            </a:r>
            <a:r>
              <a:rPr lang="en-US" b="1" i="1" dirty="0"/>
              <a:t>no. of nodes </a:t>
            </a:r>
            <a:r>
              <a:rPr lang="en-US" b="1" dirty="0"/>
              <a:t>&gt; * </a:t>
            </a:r>
            <a:r>
              <a:rPr lang="en-US" b="1" dirty="0" err="1"/>
              <a:t>mapred</a:t>
            </a:r>
            <a:r>
              <a:rPr lang="en-US" b="1" dirty="0"/>
              <a:t> . </a:t>
            </a:r>
            <a:r>
              <a:rPr lang="en-US" b="1" dirty="0" err="1"/>
              <a:t>tasktracker</a:t>
            </a:r>
            <a:r>
              <a:rPr lang="en-US" b="1" dirty="0"/>
              <a:t> . reduce . tasks . maximum).</a:t>
            </a:r>
            <a:endParaRPr lang="en-US" dirty="0"/>
          </a:p>
          <a:p>
            <a:pPr>
              <a:buFont typeface="Wingdings" panose="05000000000000000000" pitchFamily="2" charset="2"/>
              <a:buChar char="Ø"/>
            </a:pPr>
            <a:r>
              <a:rPr lang="en-US" dirty="0"/>
              <a:t>Increasing the number of reduces increases the framework overhead, but increases load balancing and lowers the cost of failures.</a:t>
            </a:r>
          </a:p>
          <a:p>
            <a:pPr>
              <a:buFont typeface="Wingdings" panose="05000000000000000000" pitchFamily="2" charset="2"/>
              <a:buChar char="Ø"/>
            </a:pPr>
            <a:r>
              <a:rPr lang="en-US" dirty="0"/>
              <a:t>We use the core Spark APIs to operate on the data. We use the RDD API to process on the dataset. </a:t>
            </a:r>
          </a:p>
          <a:p>
            <a:pPr>
              <a:buFont typeface="Wingdings" panose="05000000000000000000" pitchFamily="2" charset="2"/>
              <a:buChar char="Ø"/>
            </a:pPr>
            <a:r>
              <a:rPr lang="en-US" dirty="0"/>
              <a:t>This API performs two different operations, Transformation and actions. We also use </a:t>
            </a:r>
            <a:r>
              <a:rPr lang="en-US" dirty="0" err="1"/>
              <a:t>DataFrame</a:t>
            </a:r>
            <a:r>
              <a:rPr lang="en-US" dirty="0"/>
              <a:t> API. </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a:p>
            <a:endParaRPr lang="en-US" dirty="0"/>
          </a:p>
          <a:p>
            <a:endParaRPr lang="en-US" dirty="0"/>
          </a:p>
        </p:txBody>
      </p:sp>
      <p:sp>
        <p:nvSpPr>
          <p:cNvPr id="4" name="Rectangle: Rounded Corners 3">
            <a:extLst>
              <a:ext uri="{FF2B5EF4-FFF2-40B4-BE49-F238E27FC236}">
                <a16:creationId xmlns:a16="http://schemas.microsoft.com/office/drawing/2014/main" id="{75660F04-0706-4454-A700-44C431B3541B}"/>
              </a:ext>
            </a:extLst>
          </p:cNvPr>
          <p:cNvSpPr/>
          <p:nvPr/>
        </p:nvSpPr>
        <p:spPr>
          <a:xfrm>
            <a:off x="475861" y="5831633"/>
            <a:ext cx="8509519" cy="86774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Parking in New York City can be equated to the hunger games with over 6 million tickets issued in 2016 alone.</a:t>
            </a:r>
          </a:p>
        </p:txBody>
      </p:sp>
    </p:spTree>
    <p:extLst>
      <p:ext uri="{BB962C8B-B14F-4D97-AF65-F5344CB8AC3E}">
        <p14:creationId xmlns:p14="http://schemas.microsoft.com/office/powerpoint/2010/main" val="56956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36F2-A00F-4842-B9D4-1EACBBA2B7CD}"/>
              </a:ext>
            </a:extLst>
          </p:cNvPr>
          <p:cNvSpPr>
            <a:spLocks noGrp="1"/>
          </p:cNvSpPr>
          <p:nvPr>
            <p:ph type="title"/>
          </p:nvPr>
        </p:nvSpPr>
        <p:spPr/>
        <p:txBody>
          <a:bodyPr/>
          <a:lstStyle/>
          <a:p>
            <a:r>
              <a:rPr lang="en-US" dirty="0"/>
              <a:t>EVALUATION PLAN -</a:t>
            </a:r>
          </a:p>
        </p:txBody>
      </p:sp>
      <p:sp>
        <p:nvSpPr>
          <p:cNvPr id="3" name="Content Placeholder 2">
            <a:extLst>
              <a:ext uri="{FF2B5EF4-FFF2-40B4-BE49-F238E27FC236}">
                <a16:creationId xmlns:a16="http://schemas.microsoft.com/office/drawing/2014/main" id="{E97204FD-F042-43A1-AC58-07589B8643E9}"/>
              </a:ext>
            </a:extLst>
          </p:cNvPr>
          <p:cNvSpPr>
            <a:spLocks noGrp="1"/>
          </p:cNvSpPr>
          <p:nvPr>
            <p:ph idx="1"/>
          </p:nvPr>
        </p:nvSpPr>
        <p:spPr>
          <a:xfrm>
            <a:off x="677334" y="1306287"/>
            <a:ext cx="8596668" cy="4735076"/>
          </a:xfrm>
        </p:spPr>
        <p:txBody>
          <a:bodyPr/>
          <a:lstStyle/>
          <a:p>
            <a:pPr>
              <a:buFont typeface="Wingdings" panose="05000000000000000000" pitchFamily="2" charset="2"/>
              <a:buChar char="Ø"/>
            </a:pPr>
            <a:r>
              <a:rPr lang="en-US" dirty="0"/>
              <a:t> A map-reduce subroutine to find the distribution of violation types.</a:t>
            </a:r>
          </a:p>
          <a:p>
            <a:pPr>
              <a:buFont typeface="Wingdings" panose="05000000000000000000" pitchFamily="2" charset="2"/>
              <a:buChar char="Ø"/>
            </a:pPr>
            <a:r>
              <a:rPr lang="en-US" dirty="0"/>
              <a:t>A map-reduce subroutine to find all the violations that have been paid.</a:t>
            </a:r>
          </a:p>
          <a:p>
            <a:pPr>
              <a:buFont typeface="Wingdings" panose="05000000000000000000" pitchFamily="2" charset="2"/>
              <a:buChar char="Ø"/>
            </a:pPr>
            <a:r>
              <a:rPr lang="en-US" dirty="0"/>
              <a:t>A subroutine to identify the illegal tickets issued by the NYPD. (Reference: </a:t>
            </a:r>
            <a:r>
              <a:rPr lang="en-US" u="sng" dirty="0"/>
              <a:t>https://www.inverse.com/article/15564-how-new-york-city-s-open-data-revealed-the-nypd-was-issuing-illegal-parking-tickets</a:t>
            </a:r>
            <a:r>
              <a:rPr lang="en-US" dirty="0"/>
              <a:t> ).</a:t>
            </a:r>
          </a:p>
          <a:p>
            <a:pPr>
              <a:buFont typeface="Wingdings" panose="05000000000000000000" pitchFamily="2" charset="2"/>
              <a:buChar char="Ø"/>
            </a:pPr>
            <a:r>
              <a:rPr lang="en-US" dirty="0"/>
              <a:t>A spark program to compute the violations for vehicles in NY and all other vehicles.</a:t>
            </a:r>
          </a:p>
          <a:p>
            <a:pPr>
              <a:buFont typeface="Wingdings" panose="05000000000000000000" pitchFamily="2" charset="2"/>
              <a:buChar char="Ø"/>
            </a:pPr>
            <a:r>
              <a:rPr lang="en-US" dirty="0"/>
              <a:t>A Hive program to calculate the revenue made from illegal traffic tickets by NYC and to run a </a:t>
            </a:r>
            <a:r>
              <a:rPr lang="en-US" dirty="0" err="1"/>
              <a:t>cron</a:t>
            </a:r>
            <a:r>
              <a:rPr lang="en-US" dirty="0"/>
              <a:t> job to identify a new ticket for a particular number plate in the dataset to avoid quadruple-ticketed.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991810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8D4-C0EE-4777-BE9A-ABFF354021C4}"/>
              </a:ext>
            </a:extLst>
          </p:cNvPr>
          <p:cNvSpPr>
            <a:spLocks noGrp="1"/>
          </p:cNvSpPr>
          <p:nvPr>
            <p:ph type="title"/>
          </p:nvPr>
        </p:nvSpPr>
        <p:spPr/>
        <p:txBody>
          <a:bodyPr/>
          <a:lstStyle/>
          <a:p>
            <a:r>
              <a:rPr lang="en-US" dirty="0"/>
              <a:t>PROJECT PLAN - </a:t>
            </a:r>
          </a:p>
        </p:txBody>
      </p:sp>
      <p:sp>
        <p:nvSpPr>
          <p:cNvPr id="3" name="Content Placeholder 2">
            <a:extLst>
              <a:ext uri="{FF2B5EF4-FFF2-40B4-BE49-F238E27FC236}">
                <a16:creationId xmlns:a16="http://schemas.microsoft.com/office/drawing/2014/main" id="{86A46BAF-D2A1-4889-A7B0-9237AC992D23}"/>
              </a:ext>
            </a:extLst>
          </p:cNvPr>
          <p:cNvSpPr>
            <a:spLocks noGrp="1"/>
          </p:cNvSpPr>
          <p:nvPr>
            <p:ph idx="1"/>
          </p:nvPr>
        </p:nvSpPr>
        <p:spPr>
          <a:xfrm>
            <a:off x="793102" y="1268963"/>
            <a:ext cx="8480900" cy="5327780"/>
          </a:xfrm>
        </p:spPr>
        <p:txBody>
          <a:bodyPr>
            <a:normAutofit lnSpcReduction="10000"/>
          </a:bodyPr>
          <a:lstStyle/>
          <a:p>
            <a:pPr>
              <a:buFont typeface="Wingdings" panose="05000000000000000000" pitchFamily="2" charset="2"/>
              <a:buChar char="Ø"/>
            </a:pPr>
            <a:r>
              <a:rPr lang="en-US" dirty="0"/>
              <a:t>Initial plan would be spinning up our own Hadoop Cluster using Amazon Web Services or Google Cloud Platform. </a:t>
            </a:r>
          </a:p>
          <a:p>
            <a:pPr>
              <a:buFont typeface="Wingdings" panose="05000000000000000000" pitchFamily="2" charset="2"/>
              <a:buChar char="Ø"/>
            </a:pPr>
            <a:r>
              <a:rPr lang="en-US" dirty="0"/>
              <a:t>Then we need to setup a Domain Name Server which would be easy for us to identify the nodes. For this purpose, we use </a:t>
            </a:r>
            <a:r>
              <a:rPr lang="en-US" dirty="0" err="1"/>
              <a:t>CloudFlare</a:t>
            </a:r>
            <a:r>
              <a:rPr lang="en-US" dirty="0"/>
              <a:t> which can take care of the Domain Names and the firewalls as well.</a:t>
            </a:r>
          </a:p>
          <a:p>
            <a:pPr>
              <a:buFont typeface="Wingdings" panose="05000000000000000000" pitchFamily="2" charset="2"/>
              <a:buChar char="Ø"/>
            </a:pPr>
            <a:r>
              <a:rPr lang="en-US" dirty="0"/>
              <a:t>This can also manage the traffic and can make the request/responses pass through a secure channel than the usual http path.</a:t>
            </a:r>
          </a:p>
          <a:p>
            <a:pPr>
              <a:buFont typeface="Wingdings" panose="05000000000000000000" pitchFamily="2" charset="2"/>
              <a:buChar char="Ø"/>
            </a:pPr>
            <a:r>
              <a:rPr lang="en-US" dirty="0"/>
              <a:t>This ensures that the cluster is safe and secure from the external traffic. Certificate Authorities(CAs) can be used for data encryptions which uses SHA256. </a:t>
            </a:r>
          </a:p>
          <a:p>
            <a:pPr>
              <a:buFont typeface="Wingdings" panose="05000000000000000000" pitchFamily="2" charset="2"/>
              <a:buChar char="Ø"/>
            </a:pPr>
            <a:r>
              <a:rPr lang="en-US" dirty="0"/>
              <a:t>Once the cluster is setup, we also would need to have a monitoring system to monitor all the nodes in the cluster. </a:t>
            </a:r>
          </a:p>
          <a:p>
            <a:pPr>
              <a:buFont typeface="Wingdings" panose="05000000000000000000" pitchFamily="2" charset="2"/>
              <a:buChar char="Ø"/>
            </a:pPr>
            <a:r>
              <a:rPr lang="en-US" dirty="0"/>
              <a:t>Our algorithms and logic comes into picture. The cluster should have the Hadoop environment and the block size approximately equals 128MB. </a:t>
            </a:r>
          </a:p>
          <a:p>
            <a:pPr>
              <a:buFont typeface="Wingdings" panose="05000000000000000000" pitchFamily="2" charset="2"/>
              <a:buChar char="Ø"/>
            </a:pPr>
            <a:r>
              <a:rPr lang="en-US" dirty="0"/>
              <a:t>This ensures that the MapReduce jobs and Spark could be made run on the system. The output of the implementation is stored in one of those nodes which is typically same as storing in the local file system(HDFS).</a:t>
            </a:r>
          </a:p>
        </p:txBody>
      </p:sp>
    </p:spTree>
    <p:extLst>
      <p:ext uri="{BB962C8B-B14F-4D97-AF65-F5344CB8AC3E}">
        <p14:creationId xmlns:p14="http://schemas.microsoft.com/office/powerpoint/2010/main" val="192836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E5D6-03BB-455D-84C4-2B499BE1E599}"/>
              </a:ext>
            </a:extLst>
          </p:cNvPr>
          <p:cNvSpPr>
            <a:spLocks noGrp="1"/>
          </p:cNvSpPr>
          <p:nvPr>
            <p:ph type="title"/>
          </p:nvPr>
        </p:nvSpPr>
        <p:spPr/>
        <p:txBody>
          <a:bodyPr/>
          <a:lstStyle/>
          <a:p>
            <a:r>
              <a:rPr lang="en-US" dirty="0"/>
              <a:t>STEPS - </a:t>
            </a:r>
          </a:p>
        </p:txBody>
      </p:sp>
      <p:pic>
        <p:nvPicPr>
          <p:cNvPr id="4" name="Content Placeholder 3">
            <a:extLst>
              <a:ext uri="{FF2B5EF4-FFF2-40B4-BE49-F238E27FC236}">
                <a16:creationId xmlns:a16="http://schemas.microsoft.com/office/drawing/2014/main" id="{6D1EA1F2-A112-4EE8-9D61-AA0CB55E350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4403" y="1572638"/>
            <a:ext cx="8328584" cy="5022715"/>
          </a:xfrm>
          <a:prstGeom prst="rect">
            <a:avLst/>
          </a:prstGeom>
        </p:spPr>
      </p:pic>
    </p:spTree>
    <p:extLst>
      <p:ext uri="{BB962C8B-B14F-4D97-AF65-F5344CB8AC3E}">
        <p14:creationId xmlns:p14="http://schemas.microsoft.com/office/powerpoint/2010/main" val="292200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05F5-D39A-4ED8-85A1-2ACD9F3664ED}"/>
              </a:ext>
            </a:extLst>
          </p:cNvPr>
          <p:cNvSpPr>
            <a:spLocks noGrp="1"/>
          </p:cNvSpPr>
          <p:nvPr>
            <p:ph type="title"/>
          </p:nvPr>
        </p:nvSpPr>
        <p:spPr/>
        <p:txBody>
          <a:bodyPr/>
          <a:lstStyle/>
          <a:p>
            <a:r>
              <a:rPr lang="en-US" dirty="0"/>
              <a:t>INTRODUCTION - </a:t>
            </a:r>
          </a:p>
        </p:txBody>
      </p:sp>
      <p:sp>
        <p:nvSpPr>
          <p:cNvPr id="3" name="Content Placeholder 2">
            <a:extLst>
              <a:ext uri="{FF2B5EF4-FFF2-40B4-BE49-F238E27FC236}">
                <a16:creationId xmlns:a16="http://schemas.microsoft.com/office/drawing/2014/main" id="{E6D3DAF5-0261-4AED-8FA6-8B4629C2D0B5}"/>
              </a:ext>
            </a:extLst>
          </p:cNvPr>
          <p:cNvSpPr>
            <a:spLocks noGrp="1"/>
          </p:cNvSpPr>
          <p:nvPr>
            <p:ph idx="1"/>
          </p:nvPr>
        </p:nvSpPr>
        <p:spPr>
          <a:xfrm>
            <a:off x="677334" y="1269999"/>
            <a:ext cx="9959564" cy="5326743"/>
          </a:xfrm>
        </p:spPr>
        <p:txBody>
          <a:bodyPr>
            <a:normAutofit/>
          </a:bodyPr>
          <a:lstStyle/>
          <a:p>
            <a:pPr>
              <a:buFont typeface="Wingdings" panose="05000000000000000000" pitchFamily="2" charset="2"/>
              <a:buChar char="Ø"/>
            </a:pPr>
            <a:r>
              <a:rPr lang="en-US" dirty="0"/>
              <a:t>The terms quality, luxury and life style goes hand in hand when we say New York city. </a:t>
            </a:r>
          </a:p>
          <a:p>
            <a:pPr>
              <a:buFont typeface="Wingdings" panose="05000000000000000000" pitchFamily="2" charset="2"/>
              <a:buChar char="Ø"/>
            </a:pPr>
            <a:r>
              <a:rPr lang="en-US" dirty="0"/>
              <a:t>Though the city is small in terms of area , it does not make it hard for it to be in the third spot for the most expensive city to live in USA. </a:t>
            </a:r>
          </a:p>
          <a:p>
            <a:pPr>
              <a:buFont typeface="Wingdings" panose="05000000000000000000" pitchFamily="2" charset="2"/>
              <a:buChar char="Ø"/>
            </a:pPr>
            <a:r>
              <a:rPr lang="en-US" dirty="0"/>
              <a:t>Most expensive area: Manhattan</a:t>
            </a:r>
            <a:br>
              <a:rPr lang="en-US" dirty="0"/>
            </a:br>
            <a:r>
              <a:rPr lang="en-US" dirty="0"/>
              <a:t>Average home price:</a:t>
            </a:r>
            <a:r>
              <a:rPr lang="en-US" dirty="0">
                <a:highlight>
                  <a:srgbClr val="FFFF00"/>
                </a:highlight>
              </a:rPr>
              <a:t> $1,621,965    </a:t>
            </a:r>
            <a:r>
              <a:rPr lang="en-US" dirty="0"/>
              <a:t>Average rent: </a:t>
            </a:r>
            <a:r>
              <a:rPr lang="en-US" dirty="0">
                <a:highlight>
                  <a:srgbClr val="FFFF00"/>
                </a:highlight>
              </a:rPr>
              <a:t>$3,783</a:t>
            </a:r>
            <a:br>
              <a:rPr lang="en-US" dirty="0"/>
            </a:br>
            <a:r>
              <a:rPr lang="en-US" dirty="0"/>
              <a:t>Half gallon of milk: $2.72</a:t>
            </a:r>
            <a:br>
              <a:rPr lang="en-US" dirty="0"/>
            </a:br>
            <a:r>
              <a:rPr lang="en-US" dirty="0"/>
              <a:t>T-bone steak: $14.30</a:t>
            </a:r>
            <a:br>
              <a:rPr lang="en-US" dirty="0"/>
            </a:br>
            <a:r>
              <a:rPr lang="en-US" dirty="0"/>
              <a:t>Monthly energy bill: </a:t>
            </a:r>
            <a:r>
              <a:rPr lang="en-US" dirty="0">
                <a:highlight>
                  <a:srgbClr val="FFFF00"/>
                </a:highlight>
              </a:rPr>
              <a:t>$232.72</a:t>
            </a:r>
            <a:br>
              <a:rPr lang="en-US" dirty="0"/>
            </a:br>
            <a:r>
              <a:rPr lang="en-US" dirty="0"/>
              <a:t>Doctor visit: $105.00</a:t>
            </a:r>
          </a:p>
          <a:p>
            <a:pPr>
              <a:buFont typeface="Wingdings" panose="05000000000000000000" pitchFamily="2" charset="2"/>
              <a:buChar char="Ø"/>
            </a:pPr>
            <a:r>
              <a:rPr lang="en-US" dirty="0"/>
              <a:t>What the surprising part here is that , most of the residents of the NYC don’t know much about the expenses in the city.</a:t>
            </a:r>
          </a:p>
          <a:p>
            <a:pPr>
              <a:buFont typeface="Wingdings" panose="05000000000000000000" pitchFamily="2" charset="2"/>
              <a:buChar char="Ø"/>
            </a:pPr>
            <a:r>
              <a:rPr lang="en-US" dirty="0"/>
              <a:t>The power of the NYC is with their top – notch finance department. They know how to make the city run even during the nights. </a:t>
            </a:r>
          </a:p>
          <a:p>
            <a:pPr>
              <a:buFont typeface="Wingdings" panose="05000000000000000000" pitchFamily="2" charset="2"/>
              <a:buChar char="Ø"/>
            </a:pPr>
            <a:r>
              <a:rPr lang="en-US" dirty="0"/>
              <a:t>How do they run the city and what is their source of income</a:t>
            </a:r>
            <a:r>
              <a:rPr lang="en-US" sz="4400" dirty="0"/>
              <a:t> ?</a:t>
            </a:r>
          </a:p>
          <a:p>
            <a:pPr>
              <a:buFont typeface="Wingdings" panose="05000000000000000000" pitchFamily="2" charset="2"/>
              <a:buChar char="Ø"/>
            </a:pPr>
            <a:endParaRPr lang="en-US" sz="4400" dirty="0"/>
          </a:p>
          <a:p>
            <a:pPr>
              <a:buFont typeface="Wingdings" panose="05000000000000000000" pitchFamily="2" charset="2"/>
              <a:buChar char="Ø"/>
            </a:pPr>
            <a:endParaRPr lang="en-US" dirty="0"/>
          </a:p>
        </p:txBody>
      </p:sp>
      <p:sp>
        <p:nvSpPr>
          <p:cNvPr id="4" name="Rectangle: Rounded Corners 3">
            <a:extLst>
              <a:ext uri="{FF2B5EF4-FFF2-40B4-BE49-F238E27FC236}">
                <a16:creationId xmlns:a16="http://schemas.microsoft.com/office/drawing/2014/main" id="{71E09D7C-9F36-42C7-8641-1AAA10859018}"/>
              </a:ext>
            </a:extLst>
          </p:cNvPr>
          <p:cNvSpPr/>
          <p:nvPr/>
        </p:nvSpPr>
        <p:spPr>
          <a:xfrm>
            <a:off x="1011677" y="6248400"/>
            <a:ext cx="8015591" cy="52205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Fact - Comparing to Connecticut, New York is 65% more expensive. </a:t>
            </a:r>
          </a:p>
        </p:txBody>
      </p:sp>
    </p:spTree>
    <p:extLst>
      <p:ext uri="{BB962C8B-B14F-4D97-AF65-F5344CB8AC3E}">
        <p14:creationId xmlns:p14="http://schemas.microsoft.com/office/powerpoint/2010/main" val="574590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5C1D33-813F-4B4C-A749-5EE3A7C406A2}"/>
              </a:ext>
            </a:extLst>
          </p:cNvPr>
          <p:cNvPicPr>
            <a:picLocks noChangeAspect="1"/>
          </p:cNvPicPr>
          <p:nvPr/>
        </p:nvPicPr>
        <p:blipFill rotWithShape="1">
          <a:blip r:embed="rId2"/>
          <a:srcRect l="31351" r="5089" b="2"/>
          <a:stretch/>
        </p:blipFill>
        <p:spPr>
          <a:xfrm>
            <a:off x="677334" y="1371600"/>
            <a:ext cx="6523842" cy="4670093"/>
          </a:xfrm>
          <a:prstGeom prst="rect">
            <a:avLst/>
          </a:prstGeom>
        </p:spPr>
      </p:pic>
      <p:sp>
        <p:nvSpPr>
          <p:cNvPr id="2" name="Title 1">
            <a:extLst>
              <a:ext uri="{FF2B5EF4-FFF2-40B4-BE49-F238E27FC236}">
                <a16:creationId xmlns:a16="http://schemas.microsoft.com/office/drawing/2014/main" id="{1D569919-061D-4459-8F73-BF14C9C1CA0C}"/>
              </a:ext>
            </a:extLst>
          </p:cNvPr>
          <p:cNvSpPr>
            <a:spLocks noGrp="1"/>
          </p:cNvSpPr>
          <p:nvPr>
            <p:ph type="title"/>
          </p:nvPr>
        </p:nvSpPr>
        <p:spPr>
          <a:xfrm>
            <a:off x="677334" y="609600"/>
            <a:ext cx="8596668" cy="1320800"/>
          </a:xfrm>
        </p:spPr>
        <p:txBody>
          <a:bodyPr anchor="t">
            <a:normAutofit/>
          </a:bodyPr>
          <a:lstStyle/>
          <a:p>
            <a:r>
              <a:rPr lang="en-US" dirty="0"/>
              <a:t>CONCLUSION -</a:t>
            </a:r>
          </a:p>
        </p:txBody>
      </p:sp>
      <p:sp>
        <p:nvSpPr>
          <p:cNvPr id="3" name="Content Placeholder 2">
            <a:extLst>
              <a:ext uri="{FF2B5EF4-FFF2-40B4-BE49-F238E27FC236}">
                <a16:creationId xmlns:a16="http://schemas.microsoft.com/office/drawing/2014/main" id="{720DFBFB-019E-47EC-8CA8-F56D9368DC26}"/>
              </a:ext>
            </a:extLst>
          </p:cNvPr>
          <p:cNvSpPr>
            <a:spLocks noGrp="1"/>
          </p:cNvSpPr>
          <p:nvPr>
            <p:ph idx="1"/>
          </p:nvPr>
        </p:nvSpPr>
        <p:spPr>
          <a:xfrm>
            <a:off x="7806645" y="1371600"/>
            <a:ext cx="2934714" cy="4439573"/>
          </a:xfrm>
        </p:spPr>
        <p:txBody>
          <a:bodyPr>
            <a:normAutofit/>
          </a:bodyPr>
          <a:lstStyle/>
          <a:p>
            <a:pPr>
              <a:lnSpc>
                <a:spcPct val="90000"/>
              </a:lnSpc>
              <a:buFont typeface="Wingdings" panose="05000000000000000000" pitchFamily="2" charset="2"/>
              <a:buChar char="Ø"/>
            </a:pPr>
            <a:r>
              <a:rPr lang="en-US" b="1" dirty="0"/>
              <a:t>T</a:t>
            </a:r>
            <a:r>
              <a:rPr lang="en-US" dirty="0"/>
              <a:t>his project would be a great informational resource for people who reside in New York.</a:t>
            </a:r>
          </a:p>
          <a:p>
            <a:pPr>
              <a:lnSpc>
                <a:spcPct val="90000"/>
              </a:lnSpc>
              <a:buFont typeface="Wingdings" panose="05000000000000000000" pitchFamily="2" charset="2"/>
              <a:buChar char="Ø"/>
            </a:pPr>
            <a:r>
              <a:rPr lang="en-US" dirty="0"/>
              <a:t>Also, working on this project helped us to understand how these technologies and infrastructures are built and would help us in solving a Big Data problem.</a:t>
            </a:r>
          </a:p>
          <a:p>
            <a:pPr>
              <a:lnSpc>
                <a:spcPct val="9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363513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CD3D-5DF3-4F6E-BF11-2E7864564A29}"/>
              </a:ext>
            </a:extLst>
          </p:cNvPr>
          <p:cNvSpPr>
            <a:spLocks noGrp="1"/>
          </p:cNvSpPr>
          <p:nvPr>
            <p:ph type="title"/>
          </p:nvPr>
        </p:nvSpPr>
        <p:spPr/>
        <p:txBody>
          <a:bodyPr/>
          <a:lstStyle/>
          <a:p>
            <a:r>
              <a:rPr lang="en-US" dirty="0"/>
              <a:t>SOURCE - </a:t>
            </a:r>
          </a:p>
        </p:txBody>
      </p:sp>
      <p:sp>
        <p:nvSpPr>
          <p:cNvPr id="5" name="TextBox 4">
            <a:extLst>
              <a:ext uri="{FF2B5EF4-FFF2-40B4-BE49-F238E27FC236}">
                <a16:creationId xmlns:a16="http://schemas.microsoft.com/office/drawing/2014/main" id="{5AF77E82-54DA-41C0-8331-F3FD717E863F}"/>
              </a:ext>
            </a:extLst>
          </p:cNvPr>
          <p:cNvSpPr txBox="1"/>
          <p:nvPr/>
        </p:nvSpPr>
        <p:spPr>
          <a:xfrm>
            <a:off x="10038944" y="5620744"/>
            <a:ext cx="1585690" cy="923330"/>
          </a:xfrm>
          <a:prstGeom prst="rect">
            <a:avLst/>
          </a:prstGeom>
          <a:noFill/>
        </p:spPr>
        <p:txBody>
          <a:bodyPr wrap="none" rtlCol="0">
            <a:spAutoFit/>
          </a:bodyPr>
          <a:lstStyle/>
          <a:p>
            <a:r>
              <a:rPr lang="en-US" dirty="0">
                <a:solidFill>
                  <a:schemeClr val="tx1">
                    <a:lumMod val="75000"/>
                    <a:lumOff val="25000"/>
                  </a:schemeClr>
                </a:solidFill>
              </a:rPr>
              <a:t>Based on the </a:t>
            </a:r>
          </a:p>
          <a:p>
            <a:r>
              <a:rPr lang="en-US" dirty="0">
                <a:solidFill>
                  <a:schemeClr val="tx1">
                    <a:lumMod val="75000"/>
                    <a:lumOff val="25000"/>
                  </a:schemeClr>
                </a:solidFill>
              </a:rPr>
              <a:t>fiscal year </a:t>
            </a:r>
          </a:p>
          <a:p>
            <a:r>
              <a:rPr lang="en-US" dirty="0">
                <a:solidFill>
                  <a:schemeClr val="tx1">
                    <a:lumMod val="75000"/>
                    <a:lumOff val="25000"/>
                  </a:schemeClr>
                </a:solidFill>
              </a:rPr>
              <a:t>2017</a:t>
            </a:r>
          </a:p>
        </p:txBody>
      </p:sp>
      <p:pic>
        <p:nvPicPr>
          <p:cNvPr id="8" name="Picture 7">
            <a:extLst>
              <a:ext uri="{FF2B5EF4-FFF2-40B4-BE49-F238E27FC236}">
                <a16:creationId xmlns:a16="http://schemas.microsoft.com/office/drawing/2014/main" id="{0341D056-C7CB-4799-91A9-98FE3F1DFCAE}"/>
              </a:ext>
            </a:extLst>
          </p:cNvPr>
          <p:cNvPicPr>
            <a:picLocks noChangeAspect="1"/>
          </p:cNvPicPr>
          <p:nvPr/>
        </p:nvPicPr>
        <p:blipFill>
          <a:blip r:embed="rId2"/>
          <a:stretch>
            <a:fillRect/>
          </a:stretch>
        </p:blipFill>
        <p:spPr>
          <a:xfrm>
            <a:off x="677335" y="1270000"/>
            <a:ext cx="6307126" cy="5191125"/>
          </a:xfrm>
          <a:prstGeom prst="rect">
            <a:avLst/>
          </a:prstGeom>
        </p:spPr>
      </p:pic>
    </p:spTree>
    <p:extLst>
      <p:ext uri="{BB962C8B-B14F-4D97-AF65-F5344CB8AC3E}">
        <p14:creationId xmlns:p14="http://schemas.microsoft.com/office/powerpoint/2010/main" val="99901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9897-6A50-4AED-B733-80E3037E1464}"/>
              </a:ext>
            </a:extLst>
          </p:cNvPr>
          <p:cNvSpPr>
            <a:spLocks noGrp="1"/>
          </p:cNvSpPr>
          <p:nvPr>
            <p:ph type="title"/>
          </p:nvPr>
        </p:nvSpPr>
        <p:spPr/>
        <p:txBody>
          <a:bodyPr/>
          <a:lstStyle/>
          <a:p>
            <a:r>
              <a:rPr lang="en-US" dirty="0"/>
              <a:t>DISTRIBUTION - </a:t>
            </a:r>
          </a:p>
        </p:txBody>
      </p:sp>
      <p:pic>
        <p:nvPicPr>
          <p:cNvPr id="4" name="Content Placeholder 3">
            <a:extLst>
              <a:ext uri="{FF2B5EF4-FFF2-40B4-BE49-F238E27FC236}">
                <a16:creationId xmlns:a16="http://schemas.microsoft.com/office/drawing/2014/main" id="{DAADCFFE-1AEE-4155-9F12-2FEAC6CC1EA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54447" y="1270000"/>
            <a:ext cx="7723792" cy="4806612"/>
          </a:xfrm>
          <a:prstGeom prst="rect">
            <a:avLst/>
          </a:prstGeom>
        </p:spPr>
      </p:pic>
      <p:sp>
        <p:nvSpPr>
          <p:cNvPr id="5" name="Rectangle 4">
            <a:extLst>
              <a:ext uri="{FF2B5EF4-FFF2-40B4-BE49-F238E27FC236}">
                <a16:creationId xmlns:a16="http://schemas.microsoft.com/office/drawing/2014/main" id="{B895A923-1D76-4AF2-8721-852BA24EEBC4}"/>
              </a:ext>
            </a:extLst>
          </p:cNvPr>
          <p:cNvSpPr/>
          <p:nvPr/>
        </p:nvSpPr>
        <p:spPr>
          <a:xfrm>
            <a:off x="10110281" y="5614947"/>
            <a:ext cx="2778868" cy="923330"/>
          </a:xfrm>
          <a:prstGeom prst="rect">
            <a:avLst/>
          </a:prstGeom>
        </p:spPr>
        <p:txBody>
          <a:bodyPr wrap="square">
            <a:spAutoFit/>
          </a:bodyPr>
          <a:lstStyle/>
          <a:p>
            <a:r>
              <a:rPr lang="en-US" dirty="0">
                <a:solidFill>
                  <a:schemeClr val="tx1">
                    <a:lumMod val="75000"/>
                    <a:lumOff val="25000"/>
                  </a:schemeClr>
                </a:solidFill>
              </a:rPr>
              <a:t>Based on the </a:t>
            </a:r>
          </a:p>
          <a:p>
            <a:r>
              <a:rPr lang="en-US" dirty="0">
                <a:solidFill>
                  <a:schemeClr val="tx1">
                    <a:lumMod val="75000"/>
                    <a:lumOff val="25000"/>
                  </a:schemeClr>
                </a:solidFill>
              </a:rPr>
              <a:t>fiscal year </a:t>
            </a:r>
          </a:p>
          <a:p>
            <a:r>
              <a:rPr lang="en-US" dirty="0">
                <a:solidFill>
                  <a:schemeClr val="tx1">
                    <a:lumMod val="75000"/>
                    <a:lumOff val="25000"/>
                  </a:schemeClr>
                </a:solidFill>
              </a:rPr>
              <a:t>2017</a:t>
            </a:r>
          </a:p>
        </p:txBody>
      </p:sp>
    </p:spTree>
    <p:extLst>
      <p:ext uri="{BB962C8B-B14F-4D97-AF65-F5344CB8AC3E}">
        <p14:creationId xmlns:p14="http://schemas.microsoft.com/office/powerpoint/2010/main" val="484729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BB3A-0A3A-4173-9B3F-1C987124DB32}"/>
              </a:ext>
            </a:extLst>
          </p:cNvPr>
          <p:cNvSpPr>
            <a:spLocks noGrp="1"/>
          </p:cNvSpPr>
          <p:nvPr>
            <p:ph type="title"/>
          </p:nvPr>
        </p:nvSpPr>
        <p:spPr/>
        <p:txBody>
          <a:bodyPr/>
          <a:lstStyle/>
          <a:p>
            <a:r>
              <a:rPr lang="en-US" dirty="0"/>
              <a:t>PURPOSE - </a:t>
            </a:r>
          </a:p>
        </p:txBody>
      </p:sp>
      <p:sp>
        <p:nvSpPr>
          <p:cNvPr id="3" name="Content Placeholder 2">
            <a:extLst>
              <a:ext uri="{FF2B5EF4-FFF2-40B4-BE49-F238E27FC236}">
                <a16:creationId xmlns:a16="http://schemas.microsoft.com/office/drawing/2014/main" id="{28B7B4BF-2134-442D-91E0-5ABE1FA04753}"/>
              </a:ext>
            </a:extLst>
          </p:cNvPr>
          <p:cNvSpPr>
            <a:spLocks noGrp="1"/>
          </p:cNvSpPr>
          <p:nvPr>
            <p:ph idx="1"/>
          </p:nvPr>
        </p:nvSpPr>
        <p:spPr>
          <a:xfrm>
            <a:off x="677333" y="1404810"/>
            <a:ext cx="9091817" cy="4548121"/>
          </a:xfrm>
        </p:spPr>
        <p:txBody>
          <a:bodyPr>
            <a:normAutofit/>
          </a:bodyPr>
          <a:lstStyle/>
          <a:p>
            <a:pPr>
              <a:buFont typeface="Wingdings" panose="05000000000000000000" pitchFamily="2" charset="2"/>
              <a:buChar char="Ø"/>
            </a:pPr>
            <a:r>
              <a:rPr lang="en-US" dirty="0"/>
              <a:t>The money that is being generated by the NYC is of two ways one being the visible money and the other being the dark money. </a:t>
            </a:r>
          </a:p>
          <a:p>
            <a:pPr>
              <a:buFont typeface="Wingdings" panose="05000000000000000000" pitchFamily="2" charset="2"/>
              <a:buChar char="Ø"/>
            </a:pPr>
            <a:r>
              <a:rPr lang="en-US" dirty="0"/>
              <a:t>We love the dark side and our major concern is with the dark money that the NYC makes out of the New Yorkers with out their knowledge. </a:t>
            </a:r>
          </a:p>
          <a:p>
            <a:pPr>
              <a:buFont typeface="Wingdings" panose="05000000000000000000" pitchFamily="2" charset="2"/>
              <a:buChar char="Ø"/>
            </a:pPr>
            <a:r>
              <a:rPr lang="en-US" dirty="0"/>
              <a:t>The main aim of this project is to showcase the illegal ways in which new York city makes money to run the city. </a:t>
            </a:r>
          </a:p>
          <a:p>
            <a:pPr>
              <a:buFont typeface="Wingdings" panose="05000000000000000000" pitchFamily="2" charset="2"/>
              <a:buChar char="Ø"/>
            </a:pPr>
            <a:r>
              <a:rPr lang="en-US" dirty="0"/>
              <a:t>The following are the references, that aid us to prove our statement – </a:t>
            </a:r>
          </a:p>
          <a:p>
            <a:pPr>
              <a:buFont typeface="Wingdings" panose="05000000000000000000" pitchFamily="2" charset="2"/>
              <a:buChar char="Ø"/>
            </a:pPr>
            <a:r>
              <a:rPr lang="en-US" i="1" dirty="0">
                <a:hlinkClick r:id="rId2"/>
              </a:rPr>
              <a:t>https://www.inverse.com/article/15564-how-new-york-city-s-open-data-revealed-the-nypd-was-issuing-illegal-parking-tickets</a:t>
            </a:r>
            <a:endParaRPr lang="en-US" i="1" dirty="0"/>
          </a:p>
          <a:p>
            <a:pPr>
              <a:buFont typeface="Wingdings" panose="05000000000000000000" pitchFamily="2" charset="2"/>
              <a:buChar char="Ø"/>
            </a:pPr>
            <a:r>
              <a:rPr lang="en-US" i="1" dirty="0">
                <a:hlinkClick r:id="rId3"/>
              </a:rPr>
              <a:t>http://iquantny.tumblr.com/post/144197004989/the-nypd-was-systematically-ticketing-legally</a:t>
            </a:r>
            <a:endParaRPr lang="en-US" i="1" dirty="0"/>
          </a:p>
          <a:p>
            <a:pPr>
              <a:buFont typeface="Wingdings" panose="05000000000000000000" pitchFamily="2" charset="2"/>
              <a:buChar char="Ø"/>
            </a:pPr>
            <a:r>
              <a:rPr lang="en-US" i="1" dirty="0">
                <a:hlinkClick r:id="rId4"/>
              </a:rPr>
              <a:t>https://www.theguardian.com/cities/2016/jul/26/open-data-blogger-parking-tickets-new-york-nypd</a:t>
            </a:r>
            <a:r>
              <a:rPr lang="en-US" i="1" dirty="0"/>
              <a:t> </a:t>
            </a:r>
          </a:p>
          <a:p>
            <a:pPr>
              <a:buFont typeface="Wingdings" panose="05000000000000000000" pitchFamily="2" charset="2"/>
              <a:buChar char="Ø"/>
            </a:pPr>
            <a:endParaRPr lang="en-US" i="1"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27444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18D4-7F63-4D59-BB6A-D9B45D15CE0A}"/>
              </a:ext>
            </a:extLst>
          </p:cNvPr>
          <p:cNvSpPr>
            <a:spLocks noGrp="1"/>
          </p:cNvSpPr>
          <p:nvPr>
            <p:ph type="title"/>
          </p:nvPr>
        </p:nvSpPr>
        <p:spPr/>
        <p:txBody>
          <a:bodyPr/>
          <a:lstStyle/>
          <a:p>
            <a:r>
              <a:rPr lang="en-US" dirty="0"/>
              <a:t>Hidden Ticket - </a:t>
            </a:r>
          </a:p>
        </p:txBody>
      </p:sp>
      <p:sp>
        <p:nvSpPr>
          <p:cNvPr id="3" name="Content Placeholder 2">
            <a:extLst>
              <a:ext uri="{FF2B5EF4-FFF2-40B4-BE49-F238E27FC236}">
                <a16:creationId xmlns:a16="http://schemas.microsoft.com/office/drawing/2014/main" id="{E64E06CE-334F-4765-A849-7433520E2617}"/>
              </a:ext>
            </a:extLst>
          </p:cNvPr>
          <p:cNvSpPr>
            <a:spLocks noGrp="1"/>
          </p:cNvSpPr>
          <p:nvPr>
            <p:ph idx="1"/>
          </p:nvPr>
        </p:nvSpPr>
        <p:spPr>
          <a:xfrm>
            <a:off x="677334" y="1488613"/>
            <a:ext cx="8596668" cy="4759787"/>
          </a:xfrm>
        </p:spPr>
        <p:txBody>
          <a:bodyPr/>
          <a:lstStyle/>
          <a:p>
            <a:r>
              <a:rPr lang="en-US" dirty="0"/>
              <a:t>When referred the links above and when made a study on them we found out that the NYC makes illegal money by the parking tickets. </a:t>
            </a:r>
          </a:p>
          <a:p>
            <a:r>
              <a:rPr lang="en-US" dirty="0"/>
              <a:t>At first shocked by the small method they use to fill their finance department, it was quite  a surprise but the numbers made them clear and straight. </a:t>
            </a:r>
          </a:p>
          <a:p>
            <a:r>
              <a:rPr lang="en-US" dirty="0">
                <a:highlight>
                  <a:srgbClr val="FFFF00"/>
                </a:highlight>
              </a:rPr>
              <a:t>Mayor’s Management Report (MMR) – </a:t>
            </a:r>
            <a:r>
              <a:rPr lang="en-US" dirty="0"/>
              <a:t>MMR is issued twice yearly by the Mayor’s Office of Operations. </a:t>
            </a:r>
          </a:p>
          <a:p>
            <a:r>
              <a:rPr lang="en-US" dirty="0"/>
              <a:t>It is the city’s main published source of information about government agency performance. </a:t>
            </a:r>
          </a:p>
          <a:p>
            <a:r>
              <a:rPr lang="en-US" dirty="0"/>
              <a:t>The MMR provides narrative and statistical information on the activities of city departments and agencies. </a:t>
            </a:r>
          </a:p>
        </p:txBody>
      </p:sp>
      <p:sp>
        <p:nvSpPr>
          <p:cNvPr id="4" name="Rectangle: Rounded Corners 3">
            <a:extLst>
              <a:ext uri="{FF2B5EF4-FFF2-40B4-BE49-F238E27FC236}">
                <a16:creationId xmlns:a16="http://schemas.microsoft.com/office/drawing/2014/main" id="{AA7CD1EF-04D3-4B08-B52F-CD3D8F90CB2E}"/>
              </a:ext>
            </a:extLst>
          </p:cNvPr>
          <p:cNvSpPr/>
          <p:nvPr/>
        </p:nvSpPr>
        <p:spPr>
          <a:xfrm>
            <a:off x="677334" y="5458409"/>
            <a:ext cx="8392021" cy="1205038"/>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FACT - UPS, FedEx, and other commercial delivery companies receive up to 7,000 parking tickets a DAY, contributing up to $120 million in revenue for the city of New York.</a:t>
            </a:r>
          </a:p>
        </p:txBody>
      </p:sp>
    </p:spTree>
    <p:extLst>
      <p:ext uri="{BB962C8B-B14F-4D97-AF65-F5344CB8AC3E}">
        <p14:creationId xmlns:p14="http://schemas.microsoft.com/office/powerpoint/2010/main" val="348603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4365-03E9-49CD-9306-4C3515735A4D}"/>
              </a:ext>
            </a:extLst>
          </p:cNvPr>
          <p:cNvSpPr>
            <a:spLocks noGrp="1"/>
          </p:cNvSpPr>
          <p:nvPr>
            <p:ph type="title"/>
          </p:nvPr>
        </p:nvSpPr>
        <p:spPr/>
        <p:txBody>
          <a:bodyPr/>
          <a:lstStyle/>
          <a:p>
            <a:r>
              <a:rPr lang="en-US" dirty="0"/>
              <a:t>MMR – </a:t>
            </a:r>
          </a:p>
        </p:txBody>
      </p:sp>
      <p:pic>
        <p:nvPicPr>
          <p:cNvPr id="4" name="Content Placeholder 3">
            <a:extLst>
              <a:ext uri="{FF2B5EF4-FFF2-40B4-BE49-F238E27FC236}">
                <a16:creationId xmlns:a16="http://schemas.microsoft.com/office/drawing/2014/main" id="{677C5898-823C-4E57-B0B2-A12AEECEF4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5566" y="1225685"/>
            <a:ext cx="8219872" cy="5301575"/>
          </a:xfrm>
          <a:prstGeom prst="rect">
            <a:avLst/>
          </a:prstGeom>
        </p:spPr>
      </p:pic>
      <p:sp>
        <p:nvSpPr>
          <p:cNvPr id="5" name="Rectangle 4">
            <a:extLst>
              <a:ext uri="{FF2B5EF4-FFF2-40B4-BE49-F238E27FC236}">
                <a16:creationId xmlns:a16="http://schemas.microsoft.com/office/drawing/2014/main" id="{6D2E7108-B327-46B1-90CD-000131BF227D}"/>
              </a:ext>
            </a:extLst>
          </p:cNvPr>
          <p:cNvSpPr/>
          <p:nvPr/>
        </p:nvSpPr>
        <p:spPr>
          <a:xfrm>
            <a:off x="9886545" y="5603930"/>
            <a:ext cx="2632953" cy="923330"/>
          </a:xfrm>
          <a:prstGeom prst="rect">
            <a:avLst/>
          </a:prstGeom>
        </p:spPr>
        <p:txBody>
          <a:bodyPr wrap="square">
            <a:spAutoFit/>
          </a:bodyPr>
          <a:lstStyle/>
          <a:p>
            <a:r>
              <a:rPr lang="en-US" dirty="0">
                <a:solidFill>
                  <a:schemeClr val="tx1">
                    <a:lumMod val="75000"/>
                    <a:lumOff val="25000"/>
                  </a:schemeClr>
                </a:solidFill>
              </a:rPr>
              <a:t>Based on the </a:t>
            </a:r>
          </a:p>
          <a:p>
            <a:r>
              <a:rPr lang="en-US" dirty="0">
                <a:solidFill>
                  <a:schemeClr val="tx1">
                    <a:lumMod val="75000"/>
                    <a:lumOff val="25000"/>
                  </a:schemeClr>
                </a:solidFill>
              </a:rPr>
              <a:t>fiscal year </a:t>
            </a:r>
          </a:p>
          <a:p>
            <a:r>
              <a:rPr lang="en-US" dirty="0">
                <a:solidFill>
                  <a:schemeClr val="tx1">
                    <a:lumMod val="75000"/>
                    <a:lumOff val="25000"/>
                  </a:schemeClr>
                </a:solidFill>
              </a:rPr>
              <a:t>2017</a:t>
            </a:r>
          </a:p>
        </p:txBody>
      </p:sp>
    </p:spTree>
    <p:extLst>
      <p:ext uri="{BB962C8B-B14F-4D97-AF65-F5344CB8AC3E}">
        <p14:creationId xmlns:p14="http://schemas.microsoft.com/office/powerpoint/2010/main" val="840366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6C3-3A95-46A8-81E9-C30106A976BC}"/>
              </a:ext>
            </a:extLst>
          </p:cNvPr>
          <p:cNvSpPr>
            <a:spLocks noGrp="1"/>
          </p:cNvSpPr>
          <p:nvPr>
            <p:ph type="title"/>
          </p:nvPr>
        </p:nvSpPr>
        <p:spPr/>
        <p:txBody>
          <a:bodyPr/>
          <a:lstStyle/>
          <a:p>
            <a:r>
              <a:rPr lang="en-US" dirty="0"/>
              <a:t>SHORTCOMINGS - </a:t>
            </a:r>
          </a:p>
        </p:txBody>
      </p:sp>
      <p:sp>
        <p:nvSpPr>
          <p:cNvPr id="3" name="Content Placeholder 2">
            <a:extLst>
              <a:ext uri="{FF2B5EF4-FFF2-40B4-BE49-F238E27FC236}">
                <a16:creationId xmlns:a16="http://schemas.microsoft.com/office/drawing/2014/main" id="{92C0F426-AEB0-41DE-A6A6-ADAFA5E4CA29}"/>
              </a:ext>
            </a:extLst>
          </p:cNvPr>
          <p:cNvSpPr>
            <a:spLocks noGrp="1"/>
          </p:cNvSpPr>
          <p:nvPr>
            <p:ph idx="1"/>
          </p:nvPr>
        </p:nvSpPr>
        <p:spPr>
          <a:xfrm>
            <a:off x="677334" y="1404809"/>
            <a:ext cx="8596668" cy="4716073"/>
          </a:xfrm>
        </p:spPr>
        <p:txBody>
          <a:bodyPr/>
          <a:lstStyle/>
          <a:p>
            <a:pPr>
              <a:buFont typeface="Wingdings" panose="05000000000000000000" pitchFamily="2" charset="2"/>
              <a:buChar char="Ø"/>
            </a:pPr>
            <a:r>
              <a:rPr lang="en-US" dirty="0"/>
              <a:t>The budget that they published does not match with the expenses occurred in the year 2017. </a:t>
            </a:r>
          </a:p>
          <a:p>
            <a:pPr>
              <a:buFont typeface="Wingdings" panose="05000000000000000000" pitchFamily="2" charset="2"/>
              <a:buChar char="Ø"/>
            </a:pPr>
            <a:r>
              <a:rPr lang="en-US" dirty="0"/>
              <a:t>Example – Budget says 19% for education but a total of 28% has been spent on education.</a:t>
            </a:r>
          </a:p>
          <a:p>
            <a:pPr>
              <a:buFont typeface="Wingdings" panose="05000000000000000000" pitchFamily="2" charset="2"/>
              <a:buChar char="Ø"/>
            </a:pPr>
            <a:r>
              <a:rPr lang="en-US" dirty="0"/>
              <a:t>The city’s constitutional debt limit, from the statement of debt affordability, is </a:t>
            </a:r>
            <a:r>
              <a:rPr lang="en-US" dirty="0">
                <a:highlight>
                  <a:srgbClr val="FFFF00"/>
                </a:highlight>
              </a:rPr>
              <a:t>$90.2 billion in 2017 and $97.2 billion in 2018</a:t>
            </a:r>
            <a:r>
              <a:rPr lang="en-US" dirty="0"/>
              <a:t>. </a:t>
            </a:r>
          </a:p>
          <a:p>
            <a:pPr>
              <a:buFont typeface="Wingdings" panose="05000000000000000000" pitchFamily="2" charset="2"/>
              <a:buChar char="Ø"/>
            </a:pPr>
            <a:r>
              <a:rPr lang="en-US" dirty="0"/>
              <a:t>When we take the previous year’s debts, we were able to find that the debt increases every year. Comparing to the early 2000s, the debt right now is very high. The city has to figure out some solutions to pay off all the debts. </a:t>
            </a:r>
          </a:p>
          <a:p>
            <a:pPr>
              <a:buFont typeface="Wingdings" panose="05000000000000000000" pitchFamily="2" charset="2"/>
              <a:buChar char="Ø"/>
            </a:pPr>
            <a:r>
              <a:rPr lang="en-US" dirty="0"/>
              <a:t>How the government is able to match with the expenses</a:t>
            </a:r>
            <a:r>
              <a:rPr lang="en-US" sz="4000" dirty="0"/>
              <a:t> ?</a:t>
            </a:r>
          </a:p>
          <a:p>
            <a:pPr>
              <a:buFont typeface="Wingdings" panose="05000000000000000000" pitchFamily="2" charset="2"/>
              <a:buChar char="Ø"/>
            </a:pPr>
            <a:endParaRPr lang="en-US" dirty="0"/>
          </a:p>
        </p:txBody>
      </p:sp>
      <p:sp>
        <p:nvSpPr>
          <p:cNvPr id="5" name="Rectangle: Rounded Corners 4">
            <a:extLst>
              <a:ext uri="{FF2B5EF4-FFF2-40B4-BE49-F238E27FC236}">
                <a16:creationId xmlns:a16="http://schemas.microsoft.com/office/drawing/2014/main" id="{4EB15659-B9EF-48DA-8FFA-99EBF1476AD8}"/>
              </a:ext>
            </a:extLst>
          </p:cNvPr>
          <p:cNvSpPr/>
          <p:nvPr/>
        </p:nvSpPr>
        <p:spPr>
          <a:xfrm>
            <a:off x="587829" y="5281127"/>
            <a:ext cx="8985379" cy="115699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222222"/>
                </a:solidFill>
                <a:latin typeface="Roboto"/>
              </a:rPr>
              <a:t>Fact - Measure to make sure that you really are parked closer than 15 feet to the NYC fire hydrant. Investing in a $5 tape measure could save you </a:t>
            </a:r>
            <a:r>
              <a:rPr lang="en-US" b="1" dirty="0">
                <a:solidFill>
                  <a:srgbClr val="222222"/>
                </a:solidFill>
                <a:latin typeface="Roboto"/>
              </a:rPr>
              <a:t>$115</a:t>
            </a:r>
            <a:r>
              <a:rPr lang="en-US" dirty="0">
                <a:solidFill>
                  <a:srgbClr val="222222"/>
                </a:solidFill>
                <a:latin typeface="Roboto"/>
              </a:rPr>
              <a:t> and the hassles of a NYC parking ticket.</a:t>
            </a:r>
            <a:endParaRPr lang="en-US" dirty="0"/>
          </a:p>
        </p:txBody>
      </p:sp>
    </p:spTree>
    <p:extLst>
      <p:ext uri="{BB962C8B-B14F-4D97-AF65-F5344CB8AC3E}">
        <p14:creationId xmlns:p14="http://schemas.microsoft.com/office/powerpoint/2010/main" val="217222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411B-92B3-4CDD-A2A0-0100AD1B6129}"/>
              </a:ext>
            </a:extLst>
          </p:cNvPr>
          <p:cNvSpPr>
            <a:spLocks noGrp="1"/>
          </p:cNvSpPr>
          <p:nvPr>
            <p:ph type="title"/>
          </p:nvPr>
        </p:nvSpPr>
        <p:spPr/>
        <p:txBody>
          <a:bodyPr/>
          <a:lstStyle/>
          <a:p>
            <a:r>
              <a:rPr lang="en-US" dirty="0"/>
              <a:t>PRE-TRUMP TAX PLAN -</a:t>
            </a:r>
          </a:p>
        </p:txBody>
      </p:sp>
      <p:sp>
        <p:nvSpPr>
          <p:cNvPr id="3" name="Content Placeholder 2">
            <a:extLst>
              <a:ext uri="{FF2B5EF4-FFF2-40B4-BE49-F238E27FC236}">
                <a16:creationId xmlns:a16="http://schemas.microsoft.com/office/drawing/2014/main" id="{DF13AEF2-1D72-43ED-B146-FA832AA041F1}"/>
              </a:ext>
            </a:extLst>
          </p:cNvPr>
          <p:cNvSpPr>
            <a:spLocks noGrp="1"/>
          </p:cNvSpPr>
          <p:nvPr>
            <p:ph idx="1"/>
          </p:nvPr>
        </p:nvSpPr>
        <p:spPr>
          <a:xfrm>
            <a:off x="677334" y="1348825"/>
            <a:ext cx="8596668" cy="3880773"/>
          </a:xfrm>
        </p:spPr>
        <p:txBody>
          <a:bodyPr/>
          <a:lstStyle/>
          <a:p>
            <a:pPr>
              <a:buFont typeface="Wingdings" panose="05000000000000000000" pitchFamily="2" charset="2"/>
              <a:buChar char="Ø"/>
            </a:pPr>
            <a:r>
              <a:rPr lang="en-US" dirty="0"/>
              <a:t>When we researched over the tax reports, we found that the taxes has been cut down in the past year. This is what they call as “Pre-trump Tax Plan”. </a:t>
            </a:r>
          </a:p>
          <a:p>
            <a:endParaRPr lang="en-US" dirty="0"/>
          </a:p>
          <a:p>
            <a:endParaRPr lang="en-US" dirty="0"/>
          </a:p>
        </p:txBody>
      </p:sp>
      <p:pic>
        <p:nvPicPr>
          <p:cNvPr id="4" name="Picture 3">
            <a:extLst>
              <a:ext uri="{FF2B5EF4-FFF2-40B4-BE49-F238E27FC236}">
                <a16:creationId xmlns:a16="http://schemas.microsoft.com/office/drawing/2014/main" id="{85F91735-08D5-4160-9AEE-95FDC86BC84F}"/>
              </a:ext>
            </a:extLst>
          </p:cNvPr>
          <p:cNvPicPr/>
          <p:nvPr/>
        </p:nvPicPr>
        <p:blipFill>
          <a:blip r:embed="rId2">
            <a:extLst>
              <a:ext uri="{28A0092B-C50C-407E-A947-70E740481C1C}">
                <a14:useLocalDpi xmlns:a14="http://schemas.microsoft.com/office/drawing/2010/main" val="0"/>
              </a:ext>
            </a:extLst>
          </a:blip>
          <a:stretch>
            <a:fillRect/>
          </a:stretch>
        </p:blipFill>
        <p:spPr>
          <a:xfrm>
            <a:off x="677334" y="2045780"/>
            <a:ext cx="8836317" cy="4646849"/>
          </a:xfrm>
          <a:prstGeom prst="rect">
            <a:avLst/>
          </a:prstGeom>
        </p:spPr>
      </p:pic>
    </p:spTree>
    <p:extLst>
      <p:ext uri="{BB962C8B-B14F-4D97-AF65-F5344CB8AC3E}">
        <p14:creationId xmlns:p14="http://schemas.microsoft.com/office/powerpoint/2010/main" val="1748611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370</TotalTime>
  <Words>1449</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Roboto</vt:lpstr>
      <vt:lpstr>Trebuchet MS</vt:lpstr>
      <vt:lpstr>Wingdings</vt:lpstr>
      <vt:lpstr>Wingdings 3</vt:lpstr>
      <vt:lpstr>Facet</vt:lpstr>
      <vt:lpstr>PHASE 3:  ANALYSIS ON NYC ILLEGAL REVENUES </vt:lpstr>
      <vt:lpstr>INTRODUCTION - </vt:lpstr>
      <vt:lpstr>SOURCE - </vt:lpstr>
      <vt:lpstr>DISTRIBUTION - </vt:lpstr>
      <vt:lpstr>PURPOSE - </vt:lpstr>
      <vt:lpstr>Hidden Ticket - </vt:lpstr>
      <vt:lpstr>MMR – </vt:lpstr>
      <vt:lpstr>SHORTCOMINGS - </vt:lpstr>
      <vt:lpstr>PRE-TRUMP TAX PLAN -</vt:lpstr>
      <vt:lpstr>DIFFERENCES - </vt:lpstr>
      <vt:lpstr>DECLINE - </vt:lpstr>
      <vt:lpstr>PROBLEM DEFINITION - </vt:lpstr>
      <vt:lpstr>DATASET - </vt:lpstr>
      <vt:lpstr>MODELING - </vt:lpstr>
      <vt:lpstr>MODELING - </vt:lpstr>
      <vt:lpstr>MODELING - </vt:lpstr>
      <vt:lpstr>EVALUATION PLAN -</vt:lpstr>
      <vt:lpstr>PROJECT PLAN - </vt:lpstr>
      <vt:lpstr>STEPS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3:  ANALYSIS ON NYC ILLEGAL REVENUES </dc:title>
  <dc:creator>Siddharth</dc:creator>
  <cp:lastModifiedBy>Siddharth</cp:lastModifiedBy>
  <cp:revision>38</cp:revision>
  <dcterms:created xsi:type="dcterms:W3CDTF">2018-03-16T19:57:06Z</dcterms:created>
  <dcterms:modified xsi:type="dcterms:W3CDTF">2018-03-17T02:07:19Z</dcterms:modified>
</cp:coreProperties>
</file>