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3" r:id="rId5"/>
    <p:sldId id="260" r:id="rId6"/>
    <p:sldId id="262" r:id="rId7"/>
    <p:sldId id="265" r:id="rId8"/>
    <p:sldId id="268" r:id="rId9"/>
    <p:sldId id="266" r:id="rId10"/>
    <p:sldId id="269" r:id="rId11"/>
    <p:sldId id="270" r:id="rId12"/>
    <p:sldId id="271" r:id="rId13"/>
    <p:sldId id="276" r:id="rId14"/>
    <p:sldId id="277" r:id="rId15"/>
    <p:sldId id="278" r:id="rId16"/>
    <p:sldId id="279" r:id="rId17"/>
    <p:sldId id="280" r:id="rId18"/>
    <p:sldId id="282" r:id="rId19"/>
    <p:sldId id="283" r:id="rId20"/>
    <p:sldId id="284" r:id="rId21"/>
    <p:sldId id="281"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95635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9183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9581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28013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011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3523954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213658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68634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47019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342216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C5D3A2-A5D1-40E4-A750-0CBE42886C8D}"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5269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C5D3A2-A5D1-40E4-A750-0CBE42886C8D}"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295906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C5D3A2-A5D1-40E4-A750-0CBE42886C8D}"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90683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5D3A2-A5D1-40E4-A750-0CBE42886C8D}" type="datetimeFigureOut">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238998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C5D3A2-A5D1-40E4-A750-0CBE42886C8D}"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98342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C5D3A2-A5D1-40E4-A750-0CBE42886C8D}"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50214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C5D3A2-A5D1-40E4-A750-0CBE42886C8D}" type="datetimeFigureOut">
              <a:rPr lang="en-US" smtClean="0"/>
              <a:t>4/20/2018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4991DE-A178-4532-B35D-AD5597C0BE12}" type="slidenum">
              <a:rPr lang="en-US" smtClean="0"/>
              <a:t>‹#›</a:t>
            </a:fld>
            <a:endParaRPr lang="en-US"/>
          </a:p>
        </p:txBody>
      </p:sp>
    </p:spTree>
    <p:extLst>
      <p:ext uri="{BB962C8B-B14F-4D97-AF65-F5344CB8AC3E}">
        <p14:creationId xmlns:p14="http://schemas.microsoft.com/office/powerpoint/2010/main" val="178574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quantny.tumblr.com/post/144197004989/the-nypd-was-systematically-ticketing-legally" TargetMode="External"/><Relationship Id="rId2" Type="http://schemas.openxmlformats.org/officeDocument/2006/relationships/hyperlink" Target="https://www.inverse.com/article/15564-how-new-york-city-s-open-data-revealed-the-nypd-was-issuing-illegal-parking-tickets" TargetMode="External"/><Relationship Id="rId1" Type="http://schemas.openxmlformats.org/officeDocument/2006/relationships/slideLayout" Target="../slideLayouts/slideLayout2.xml"/><Relationship Id="rId4" Type="http://schemas.openxmlformats.org/officeDocument/2006/relationships/hyperlink" Target="https://www.theguardian.com/cities/2016/jul/26/open-data-blogger-parking-tickets-new-york-nyp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4763-FD20-4705-A64A-FA7B18E1E5EE}"/>
              </a:ext>
            </a:extLst>
          </p:cNvPr>
          <p:cNvSpPr>
            <a:spLocks noGrp="1"/>
          </p:cNvSpPr>
          <p:nvPr>
            <p:ph type="ctrTitle"/>
          </p:nvPr>
        </p:nvSpPr>
        <p:spPr>
          <a:xfrm>
            <a:off x="1572381" y="1973266"/>
            <a:ext cx="7766936" cy="1646302"/>
          </a:xfrm>
        </p:spPr>
        <p:txBody>
          <a:bodyPr>
            <a:normAutofit fontScale="90000"/>
          </a:bodyPr>
          <a:lstStyle/>
          <a:p>
            <a:r>
              <a:rPr lang="en-US" sz="3600" b="1" dirty="0"/>
              <a:t>PHASE 5: </a:t>
            </a:r>
            <a:br>
              <a:rPr lang="en-US" sz="3600" dirty="0"/>
            </a:br>
            <a:r>
              <a:rPr lang="en-US" sz="3600" b="1" dirty="0"/>
              <a:t>ANALYSIS ON NYC ILLEGAL REVENUES</a:t>
            </a:r>
            <a:br>
              <a:rPr lang="en-US" dirty="0"/>
            </a:br>
            <a:endParaRPr lang="en-US" dirty="0"/>
          </a:p>
        </p:txBody>
      </p:sp>
      <p:sp>
        <p:nvSpPr>
          <p:cNvPr id="3" name="Subtitle 2">
            <a:extLst>
              <a:ext uri="{FF2B5EF4-FFF2-40B4-BE49-F238E27FC236}">
                <a16:creationId xmlns:a16="http://schemas.microsoft.com/office/drawing/2014/main" id="{CA0BB4B0-AEC4-4E6A-9EA2-44B5B7DAFFAC}"/>
              </a:ext>
            </a:extLst>
          </p:cNvPr>
          <p:cNvSpPr>
            <a:spLocks noGrp="1"/>
          </p:cNvSpPr>
          <p:nvPr>
            <p:ph type="subTitle" idx="1"/>
          </p:nvPr>
        </p:nvSpPr>
        <p:spPr>
          <a:xfrm>
            <a:off x="1656357" y="3071119"/>
            <a:ext cx="7766936" cy="1096899"/>
          </a:xfrm>
        </p:spPr>
        <p:txBody>
          <a:bodyPr>
            <a:normAutofit fontScale="25000" lnSpcReduction="20000"/>
          </a:bodyPr>
          <a:lstStyle/>
          <a:p>
            <a:r>
              <a:rPr lang="en-US" sz="6400" b="1" dirty="0">
                <a:solidFill>
                  <a:schemeClr val="accent1"/>
                </a:solidFill>
                <a:latin typeface="+mj-lt"/>
                <a:ea typeface="+mj-ea"/>
                <a:cs typeface="+mj-cs"/>
              </a:rPr>
              <a:t>By - </a:t>
            </a:r>
            <a:r>
              <a:rPr lang="en-US" sz="6400" b="1" dirty="0" err="1">
                <a:solidFill>
                  <a:schemeClr val="accent1"/>
                </a:solidFill>
                <a:latin typeface="+mj-lt"/>
                <a:ea typeface="+mj-ea"/>
                <a:cs typeface="+mj-cs"/>
              </a:rPr>
              <a:t>Abul</a:t>
            </a:r>
            <a:r>
              <a:rPr lang="en-US" sz="6400" b="1" dirty="0">
                <a:solidFill>
                  <a:schemeClr val="accent1"/>
                </a:solidFill>
                <a:latin typeface="+mj-lt"/>
                <a:ea typeface="+mj-ea"/>
                <a:cs typeface="+mj-cs"/>
              </a:rPr>
              <a:t> Hasan </a:t>
            </a:r>
            <a:r>
              <a:rPr lang="en-US" sz="6400" b="1" dirty="0" err="1">
                <a:solidFill>
                  <a:schemeClr val="accent1"/>
                </a:solidFill>
                <a:latin typeface="+mj-lt"/>
                <a:ea typeface="+mj-ea"/>
                <a:cs typeface="+mj-cs"/>
              </a:rPr>
              <a:t>Fazulullah</a:t>
            </a:r>
            <a:endParaRPr lang="en-US" sz="6400" b="1" dirty="0">
              <a:solidFill>
                <a:schemeClr val="accent1"/>
              </a:solidFill>
              <a:latin typeface="+mj-lt"/>
              <a:ea typeface="+mj-ea"/>
              <a:cs typeface="+mj-cs"/>
            </a:endParaRPr>
          </a:p>
          <a:p>
            <a:r>
              <a:rPr lang="en-US" sz="6400" b="1" dirty="0">
                <a:solidFill>
                  <a:schemeClr val="accent1"/>
                </a:solidFill>
                <a:latin typeface="+mj-lt"/>
                <a:ea typeface="+mj-ea"/>
                <a:cs typeface="+mj-cs"/>
              </a:rPr>
              <a:t>UBID# 1011913</a:t>
            </a:r>
          </a:p>
          <a:p>
            <a:r>
              <a:rPr lang="en-US" sz="6400" b="1" dirty="0">
                <a:solidFill>
                  <a:schemeClr val="accent1"/>
                </a:solidFill>
                <a:latin typeface="+mj-lt"/>
                <a:ea typeface="+mj-ea"/>
                <a:cs typeface="+mj-cs"/>
              </a:rPr>
              <a:t> Siddharth Selvam</a:t>
            </a:r>
          </a:p>
          <a:p>
            <a:r>
              <a:rPr lang="en-US" sz="6400" b="1" dirty="0">
                <a:solidFill>
                  <a:schemeClr val="accent1"/>
                </a:solidFill>
                <a:latin typeface="+mj-lt"/>
                <a:ea typeface="+mj-ea"/>
                <a:cs typeface="+mj-cs"/>
              </a:rPr>
              <a:t>UBID# 1031196</a:t>
            </a:r>
          </a:p>
          <a:p>
            <a:endParaRPr lang="en-US" dirty="0"/>
          </a:p>
        </p:txBody>
      </p:sp>
    </p:spTree>
    <p:extLst>
      <p:ext uri="{BB962C8B-B14F-4D97-AF65-F5344CB8AC3E}">
        <p14:creationId xmlns:p14="http://schemas.microsoft.com/office/powerpoint/2010/main" val="1031144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FC1A-8E8E-42C2-980C-24A21E4BD583}"/>
              </a:ext>
            </a:extLst>
          </p:cNvPr>
          <p:cNvSpPr>
            <a:spLocks noGrp="1"/>
          </p:cNvSpPr>
          <p:nvPr>
            <p:ph type="title"/>
          </p:nvPr>
        </p:nvSpPr>
        <p:spPr/>
        <p:txBody>
          <a:bodyPr/>
          <a:lstStyle/>
          <a:p>
            <a:r>
              <a:rPr lang="en-US" dirty="0"/>
              <a:t>DATA CLEANING - </a:t>
            </a:r>
          </a:p>
        </p:txBody>
      </p:sp>
      <p:sp>
        <p:nvSpPr>
          <p:cNvPr id="3" name="Content Placeholder 2">
            <a:extLst>
              <a:ext uri="{FF2B5EF4-FFF2-40B4-BE49-F238E27FC236}">
                <a16:creationId xmlns:a16="http://schemas.microsoft.com/office/drawing/2014/main" id="{1111D2C0-0152-4BFE-B7F4-EBC5E3744367}"/>
              </a:ext>
            </a:extLst>
          </p:cNvPr>
          <p:cNvSpPr>
            <a:spLocks noGrp="1"/>
          </p:cNvSpPr>
          <p:nvPr>
            <p:ph idx="1"/>
          </p:nvPr>
        </p:nvSpPr>
        <p:spPr>
          <a:xfrm>
            <a:off x="677334" y="1270000"/>
            <a:ext cx="8596668" cy="5317412"/>
          </a:xfrm>
        </p:spPr>
        <p:txBody>
          <a:bodyPr>
            <a:normAutofit/>
          </a:bodyPr>
          <a:lstStyle/>
          <a:p>
            <a:pPr>
              <a:buFont typeface="Wingdings" panose="05000000000000000000" pitchFamily="2" charset="2"/>
              <a:buChar char="Ø"/>
            </a:pPr>
            <a:r>
              <a:rPr lang="en-US" dirty="0"/>
              <a:t>Since the data is dynamic, it requires data cleaning process all the time to correlate with the previously existing dataset.</a:t>
            </a:r>
          </a:p>
          <a:p>
            <a:pPr>
              <a:buFont typeface="Wingdings" panose="05000000000000000000" pitchFamily="2" charset="2"/>
              <a:buChar char="Ø"/>
            </a:pPr>
            <a:r>
              <a:rPr lang="en-US" dirty="0"/>
              <a:t>This Data Cleaning includes removing unused attributes, replacing empty spaces with NULL, and make the attributes identical to the previous datasets. This Data Cleaning process also includes the Data Normalization. </a:t>
            </a:r>
          </a:p>
          <a:p>
            <a:pPr>
              <a:buFont typeface="Wingdings" panose="05000000000000000000" pitchFamily="2" charset="2"/>
              <a:buChar char="Ø"/>
            </a:pPr>
            <a:r>
              <a:rPr lang="en-US" dirty="0"/>
              <a:t>This normalization of data is usually done manually by checking across the other datasets. Once all these granular updates are done, the nuclear datasets are now combined into a single molecular dataset. </a:t>
            </a:r>
          </a:p>
          <a:p>
            <a:pPr marL="0" indent="0">
              <a:spcBef>
                <a:spcPct val="0"/>
              </a:spcBef>
              <a:buNone/>
            </a:pPr>
            <a:endParaRPr lang="en-US" b="1" dirty="0"/>
          </a:p>
          <a:p>
            <a:pPr marL="0" indent="0">
              <a:spcBef>
                <a:spcPct val="0"/>
              </a:spcBef>
              <a:buNone/>
            </a:pPr>
            <a:r>
              <a:rPr lang="en-US" sz="3600" dirty="0">
                <a:solidFill>
                  <a:schemeClr val="accent1"/>
                </a:solidFill>
                <a:latin typeface="+mj-lt"/>
                <a:ea typeface="+mj-ea"/>
                <a:cs typeface="+mj-cs"/>
              </a:rPr>
              <a:t>DATA PROCESSING – </a:t>
            </a:r>
          </a:p>
          <a:p>
            <a:pPr lvl="0">
              <a:buFont typeface="Wingdings" panose="05000000000000000000" pitchFamily="2" charset="2"/>
              <a:buChar char="Ø"/>
            </a:pPr>
            <a:r>
              <a:rPr lang="en-US" dirty="0"/>
              <a:t>Processing the dataset is one important operation that has to be performed before using them in the application.</a:t>
            </a:r>
          </a:p>
          <a:p>
            <a:pPr lvl="0">
              <a:buFont typeface="Wingdings" panose="05000000000000000000" pitchFamily="2" charset="2"/>
              <a:buChar char="Ø"/>
            </a:pPr>
            <a:r>
              <a:rPr lang="en-US" dirty="0"/>
              <a:t>This process includes removing unnecessary data, version controlling and filling up the empty spaces and missing information. </a:t>
            </a:r>
          </a:p>
          <a:p>
            <a:pPr>
              <a:spcBef>
                <a:spcPct val="0"/>
              </a:spcBef>
              <a:buFont typeface="Wingdings" panose="05000000000000000000" pitchFamily="2" charset="2"/>
              <a:buChar char="Ø"/>
            </a:pPr>
            <a:endParaRPr lang="en-US" sz="3600" dirty="0">
              <a:solidFill>
                <a:schemeClr val="accent1"/>
              </a:solidFill>
              <a:latin typeface="+mj-lt"/>
              <a:ea typeface="+mj-ea"/>
              <a:cs typeface="+mj-cs"/>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74872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1620-9FC8-4DD3-9A52-8A6A6DC54770}"/>
              </a:ext>
            </a:extLst>
          </p:cNvPr>
          <p:cNvSpPr>
            <a:spLocks noGrp="1"/>
          </p:cNvSpPr>
          <p:nvPr>
            <p:ph type="title"/>
          </p:nvPr>
        </p:nvSpPr>
        <p:spPr/>
        <p:txBody>
          <a:bodyPr/>
          <a:lstStyle/>
          <a:p>
            <a:r>
              <a:rPr lang="en-US" dirty="0"/>
              <a:t>GENERATING REAL TIME DATA - </a:t>
            </a:r>
          </a:p>
        </p:txBody>
      </p:sp>
      <p:sp>
        <p:nvSpPr>
          <p:cNvPr id="3" name="Content Placeholder 2">
            <a:extLst>
              <a:ext uri="{FF2B5EF4-FFF2-40B4-BE49-F238E27FC236}">
                <a16:creationId xmlns:a16="http://schemas.microsoft.com/office/drawing/2014/main" id="{5E5F07CD-8C91-4E8D-ABE2-88A7B76CC133}"/>
              </a:ext>
            </a:extLst>
          </p:cNvPr>
          <p:cNvSpPr>
            <a:spLocks noGrp="1"/>
          </p:cNvSpPr>
          <p:nvPr>
            <p:ph idx="1"/>
          </p:nvPr>
        </p:nvSpPr>
        <p:spPr>
          <a:xfrm>
            <a:off x="742649" y="1270000"/>
            <a:ext cx="8596668" cy="5177453"/>
          </a:xfrm>
        </p:spPr>
        <p:txBody>
          <a:bodyPr/>
          <a:lstStyle/>
          <a:p>
            <a:pPr lvl="0">
              <a:buFont typeface="Wingdings" panose="05000000000000000000" pitchFamily="2" charset="2"/>
              <a:buChar char="Ø"/>
            </a:pPr>
            <a:r>
              <a:rPr lang="en-US" dirty="0"/>
              <a:t>Generating real-time data is usually done using Web Crawling and by running a CRON Job at the desired repository. </a:t>
            </a:r>
          </a:p>
          <a:p>
            <a:pPr lvl="0">
              <a:buFont typeface="Wingdings" panose="05000000000000000000" pitchFamily="2" charset="2"/>
              <a:buChar char="Ø"/>
            </a:pPr>
            <a:r>
              <a:rPr lang="en-US" dirty="0"/>
              <a:t>This both functionalities runs a periodic check on the database and look for any new information added. </a:t>
            </a:r>
          </a:p>
          <a:p>
            <a:pPr lvl="0">
              <a:buFont typeface="Wingdings" panose="05000000000000000000" pitchFamily="2" charset="2"/>
              <a:buChar char="Ø"/>
            </a:pPr>
            <a:r>
              <a:rPr lang="en-US" dirty="0"/>
              <a:t>To reduce the complexity of this operation, the CRON job is also setup in a way that it checks only with the specified naming conventions which will narrow down the search operation. </a:t>
            </a:r>
          </a:p>
          <a:p>
            <a:pPr lvl="0">
              <a:buFont typeface="Wingdings" panose="05000000000000000000" pitchFamily="2" charset="2"/>
              <a:buChar char="Ø"/>
            </a:pPr>
            <a:r>
              <a:rPr lang="en-US" dirty="0"/>
              <a:t>Once it finds a new data, it appends the data with the existing dataset in the local system and then to the HDFS.</a:t>
            </a:r>
          </a:p>
          <a:p>
            <a:pPr marL="0" lv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36025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D2C2-00E6-4D1B-8270-2CD0830F74CA}"/>
              </a:ext>
            </a:extLst>
          </p:cNvPr>
          <p:cNvSpPr>
            <a:spLocks noGrp="1"/>
          </p:cNvSpPr>
          <p:nvPr>
            <p:ph type="title"/>
          </p:nvPr>
        </p:nvSpPr>
        <p:spPr/>
        <p:txBody>
          <a:bodyPr/>
          <a:lstStyle/>
          <a:p>
            <a:r>
              <a:rPr lang="en-US" dirty="0"/>
              <a:t>ENVIRONMENT - </a:t>
            </a:r>
          </a:p>
        </p:txBody>
      </p:sp>
      <p:sp>
        <p:nvSpPr>
          <p:cNvPr id="3" name="Content Placeholder 2">
            <a:extLst>
              <a:ext uri="{FF2B5EF4-FFF2-40B4-BE49-F238E27FC236}">
                <a16:creationId xmlns:a16="http://schemas.microsoft.com/office/drawing/2014/main" id="{347E344E-085D-407D-86DC-7E348A3D58C9}"/>
              </a:ext>
            </a:extLst>
          </p:cNvPr>
          <p:cNvSpPr>
            <a:spLocks noGrp="1"/>
          </p:cNvSpPr>
          <p:nvPr>
            <p:ph idx="1"/>
          </p:nvPr>
        </p:nvSpPr>
        <p:spPr>
          <a:xfrm>
            <a:off x="677334" y="1240971"/>
            <a:ext cx="8596668" cy="5225143"/>
          </a:xfrm>
        </p:spPr>
        <p:txBody>
          <a:bodyPr>
            <a:normAutofit lnSpcReduction="10000"/>
          </a:bodyPr>
          <a:lstStyle/>
          <a:p>
            <a:pPr>
              <a:buFont typeface="Wingdings" panose="05000000000000000000" pitchFamily="2" charset="2"/>
              <a:buChar char="Ø"/>
            </a:pPr>
            <a:endParaRPr lang="en-US" dirty="0"/>
          </a:p>
          <a:p>
            <a:pPr marL="0" indent="0">
              <a:spcBef>
                <a:spcPct val="0"/>
              </a:spcBef>
              <a:buNone/>
            </a:pPr>
            <a:r>
              <a:rPr lang="en-US" sz="3900" dirty="0">
                <a:solidFill>
                  <a:schemeClr val="accent1"/>
                </a:solidFill>
                <a:latin typeface="+mj-lt"/>
                <a:ea typeface="+mj-ea"/>
                <a:cs typeface="+mj-cs"/>
              </a:rPr>
              <a:t>MAPPER FUNCTION - </a:t>
            </a:r>
          </a:p>
          <a:p>
            <a:pPr>
              <a:buFont typeface="Wingdings" panose="05000000000000000000" pitchFamily="2" charset="2"/>
              <a:buChar char="Ø"/>
            </a:pPr>
            <a:r>
              <a:rPr lang="en-US" dirty="0"/>
              <a:t>MapReduce provides an effective environment to attain automatic parallelism. The MapReduce runtime system handles these internal low-level details to attain parallelism. </a:t>
            </a:r>
          </a:p>
          <a:p>
            <a:pPr>
              <a:buFont typeface="Wingdings" panose="05000000000000000000" pitchFamily="2" charset="2"/>
              <a:buChar char="Ø"/>
            </a:pPr>
            <a:r>
              <a:rPr lang="en-US" dirty="0"/>
              <a:t>Map Tasks are used to split the input dataset into independent values. Each Cluster-node has a Job Tracker and a Task Tracker to take care of the data. Since the MapReduce operates exclusively on &lt;Key, Value&gt; pairs, we give the input in the same format. </a:t>
            </a:r>
          </a:p>
          <a:p>
            <a:pPr>
              <a:buFont typeface="Wingdings" panose="05000000000000000000" pitchFamily="2" charset="2"/>
              <a:buChar char="Ø"/>
            </a:pPr>
            <a:r>
              <a:rPr lang="en-US" dirty="0"/>
              <a:t>The Key-value classes have to be serializable by the framework and hence we implemented the writable interface. The Key class have to implement Writable Comparable interface to enable the sorting feature.</a:t>
            </a:r>
          </a:p>
          <a:p>
            <a:pPr>
              <a:buFont typeface="Wingdings" panose="05000000000000000000" pitchFamily="2" charset="2"/>
              <a:buChar char="Ø"/>
            </a:pPr>
            <a:r>
              <a:rPr lang="en-US" dirty="0"/>
              <a:t>Apache Organization suggests 82,000 maps for an input dataset with 10TB in size and 128MB block size. Also, the optimum level of parallelism for maps lies between 10 and 100. Thus number of maps that we used for this project is 11.</a:t>
            </a:r>
          </a:p>
          <a:p>
            <a:pPr>
              <a:buFont typeface="Wingdings" panose="05000000000000000000" pitchFamily="2" charset="2"/>
              <a:buChar char="Ø"/>
            </a:pPr>
            <a:endParaRPr lang="en-US" dirty="0"/>
          </a:p>
          <a:p>
            <a:endParaRPr lang="en-US" dirty="0"/>
          </a:p>
          <a:p>
            <a:endParaRPr lang="en-US" dirty="0"/>
          </a:p>
        </p:txBody>
      </p:sp>
    </p:spTree>
    <p:extLst>
      <p:ext uri="{BB962C8B-B14F-4D97-AF65-F5344CB8AC3E}">
        <p14:creationId xmlns:p14="http://schemas.microsoft.com/office/powerpoint/2010/main" val="56956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D2C2-00E6-4D1B-8270-2CD0830F74CA}"/>
              </a:ext>
            </a:extLst>
          </p:cNvPr>
          <p:cNvSpPr>
            <a:spLocks noGrp="1"/>
          </p:cNvSpPr>
          <p:nvPr>
            <p:ph type="title"/>
          </p:nvPr>
        </p:nvSpPr>
        <p:spPr/>
        <p:txBody>
          <a:bodyPr/>
          <a:lstStyle/>
          <a:p>
            <a:r>
              <a:rPr lang="en-US" dirty="0"/>
              <a:t>ENVIRONMENT - </a:t>
            </a:r>
          </a:p>
        </p:txBody>
      </p:sp>
      <p:sp>
        <p:nvSpPr>
          <p:cNvPr id="3" name="Content Placeholder 2">
            <a:extLst>
              <a:ext uri="{FF2B5EF4-FFF2-40B4-BE49-F238E27FC236}">
                <a16:creationId xmlns:a16="http://schemas.microsoft.com/office/drawing/2014/main" id="{347E344E-085D-407D-86DC-7E348A3D58C9}"/>
              </a:ext>
            </a:extLst>
          </p:cNvPr>
          <p:cNvSpPr>
            <a:spLocks noGrp="1"/>
          </p:cNvSpPr>
          <p:nvPr>
            <p:ph idx="1"/>
          </p:nvPr>
        </p:nvSpPr>
        <p:spPr>
          <a:xfrm>
            <a:off x="677334" y="1240971"/>
            <a:ext cx="8596668" cy="5225143"/>
          </a:xfrm>
        </p:spPr>
        <p:txBody>
          <a:bodyPr>
            <a:normAutofit/>
          </a:bodyPr>
          <a:lstStyle/>
          <a:p>
            <a:pPr>
              <a:buFont typeface="Wingdings" panose="05000000000000000000" pitchFamily="2" charset="2"/>
              <a:buChar char="Ø"/>
            </a:pPr>
            <a:endParaRPr lang="en-US" dirty="0"/>
          </a:p>
          <a:p>
            <a:pPr marL="0" indent="0">
              <a:spcBef>
                <a:spcPct val="0"/>
              </a:spcBef>
              <a:buNone/>
            </a:pPr>
            <a:r>
              <a:rPr lang="en-US" sz="3900" dirty="0">
                <a:solidFill>
                  <a:schemeClr val="accent1"/>
                </a:solidFill>
                <a:latin typeface="+mj-lt"/>
                <a:ea typeface="+mj-ea"/>
                <a:cs typeface="+mj-cs"/>
              </a:rPr>
              <a:t>REDUCER FUNCTION -</a:t>
            </a:r>
            <a:endParaRPr lang="en-US" b="1" i="1" dirty="0">
              <a:effectLst>
                <a:outerShdw sx="0" sy="0">
                  <a:srgbClr val="000000"/>
                </a:outerShdw>
              </a:effectLst>
            </a:endParaRPr>
          </a:p>
          <a:p>
            <a:pPr>
              <a:buFont typeface="Wingdings" panose="05000000000000000000" pitchFamily="2" charset="2"/>
              <a:buChar char="Ø"/>
            </a:pPr>
            <a:r>
              <a:rPr lang="en-US" dirty="0"/>
              <a:t>Reducer includes three primary phases: Shuffle, Sort and Reduce. We use the following method to perform the reducing operation reduce (</a:t>
            </a:r>
            <a:r>
              <a:rPr lang="en-US" dirty="0" err="1"/>
              <a:t>WritableComparable</a:t>
            </a:r>
            <a:r>
              <a:rPr lang="en-US" dirty="0"/>
              <a:t>, Iterator, Output Collector, Reporter). </a:t>
            </a:r>
          </a:p>
          <a:p>
            <a:pPr>
              <a:buFont typeface="Wingdings" panose="05000000000000000000" pitchFamily="2" charset="2"/>
              <a:buChar char="Ø"/>
            </a:pPr>
            <a:r>
              <a:rPr lang="en-US" dirty="0"/>
              <a:t>The output is written in the File system using Output Collector . collect ( Writable Comparable, Writable). </a:t>
            </a:r>
          </a:p>
          <a:p>
            <a:pPr>
              <a:buFont typeface="Wingdings" panose="05000000000000000000" pitchFamily="2" charset="2"/>
              <a:buChar char="Ø"/>
            </a:pPr>
            <a:r>
              <a:rPr lang="en-US" dirty="0"/>
              <a:t>The right number of reduces seems to be 0.95 or 1.75 multiplied by (&lt;</a:t>
            </a:r>
            <a:r>
              <a:rPr lang="en-US" i="1" dirty="0"/>
              <a:t>no. of nodes </a:t>
            </a:r>
            <a:r>
              <a:rPr lang="en-US" dirty="0"/>
              <a:t>&gt; * </a:t>
            </a:r>
            <a:r>
              <a:rPr lang="en-US" dirty="0" err="1"/>
              <a:t>mapred</a:t>
            </a:r>
            <a:r>
              <a:rPr lang="en-US" dirty="0"/>
              <a:t> . </a:t>
            </a:r>
            <a:r>
              <a:rPr lang="en-US" dirty="0" err="1"/>
              <a:t>tasktracker</a:t>
            </a:r>
            <a:r>
              <a:rPr lang="en-US" dirty="0"/>
              <a:t> . reduce . tasks . maximum).</a:t>
            </a:r>
          </a:p>
          <a:p>
            <a:pPr>
              <a:buFont typeface="Wingdings" panose="05000000000000000000" pitchFamily="2" charset="2"/>
              <a:buChar char="Ø"/>
            </a:pPr>
            <a:r>
              <a:rPr lang="en-US" dirty="0"/>
              <a:t>Increasing the number of reduces increases the framework overhead, but increases load balancing and lowers the cost of failures.</a:t>
            </a:r>
          </a:p>
          <a:p>
            <a:pPr marL="0" indent="0">
              <a:buNone/>
            </a:pPr>
            <a:endParaRPr lang="en-US" dirty="0"/>
          </a:p>
          <a:p>
            <a:pPr>
              <a:buFont typeface="Wingdings" panose="05000000000000000000" pitchFamily="2" charset="2"/>
              <a:buChar char="Ø"/>
            </a:pPr>
            <a:endParaRPr lang="en-US" sz="2800" dirty="0"/>
          </a:p>
          <a:p>
            <a:pPr>
              <a:buFont typeface="Wingdings" panose="05000000000000000000" pitchFamily="2" charset="2"/>
              <a:buChar char="Ø"/>
            </a:pPr>
            <a:endParaRPr lang="en-US" dirty="0"/>
          </a:p>
          <a:p>
            <a:endParaRPr lang="en-US" dirty="0"/>
          </a:p>
          <a:p>
            <a:endParaRPr lang="en-US" dirty="0"/>
          </a:p>
        </p:txBody>
      </p:sp>
    </p:spTree>
    <p:extLst>
      <p:ext uri="{BB962C8B-B14F-4D97-AF65-F5344CB8AC3E}">
        <p14:creationId xmlns:p14="http://schemas.microsoft.com/office/powerpoint/2010/main" val="3524700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D2C2-00E6-4D1B-8270-2CD0830F74C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7E344E-085D-407D-86DC-7E348A3D58C9}"/>
              </a:ext>
            </a:extLst>
          </p:cNvPr>
          <p:cNvSpPr>
            <a:spLocks noGrp="1"/>
          </p:cNvSpPr>
          <p:nvPr>
            <p:ph idx="1"/>
          </p:nvPr>
        </p:nvSpPr>
        <p:spPr>
          <a:xfrm>
            <a:off x="677334" y="1240971"/>
            <a:ext cx="8596668" cy="5225143"/>
          </a:xfrm>
        </p:spPr>
        <p:txBody>
          <a:bodyPr>
            <a:normAutofit/>
          </a:bodyPr>
          <a:lstStyle/>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sz="2800" dirty="0"/>
          </a:p>
          <a:p>
            <a:pPr>
              <a:buFont typeface="Wingdings" panose="05000000000000000000" pitchFamily="2" charset="2"/>
              <a:buChar char="Ø"/>
            </a:pPr>
            <a:endParaRPr lang="en-US" dirty="0"/>
          </a:p>
          <a:p>
            <a:endParaRPr lang="en-US" dirty="0"/>
          </a:p>
          <a:p>
            <a:endParaRPr lang="en-US" dirty="0"/>
          </a:p>
        </p:txBody>
      </p:sp>
      <p:pic>
        <p:nvPicPr>
          <p:cNvPr id="5" name="Picture 4">
            <a:extLst>
              <a:ext uri="{FF2B5EF4-FFF2-40B4-BE49-F238E27FC236}">
                <a16:creationId xmlns:a16="http://schemas.microsoft.com/office/drawing/2014/main" id="{E9975481-2C63-4667-A0B5-F0440A8363AC}"/>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8344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D2C2-00E6-4D1B-8270-2CD0830F74CA}"/>
              </a:ext>
            </a:extLst>
          </p:cNvPr>
          <p:cNvSpPr>
            <a:spLocks noGrp="1"/>
          </p:cNvSpPr>
          <p:nvPr>
            <p:ph type="title"/>
          </p:nvPr>
        </p:nvSpPr>
        <p:spPr>
          <a:xfrm>
            <a:off x="677334" y="609600"/>
            <a:ext cx="8596668" cy="1320800"/>
          </a:xfrm>
        </p:spPr>
        <p:txBody>
          <a:bodyPr/>
          <a:lstStyle/>
          <a:p>
            <a:r>
              <a:rPr lang="en-US" dirty="0"/>
              <a:t> </a:t>
            </a:r>
          </a:p>
        </p:txBody>
      </p:sp>
      <p:sp>
        <p:nvSpPr>
          <p:cNvPr id="3" name="Content Placeholder 2">
            <a:extLst>
              <a:ext uri="{FF2B5EF4-FFF2-40B4-BE49-F238E27FC236}">
                <a16:creationId xmlns:a16="http://schemas.microsoft.com/office/drawing/2014/main" id="{347E344E-085D-407D-86DC-7E348A3D58C9}"/>
              </a:ext>
            </a:extLst>
          </p:cNvPr>
          <p:cNvSpPr>
            <a:spLocks noGrp="1"/>
          </p:cNvSpPr>
          <p:nvPr>
            <p:ph idx="1"/>
          </p:nvPr>
        </p:nvSpPr>
        <p:spPr>
          <a:xfrm>
            <a:off x="7449372" y="746449"/>
            <a:ext cx="4440745" cy="5225143"/>
          </a:xfrm>
        </p:spPr>
        <p:txBody>
          <a:bodyPr>
            <a:normAutofit lnSpcReduction="10000"/>
          </a:bodyPr>
          <a:lstStyle/>
          <a:p>
            <a:pPr marL="0" indent="0">
              <a:spcBef>
                <a:spcPct val="0"/>
              </a:spcBef>
              <a:buNone/>
            </a:pPr>
            <a:r>
              <a:rPr lang="en-US" sz="3900" dirty="0">
                <a:solidFill>
                  <a:schemeClr val="accent1"/>
                </a:solidFill>
                <a:latin typeface="+mj-lt"/>
                <a:ea typeface="+mj-ea"/>
                <a:cs typeface="+mj-cs"/>
              </a:rPr>
              <a:t>SPARK-</a:t>
            </a:r>
            <a:endParaRPr lang="en-US" b="1" i="1" dirty="0">
              <a:effectLst>
                <a:outerShdw sx="0" sy="0">
                  <a:srgbClr val="000000"/>
                </a:outerShdw>
              </a:effectLst>
            </a:endParaRPr>
          </a:p>
          <a:p>
            <a:pPr>
              <a:buFont typeface="Wingdings" panose="05000000000000000000" pitchFamily="2" charset="2"/>
              <a:buChar char="Ø"/>
            </a:pPr>
            <a:r>
              <a:rPr lang="en-US" dirty="0"/>
              <a:t>We use the core Spark APIs to operate on the data. We use the RDD API to process on the dataset. This API performs two different operations, Transformation and actions. We also use </a:t>
            </a:r>
            <a:r>
              <a:rPr lang="en-US" dirty="0" err="1"/>
              <a:t>DataFrame</a:t>
            </a:r>
            <a:r>
              <a:rPr lang="en-US" dirty="0"/>
              <a:t> API. </a:t>
            </a:r>
          </a:p>
          <a:p>
            <a:pPr>
              <a:buFont typeface="Wingdings" panose="05000000000000000000" pitchFamily="2" charset="2"/>
              <a:buChar char="Ø"/>
            </a:pPr>
            <a:r>
              <a:rPr lang="en-US" dirty="0"/>
              <a:t>Spark is being the next generation of Hadoop which can process on </a:t>
            </a:r>
            <a:r>
              <a:rPr lang="en-US" dirty="0" err="1"/>
              <a:t>realtime</a:t>
            </a:r>
            <a:r>
              <a:rPr lang="en-US" dirty="0"/>
              <a:t> dataset but Hadoop lacks in processing the </a:t>
            </a:r>
            <a:r>
              <a:rPr lang="en-US" dirty="0" err="1"/>
              <a:t>realtime</a:t>
            </a:r>
            <a:r>
              <a:rPr lang="en-US" dirty="0"/>
              <a:t> dataset instead it can only process on static dataset and moreover to a fixed size. </a:t>
            </a:r>
          </a:p>
          <a:p>
            <a:pPr>
              <a:buFont typeface="Wingdings" panose="05000000000000000000" pitchFamily="2" charset="2"/>
              <a:buChar char="Ø"/>
            </a:pPr>
            <a:r>
              <a:rPr lang="en-US" dirty="0"/>
              <a:t>If the dataset is larger than the limit of Hadoop, then it performs the batch operation and combines the result at the end.</a:t>
            </a:r>
          </a:p>
          <a:p>
            <a:pPr marL="0" indent="0">
              <a:buNone/>
            </a:pPr>
            <a:endParaRPr lang="en-US" dirty="0"/>
          </a:p>
          <a:p>
            <a:pPr>
              <a:buFont typeface="Wingdings" panose="05000000000000000000" pitchFamily="2" charset="2"/>
              <a:buChar char="Ø"/>
            </a:pPr>
            <a:endParaRPr lang="en-US" sz="2800" dirty="0"/>
          </a:p>
          <a:p>
            <a:pPr>
              <a:buFont typeface="Wingdings" panose="05000000000000000000" pitchFamily="2" charset="2"/>
              <a:buChar char="Ø"/>
            </a:pPr>
            <a:endParaRPr lang="en-US" dirty="0"/>
          </a:p>
          <a:p>
            <a:endParaRPr lang="en-US" dirty="0"/>
          </a:p>
          <a:p>
            <a:endParaRPr lang="en-US" dirty="0"/>
          </a:p>
        </p:txBody>
      </p:sp>
      <p:pic>
        <p:nvPicPr>
          <p:cNvPr id="5" name="Picture 4">
            <a:extLst>
              <a:ext uri="{FF2B5EF4-FFF2-40B4-BE49-F238E27FC236}">
                <a16:creationId xmlns:a16="http://schemas.microsoft.com/office/drawing/2014/main" id="{855253F5-99BC-4EB4-9F85-3CC801CAEBEE}"/>
              </a:ext>
            </a:extLst>
          </p:cNvPr>
          <p:cNvPicPr/>
          <p:nvPr/>
        </p:nvPicPr>
        <p:blipFill>
          <a:blip r:embed="rId2"/>
          <a:stretch>
            <a:fillRect/>
          </a:stretch>
        </p:blipFill>
        <p:spPr>
          <a:xfrm>
            <a:off x="175726" y="65314"/>
            <a:ext cx="7273646" cy="6410131"/>
          </a:xfrm>
          <a:prstGeom prst="rect">
            <a:avLst/>
          </a:prstGeom>
        </p:spPr>
      </p:pic>
    </p:spTree>
    <p:extLst>
      <p:ext uri="{BB962C8B-B14F-4D97-AF65-F5344CB8AC3E}">
        <p14:creationId xmlns:p14="http://schemas.microsoft.com/office/powerpoint/2010/main" val="3086098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C147DB-2E97-4563-8E32-E305F10509A7}"/>
              </a:ext>
            </a:extLst>
          </p:cNvPr>
          <p:cNvPicPr/>
          <p:nvPr/>
        </p:nvPicPr>
        <p:blipFill rotWithShape="1">
          <a:blip r:embed="rId2"/>
          <a:srcRect l="24996" r="29180" b="-2"/>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85A74F-2169-48CA-AC89-6123C08BB881}"/>
              </a:ext>
            </a:extLst>
          </p:cNvPr>
          <p:cNvSpPr>
            <a:spLocks noGrp="1"/>
          </p:cNvSpPr>
          <p:nvPr>
            <p:ph type="title"/>
          </p:nvPr>
        </p:nvSpPr>
        <p:spPr>
          <a:xfrm>
            <a:off x="5536734" y="609600"/>
            <a:ext cx="3737268" cy="1320800"/>
          </a:xfrm>
        </p:spPr>
        <p:txBody>
          <a:bodyPr>
            <a:normAutofit/>
          </a:bodyPr>
          <a:lstStyle/>
          <a:p>
            <a:r>
              <a:rPr lang="en-US" dirty="0"/>
              <a:t>PIG LATIN - </a:t>
            </a:r>
          </a:p>
        </p:txBody>
      </p:sp>
      <p:sp>
        <p:nvSpPr>
          <p:cNvPr id="3" name="Content Placeholder 2">
            <a:extLst>
              <a:ext uri="{FF2B5EF4-FFF2-40B4-BE49-F238E27FC236}">
                <a16:creationId xmlns:a16="http://schemas.microsoft.com/office/drawing/2014/main" id="{BA73E2C7-2617-451C-A28B-18ADF17C33F7}"/>
              </a:ext>
            </a:extLst>
          </p:cNvPr>
          <p:cNvSpPr>
            <a:spLocks noGrp="1"/>
          </p:cNvSpPr>
          <p:nvPr>
            <p:ph idx="1"/>
          </p:nvPr>
        </p:nvSpPr>
        <p:spPr>
          <a:xfrm>
            <a:off x="5209563" y="2160589"/>
            <a:ext cx="4064439" cy="3880773"/>
          </a:xfrm>
        </p:spPr>
        <p:txBody>
          <a:bodyPr>
            <a:normAutofit/>
          </a:bodyPr>
          <a:lstStyle/>
          <a:p>
            <a:pPr>
              <a:lnSpc>
                <a:spcPct val="90000"/>
              </a:lnSpc>
              <a:buFont typeface="Wingdings" panose="05000000000000000000" pitchFamily="2" charset="2"/>
              <a:buChar char="Ø"/>
            </a:pPr>
            <a:r>
              <a:rPr lang="en-US" sz="1500" dirty="0"/>
              <a:t>We used Pig Latin to work on few operations because Hadoop can do only batch operations. To run a Pig script, we need to copy the files from local system to HDFS.</a:t>
            </a:r>
          </a:p>
          <a:p>
            <a:pPr>
              <a:lnSpc>
                <a:spcPct val="90000"/>
              </a:lnSpc>
              <a:buFont typeface="Wingdings" panose="05000000000000000000" pitchFamily="2" charset="2"/>
              <a:buChar char="Ø"/>
            </a:pPr>
            <a:r>
              <a:rPr lang="en-US" sz="1500" dirty="0"/>
              <a:t>If the dataset is in some repository, we can import the dataset into the system using the “</a:t>
            </a:r>
            <a:r>
              <a:rPr lang="en-US" sz="1500" dirty="0" err="1"/>
              <a:t>wget</a:t>
            </a:r>
            <a:r>
              <a:rPr lang="en-US" sz="1500" dirty="0"/>
              <a:t>” which copies the dataset from a location using a static link. Then we need to start up the grunt interactive shell using the command “pig -x </a:t>
            </a:r>
            <a:r>
              <a:rPr lang="en-US" sz="1500" dirty="0" err="1"/>
              <a:t>mapreduce</a:t>
            </a:r>
            <a:r>
              <a:rPr lang="en-US" sz="1500" dirty="0"/>
              <a:t>”. </a:t>
            </a:r>
          </a:p>
          <a:p>
            <a:pPr>
              <a:lnSpc>
                <a:spcPct val="90000"/>
              </a:lnSpc>
              <a:buFont typeface="Wingdings" panose="05000000000000000000" pitchFamily="2" charset="2"/>
              <a:buChar char="Ø"/>
            </a:pPr>
            <a:r>
              <a:rPr lang="en-US" sz="1500" dirty="0"/>
              <a:t>You can either run the entire Pig script using the exec function or input each line into the grunt interactive shell to analyze the JSON file.</a:t>
            </a:r>
          </a:p>
          <a:p>
            <a:pPr>
              <a:lnSpc>
                <a:spcPct val="90000"/>
              </a:lnSpc>
            </a:pPr>
            <a:endParaRPr lang="en-US" sz="1500" dirty="0"/>
          </a:p>
        </p:txBody>
      </p:sp>
    </p:spTree>
    <p:extLst>
      <p:ext uri="{BB962C8B-B14F-4D97-AF65-F5344CB8AC3E}">
        <p14:creationId xmlns:p14="http://schemas.microsoft.com/office/powerpoint/2010/main" val="169229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8933-BE3D-4FE7-9895-64EE1787CFDC}"/>
              </a:ext>
            </a:extLst>
          </p:cNvPr>
          <p:cNvSpPr>
            <a:spLocks noGrp="1"/>
          </p:cNvSpPr>
          <p:nvPr>
            <p:ph type="title"/>
          </p:nvPr>
        </p:nvSpPr>
        <p:spPr/>
        <p:txBody>
          <a:bodyPr/>
          <a:lstStyle/>
          <a:p>
            <a:r>
              <a:rPr lang="en-US" dirty="0"/>
              <a:t>BIG QUERY - </a:t>
            </a:r>
          </a:p>
        </p:txBody>
      </p:sp>
      <p:sp>
        <p:nvSpPr>
          <p:cNvPr id="3" name="Content Placeholder 2">
            <a:extLst>
              <a:ext uri="{FF2B5EF4-FFF2-40B4-BE49-F238E27FC236}">
                <a16:creationId xmlns:a16="http://schemas.microsoft.com/office/drawing/2014/main" id="{2E7F118C-CE71-4B79-939F-AD7A1E285AC0}"/>
              </a:ext>
            </a:extLst>
          </p:cNvPr>
          <p:cNvSpPr>
            <a:spLocks noGrp="1"/>
          </p:cNvSpPr>
          <p:nvPr>
            <p:ph idx="1"/>
          </p:nvPr>
        </p:nvSpPr>
        <p:spPr>
          <a:xfrm>
            <a:off x="677334" y="1270000"/>
            <a:ext cx="8596668" cy="3880773"/>
          </a:xfrm>
        </p:spPr>
        <p:txBody>
          <a:bodyPr>
            <a:normAutofit fontScale="92500" lnSpcReduction="10000"/>
          </a:bodyPr>
          <a:lstStyle/>
          <a:p>
            <a:pPr>
              <a:buFont typeface="Wingdings" panose="05000000000000000000" pitchFamily="2" charset="2"/>
              <a:buChar char="Ø"/>
            </a:pPr>
            <a:r>
              <a:rPr lang="en-US" dirty="0"/>
              <a:t>We used Google </a:t>
            </a:r>
            <a:r>
              <a:rPr lang="en-US" dirty="0" err="1"/>
              <a:t>BigQuery</a:t>
            </a:r>
            <a:r>
              <a:rPr lang="en-US" dirty="0"/>
              <a:t> to query on our datasets and do an analysis to find the way of approach for the project. For Example, We did a query to find the number of vehicles from each state that has been ticketed so that we were able to find the state that are being more concentrated on issuing the tickets. Google </a:t>
            </a:r>
            <a:r>
              <a:rPr lang="en-US" dirty="0" err="1"/>
              <a:t>Bigquery</a:t>
            </a:r>
            <a:r>
              <a:rPr lang="en-US" dirty="0"/>
              <a:t> allows to process millions of data in seconds. </a:t>
            </a:r>
          </a:p>
          <a:p>
            <a:pPr marL="0" indent="0">
              <a:buNone/>
            </a:pPr>
            <a:r>
              <a:rPr lang="en-US" dirty="0"/>
              <a:t> </a:t>
            </a:r>
          </a:p>
          <a:p>
            <a:pPr>
              <a:buFont typeface="Wingdings" panose="05000000000000000000" pitchFamily="2" charset="2"/>
              <a:buChar char="Ø"/>
            </a:pPr>
            <a:r>
              <a:rPr lang="en-US" dirty="0"/>
              <a:t>In our case, it took approximately 50 to 60 seconds to process each query. We used one query and that is the final query to be executed to calculate the revenue generated. This particular query compares the value and updates in the dataset. </a:t>
            </a:r>
          </a:p>
          <a:p>
            <a:pPr>
              <a:buFont typeface="Wingdings" panose="05000000000000000000" pitchFamily="2" charset="2"/>
              <a:buChar char="Ø"/>
            </a:pPr>
            <a:endParaRPr lang="en-US" dirty="0"/>
          </a:p>
          <a:p>
            <a:pPr>
              <a:buFont typeface="Wingdings" panose="05000000000000000000" pitchFamily="2" charset="2"/>
              <a:buChar char="Ø"/>
            </a:pPr>
            <a:r>
              <a:rPr lang="en-US" dirty="0"/>
              <a:t>The dataset can be updated using the update query which uses the template of the dataset from the JSON File. The following query will make this update action.</a:t>
            </a:r>
          </a:p>
          <a:p>
            <a:pPr>
              <a:buFont typeface="Wingdings" panose="05000000000000000000" pitchFamily="2" charset="2"/>
              <a:buChar char="Ø"/>
            </a:pPr>
            <a:r>
              <a:rPr lang="en-US" i="1" dirty="0" err="1"/>
              <a:t>bq</a:t>
            </a:r>
            <a:r>
              <a:rPr lang="en-US" i="1" dirty="0"/>
              <a:t> update –schema </a:t>
            </a:r>
            <a:r>
              <a:rPr lang="en-US" i="1" dirty="0" err="1"/>
              <a:t>UpdateSchema.json</a:t>
            </a:r>
            <a:r>
              <a:rPr lang="en-US" i="1" dirty="0"/>
              <a:t> -t </a:t>
            </a:r>
            <a:r>
              <a:rPr lang="en-US" i="1" dirty="0" err="1"/>
              <a:t>Project:Dataset.table</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4855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3487-9971-4A02-A21F-7AEFAC20920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910DC49-1ABF-43E2-AAA8-DE0B6696FE12}"/>
              </a:ext>
            </a:extLst>
          </p:cNvPr>
          <p:cNvPicPr>
            <a:picLocks noGrp="1" noChangeAspect="1"/>
          </p:cNvPicPr>
          <p:nvPr>
            <p:ph idx="1"/>
          </p:nvPr>
        </p:nvPicPr>
        <p:blipFill>
          <a:blip r:embed="rId2"/>
          <a:stretch>
            <a:fillRect/>
          </a:stretch>
        </p:blipFill>
        <p:spPr>
          <a:xfrm>
            <a:off x="307911" y="286695"/>
            <a:ext cx="8966092" cy="6284610"/>
          </a:xfrm>
          <a:prstGeom prst="rect">
            <a:avLst/>
          </a:prstGeom>
        </p:spPr>
      </p:pic>
    </p:spTree>
    <p:extLst>
      <p:ext uri="{BB962C8B-B14F-4D97-AF65-F5344CB8AC3E}">
        <p14:creationId xmlns:p14="http://schemas.microsoft.com/office/powerpoint/2010/main" val="320977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51E85B-2170-49A7-B8BD-50AAF8BEA4CA}"/>
              </a:ext>
            </a:extLst>
          </p:cNvPr>
          <p:cNvPicPr>
            <a:picLocks noChangeAspect="1"/>
          </p:cNvPicPr>
          <p:nvPr/>
        </p:nvPicPr>
        <p:blipFill>
          <a:blip r:embed="rId2"/>
          <a:stretch>
            <a:fillRect/>
          </a:stretch>
        </p:blipFill>
        <p:spPr>
          <a:xfrm>
            <a:off x="573933" y="244625"/>
            <a:ext cx="8785126" cy="6010260"/>
          </a:xfrm>
          <a:prstGeom prst="rect">
            <a:avLst/>
          </a:prstGeom>
        </p:spPr>
      </p:pic>
    </p:spTree>
    <p:extLst>
      <p:ext uri="{BB962C8B-B14F-4D97-AF65-F5344CB8AC3E}">
        <p14:creationId xmlns:p14="http://schemas.microsoft.com/office/powerpoint/2010/main" val="232543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05F5-D39A-4ED8-85A1-2ACD9F3664ED}"/>
              </a:ext>
            </a:extLst>
          </p:cNvPr>
          <p:cNvSpPr>
            <a:spLocks noGrp="1"/>
          </p:cNvSpPr>
          <p:nvPr>
            <p:ph type="title"/>
          </p:nvPr>
        </p:nvSpPr>
        <p:spPr/>
        <p:txBody>
          <a:bodyPr/>
          <a:lstStyle/>
          <a:p>
            <a:r>
              <a:rPr lang="en-US" dirty="0"/>
              <a:t>INTRODUCTION - </a:t>
            </a:r>
          </a:p>
        </p:txBody>
      </p:sp>
      <p:sp>
        <p:nvSpPr>
          <p:cNvPr id="3" name="Content Placeholder 2">
            <a:extLst>
              <a:ext uri="{FF2B5EF4-FFF2-40B4-BE49-F238E27FC236}">
                <a16:creationId xmlns:a16="http://schemas.microsoft.com/office/drawing/2014/main" id="{E6D3DAF5-0261-4AED-8FA6-8B4629C2D0B5}"/>
              </a:ext>
            </a:extLst>
          </p:cNvPr>
          <p:cNvSpPr>
            <a:spLocks noGrp="1"/>
          </p:cNvSpPr>
          <p:nvPr>
            <p:ph idx="1"/>
          </p:nvPr>
        </p:nvSpPr>
        <p:spPr>
          <a:xfrm>
            <a:off x="677334" y="1269999"/>
            <a:ext cx="9959564" cy="5326743"/>
          </a:xfrm>
        </p:spPr>
        <p:txBody>
          <a:bodyPr>
            <a:normAutofit/>
          </a:bodyPr>
          <a:lstStyle/>
          <a:p>
            <a:pPr>
              <a:buFont typeface="Wingdings" panose="05000000000000000000" pitchFamily="2" charset="2"/>
              <a:buChar char="Ø"/>
            </a:pPr>
            <a:r>
              <a:rPr lang="en-US" dirty="0"/>
              <a:t>The terms quality, luxury and life style goes hand in hand when we say New York city. </a:t>
            </a:r>
          </a:p>
          <a:p>
            <a:pPr>
              <a:buFont typeface="Wingdings" panose="05000000000000000000" pitchFamily="2" charset="2"/>
              <a:buChar char="Ø"/>
            </a:pPr>
            <a:r>
              <a:rPr lang="en-US" dirty="0"/>
              <a:t>Though the city is small in terms of area , it does not make it hard for it to be in the third spot for the most expensive city to live in USA. </a:t>
            </a:r>
          </a:p>
          <a:p>
            <a:pPr>
              <a:buFont typeface="Wingdings" panose="05000000000000000000" pitchFamily="2" charset="2"/>
              <a:buChar char="Ø"/>
            </a:pPr>
            <a:r>
              <a:rPr lang="en-US" dirty="0"/>
              <a:t>Most expensive area: Manhattan</a:t>
            </a:r>
            <a:br>
              <a:rPr lang="en-US" dirty="0"/>
            </a:br>
            <a:r>
              <a:rPr lang="en-US" dirty="0"/>
              <a:t>Average home price:</a:t>
            </a:r>
            <a:r>
              <a:rPr lang="en-US" dirty="0">
                <a:highlight>
                  <a:srgbClr val="FFFF00"/>
                </a:highlight>
              </a:rPr>
              <a:t> $1,621,965    </a:t>
            </a:r>
            <a:r>
              <a:rPr lang="en-US" dirty="0"/>
              <a:t>Average rent: </a:t>
            </a:r>
            <a:r>
              <a:rPr lang="en-US" dirty="0">
                <a:highlight>
                  <a:srgbClr val="FFFF00"/>
                </a:highlight>
              </a:rPr>
              <a:t>$3,783</a:t>
            </a:r>
            <a:br>
              <a:rPr lang="en-US" dirty="0"/>
            </a:br>
            <a:r>
              <a:rPr lang="en-US" dirty="0"/>
              <a:t>Half gallon of milk: $2.72</a:t>
            </a:r>
            <a:br>
              <a:rPr lang="en-US" dirty="0"/>
            </a:br>
            <a:r>
              <a:rPr lang="en-US" dirty="0"/>
              <a:t>T-bone steak: $14.30</a:t>
            </a:r>
            <a:br>
              <a:rPr lang="en-US" dirty="0"/>
            </a:br>
            <a:r>
              <a:rPr lang="en-US" dirty="0"/>
              <a:t>Monthly energy bill: </a:t>
            </a:r>
            <a:r>
              <a:rPr lang="en-US" dirty="0">
                <a:highlight>
                  <a:srgbClr val="FFFF00"/>
                </a:highlight>
              </a:rPr>
              <a:t>$232.72</a:t>
            </a:r>
            <a:br>
              <a:rPr lang="en-US" dirty="0"/>
            </a:br>
            <a:r>
              <a:rPr lang="en-US" dirty="0"/>
              <a:t>Doctor visit: $105.00</a:t>
            </a:r>
          </a:p>
          <a:p>
            <a:pPr>
              <a:buFont typeface="Wingdings" panose="05000000000000000000" pitchFamily="2" charset="2"/>
              <a:buChar char="Ø"/>
            </a:pPr>
            <a:r>
              <a:rPr lang="en-US" dirty="0"/>
              <a:t>What the surprising part here is that , most of the residents of the NYC don’t know much about the expenses in the city.</a:t>
            </a:r>
          </a:p>
          <a:p>
            <a:pPr>
              <a:buFont typeface="Wingdings" panose="05000000000000000000" pitchFamily="2" charset="2"/>
              <a:buChar char="Ø"/>
            </a:pPr>
            <a:r>
              <a:rPr lang="en-US" dirty="0"/>
              <a:t>The power of the NYC is with their top – notch finance department. They know how to make the city run even during the nights. </a:t>
            </a:r>
          </a:p>
          <a:p>
            <a:pPr>
              <a:buFont typeface="Wingdings" panose="05000000000000000000" pitchFamily="2" charset="2"/>
              <a:buChar char="Ø"/>
            </a:pPr>
            <a:r>
              <a:rPr lang="en-US" dirty="0"/>
              <a:t>How do they run the city and what is their source of income</a:t>
            </a:r>
            <a:r>
              <a:rPr lang="en-US" sz="4400" dirty="0"/>
              <a:t> ?</a:t>
            </a:r>
          </a:p>
          <a:p>
            <a:pPr>
              <a:buFont typeface="Wingdings" panose="05000000000000000000" pitchFamily="2" charset="2"/>
              <a:buChar char="Ø"/>
            </a:pPr>
            <a:endParaRPr lang="en-US" sz="4400" dirty="0"/>
          </a:p>
          <a:p>
            <a:pPr>
              <a:buFont typeface="Wingdings" panose="05000000000000000000" pitchFamily="2" charset="2"/>
              <a:buChar char="Ø"/>
            </a:pPr>
            <a:endParaRPr lang="en-US" dirty="0"/>
          </a:p>
        </p:txBody>
      </p:sp>
      <p:sp>
        <p:nvSpPr>
          <p:cNvPr id="4" name="Rectangle: Rounded Corners 3">
            <a:extLst>
              <a:ext uri="{FF2B5EF4-FFF2-40B4-BE49-F238E27FC236}">
                <a16:creationId xmlns:a16="http://schemas.microsoft.com/office/drawing/2014/main" id="{71E09D7C-9F36-42C7-8641-1AAA10859018}"/>
              </a:ext>
            </a:extLst>
          </p:cNvPr>
          <p:cNvSpPr/>
          <p:nvPr/>
        </p:nvSpPr>
        <p:spPr>
          <a:xfrm>
            <a:off x="1011677" y="6248400"/>
            <a:ext cx="8015591" cy="52205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Fact - Comparing to Connecticut, New York is 65% more expensive. </a:t>
            </a:r>
          </a:p>
        </p:txBody>
      </p:sp>
    </p:spTree>
    <p:extLst>
      <p:ext uri="{BB962C8B-B14F-4D97-AF65-F5344CB8AC3E}">
        <p14:creationId xmlns:p14="http://schemas.microsoft.com/office/powerpoint/2010/main" val="57459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72701F6-AC62-475C-ABC5-E8BE98165DF0}"/>
              </a:ext>
            </a:extLst>
          </p:cNvPr>
          <p:cNvPicPr>
            <a:picLocks noGrp="1" noChangeAspect="1"/>
          </p:cNvPicPr>
          <p:nvPr>
            <p:ph idx="1"/>
          </p:nvPr>
        </p:nvPicPr>
        <p:blipFill>
          <a:blip r:embed="rId2"/>
          <a:stretch>
            <a:fillRect/>
          </a:stretch>
        </p:blipFill>
        <p:spPr>
          <a:xfrm>
            <a:off x="476655" y="418290"/>
            <a:ext cx="8015592" cy="5623736"/>
          </a:xfrm>
          <a:prstGeom prst="rect">
            <a:avLst/>
          </a:prstGeom>
        </p:spPr>
      </p:pic>
    </p:spTree>
    <p:extLst>
      <p:ext uri="{BB962C8B-B14F-4D97-AF65-F5344CB8AC3E}">
        <p14:creationId xmlns:p14="http://schemas.microsoft.com/office/powerpoint/2010/main" val="2144266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8105-9A27-47FD-AE05-93125D0E124E}"/>
              </a:ext>
            </a:extLst>
          </p:cNvPr>
          <p:cNvSpPr>
            <a:spLocks noGrp="1"/>
          </p:cNvSpPr>
          <p:nvPr>
            <p:ph type="title"/>
          </p:nvPr>
        </p:nvSpPr>
        <p:spPr/>
        <p:txBody>
          <a:bodyPr/>
          <a:lstStyle/>
          <a:p>
            <a:r>
              <a:rPr lang="en-US" dirty="0"/>
              <a:t>PERFORMANCE - </a:t>
            </a:r>
          </a:p>
        </p:txBody>
      </p:sp>
      <p:sp>
        <p:nvSpPr>
          <p:cNvPr id="3" name="Content Placeholder 2">
            <a:extLst>
              <a:ext uri="{FF2B5EF4-FFF2-40B4-BE49-F238E27FC236}">
                <a16:creationId xmlns:a16="http://schemas.microsoft.com/office/drawing/2014/main" id="{02E68E4D-DE95-468F-9A72-0A3D8CB6B478}"/>
              </a:ext>
            </a:extLst>
          </p:cNvPr>
          <p:cNvSpPr>
            <a:spLocks noGrp="1"/>
          </p:cNvSpPr>
          <p:nvPr>
            <p:ph idx="1"/>
          </p:nvPr>
        </p:nvSpPr>
        <p:spPr>
          <a:xfrm>
            <a:off x="677334" y="1270000"/>
            <a:ext cx="8596668" cy="4804229"/>
          </a:xfrm>
        </p:spPr>
        <p:txBody>
          <a:bodyPr/>
          <a:lstStyle/>
          <a:p>
            <a:pPr>
              <a:buFont typeface="Wingdings" panose="05000000000000000000" pitchFamily="2" charset="2"/>
              <a:buChar char="Ø"/>
            </a:pPr>
            <a:r>
              <a:rPr lang="en-US" dirty="0"/>
              <a:t>Apart from developing the application, we also concentrated on the security and performance of the system. Since we use the Hadoop environment, we created a VPN environment that keeps all the nodes inside a single private network. </a:t>
            </a:r>
          </a:p>
          <a:p>
            <a:pPr>
              <a:buFont typeface="Wingdings" panose="05000000000000000000" pitchFamily="2" charset="2"/>
              <a:buChar char="Ø"/>
            </a:pPr>
            <a:r>
              <a:rPr lang="en-US" dirty="0"/>
              <a:t>All the nodes are managed from gateway and Https enabled Domain Name Server(DNS). This service is provided by </a:t>
            </a:r>
            <a:r>
              <a:rPr lang="en-US" dirty="0" err="1"/>
              <a:t>CloudFlare</a:t>
            </a:r>
            <a:r>
              <a:rPr lang="en-US" dirty="0"/>
              <a:t>. </a:t>
            </a:r>
          </a:p>
          <a:p>
            <a:pPr>
              <a:buFont typeface="Wingdings" panose="05000000000000000000" pitchFamily="2" charset="2"/>
              <a:buChar char="Ø"/>
            </a:pPr>
            <a:r>
              <a:rPr lang="en-US" dirty="0"/>
              <a:t>We make use of the </a:t>
            </a:r>
            <a:r>
              <a:rPr lang="en-US" dirty="0" err="1"/>
              <a:t>CloudFlare</a:t>
            </a:r>
            <a:r>
              <a:rPr lang="en-US" dirty="0"/>
              <a:t> system and integrated with our machines that are hosted in Google Cloud Platform and Amazon Web Services(AWS). </a:t>
            </a:r>
          </a:p>
          <a:p>
            <a:pPr>
              <a:buFont typeface="Wingdings" panose="05000000000000000000" pitchFamily="2" charset="2"/>
              <a:buChar char="Ø"/>
            </a:pPr>
            <a:r>
              <a:rPr lang="en-US" dirty="0"/>
              <a:t>We experienced an optimal latency time for every operation that we do on the dataset. Performance of the system went down when multiple operations are done simultaneously. </a:t>
            </a:r>
          </a:p>
        </p:txBody>
      </p:sp>
    </p:spTree>
    <p:extLst>
      <p:ext uri="{BB962C8B-B14F-4D97-AF65-F5344CB8AC3E}">
        <p14:creationId xmlns:p14="http://schemas.microsoft.com/office/powerpoint/2010/main" val="264497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5C1D33-813F-4B4C-A749-5EE3A7C406A2}"/>
              </a:ext>
            </a:extLst>
          </p:cNvPr>
          <p:cNvPicPr>
            <a:picLocks noChangeAspect="1"/>
          </p:cNvPicPr>
          <p:nvPr/>
        </p:nvPicPr>
        <p:blipFill rotWithShape="1">
          <a:blip r:embed="rId2"/>
          <a:srcRect l="31351" r="5089" b="2"/>
          <a:stretch/>
        </p:blipFill>
        <p:spPr>
          <a:xfrm>
            <a:off x="677334" y="1371600"/>
            <a:ext cx="6523842" cy="4670093"/>
          </a:xfrm>
          <a:prstGeom prst="rect">
            <a:avLst/>
          </a:prstGeom>
        </p:spPr>
      </p:pic>
      <p:sp>
        <p:nvSpPr>
          <p:cNvPr id="2" name="Title 1">
            <a:extLst>
              <a:ext uri="{FF2B5EF4-FFF2-40B4-BE49-F238E27FC236}">
                <a16:creationId xmlns:a16="http://schemas.microsoft.com/office/drawing/2014/main" id="{1D569919-061D-4459-8F73-BF14C9C1CA0C}"/>
              </a:ext>
            </a:extLst>
          </p:cNvPr>
          <p:cNvSpPr>
            <a:spLocks noGrp="1"/>
          </p:cNvSpPr>
          <p:nvPr>
            <p:ph type="title"/>
          </p:nvPr>
        </p:nvSpPr>
        <p:spPr>
          <a:xfrm>
            <a:off x="677334" y="609600"/>
            <a:ext cx="8596668" cy="1320800"/>
          </a:xfrm>
        </p:spPr>
        <p:txBody>
          <a:bodyPr anchor="t">
            <a:normAutofit/>
          </a:bodyPr>
          <a:lstStyle/>
          <a:p>
            <a:r>
              <a:rPr lang="en-US" dirty="0"/>
              <a:t>CONCLUSION -</a:t>
            </a:r>
          </a:p>
        </p:txBody>
      </p:sp>
      <p:sp>
        <p:nvSpPr>
          <p:cNvPr id="3" name="Content Placeholder 2">
            <a:extLst>
              <a:ext uri="{FF2B5EF4-FFF2-40B4-BE49-F238E27FC236}">
                <a16:creationId xmlns:a16="http://schemas.microsoft.com/office/drawing/2014/main" id="{720DFBFB-019E-47EC-8CA8-F56D9368DC26}"/>
              </a:ext>
            </a:extLst>
          </p:cNvPr>
          <p:cNvSpPr>
            <a:spLocks noGrp="1"/>
          </p:cNvSpPr>
          <p:nvPr>
            <p:ph idx="1"/>
          </p:nvPr>
        </p:nvSpPr>
        <p:spPr>
          <a:xfrm>
            <a:off x="7806645" y="1371600"/>
            <a:ext cx="2934714" cy="4439573"/>
          </a:xfrm>
        </p:spPr>
        <p:txBody>
          <a:bodyPr>
            <a:normAutofit/>
          </a:bodyPr>
          <a:lstStyle/>
          <a:p>
            <a:pPr>
              <a:lnSpc>
                <a:spcPct val="90000"/>
              </a:lnSpc>
              <a:buFont typeface="Wingdings" panose="05000000000000000000" pitchFamily="2" charset="2"/>
              <a:buChar char="Ø"/>
            </a:pPr>
            <a:r>
              <a:rPr lang="en-US" dirty="0"/>
              <a:t>In our project we were able to find the total amount the government is making from the parking tickets and other such violations.</a:t>
            </a:r>
          </a:p>
          <a:p>
            <a:pPr>
              <a:lnSpc>
                <a:spcPct val="90000"/>
              </a:lnSpc>
              <a:buFont typeface="Wingdings" panose="05000000000000000000" pitchFamily="2" charset="2"/>
              <a:buChar char="Ø"/>
            </a:pPr>
            <a:r>
              <a:rPr lang="en-US" dirty="0"/>
              <a:t> As per our calculation, the government is making approximately $993M in the year 2016 and it has been increased to $1.9B in the year 2017. </a:t>
            </a:r>
          </a:p>
        </p:txBody>
      </p:sp>
    </p:spTree>
    <p:extLst>
      <p:ext uri="{BB962C8B-B14F-4D97-AF65-F5344CB8AC3E}">
        <p14:creationId xmlns:p14="http://schemas.microsoft.com/office/powerpoint/2010/main" val="363513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BB3A-0A3A-4173-9B3F-1C987124DB32}"/>
              </a:ext>
            </a:extLst>
          </p:cNvPr>
          <p:cNvSpPr>
            <a:spLocks noGrp="1"/>
          </p:cNvSpPr>
          <p:nvPr>
            <p:ph type="title"/>
          </p:nvPr>
        </p:nvSpPr>
        <p:spPr/>
        <p:txBody>
          <a:bodyPr/>
          <a:lstStyle/>
          <a:p>
            <a:r>
              <a:rPr lang="en-US" dirty="0"/>
              <a:t>PURPOSE - </a:t>
            </a:r>
          </a:p>
        </p:txBody>
      </p:sp>
      <p:sp>
        <p:nvSpPr>
          <p:cNvPr id="3" name="Content Placeholder 2">
            <a:extLst>
              <a:ext uri="{FF2B5EF4-FFF2-40B4-BE49-F238E27FC236}">
                <a16:creationId xmlns:a16="http://schemas.microsoft.com/office/drawing/2014/main" id="{28B7B4BF-2134-442D-91E0-5ABE1FA04753}"/>
              </a:ext>
            </a:extLst>
          </p:cNvPr>
          <p:cNvSpPr>
            <a:spLocks noGrp="1"/>
          </p:cNvSpPr>
          <p:nvPr>
            <p:ph idx="1"/>
          </p:nvPr>
        </p:nvSpPr>
        <p:spPr>
          <a:xfrm>
            <a:off x="677333" y="1404810"/>
            <a:ext cx="9091817" cy="4548121"/>
          </a:xfrm>
        </p:spPr>
        <p:txBody>
          <a:bodyPr>
            <a:normAutofit/>
          </a:bodyPr>
          <a:lstStyle/>
          <a:p>
            <a:pPr>
              <a:buFont typeface="Wingdings" panose="05000000000000000000" pitchFamily="2" charset="2"/>
              <a:buChar char="Ø"/>
            </a:pPr>
            <a:r>
              <a:rPr lang="en-US" dirty="0"/>
              <a:t>The money that is being generated by the NYC is of two ways one being the visible money and the other being the dark money. </a:t>
            </a:r>
          </a:p>
          <a:p>
            <a:pPr>
              <a:buFont typeface="Wingdings" panose="05000000000000000000" pitchFamily="2" charset="2"/>
              <a:buChar char="Ø"/>
            </a:pPr>
            <a:r>
              <a:rPr lang="en-US" dirty="0"/>
              <a:t>We love the dark side and our major concern is with the dark money that the NYC makes out of the New Yorkers with out their knowledge. </a:t>
            </a:r>
          </a:p>
          <a:p>
            <a:pPr>
              <a:buFont typeface="Wingdings" panose="05000000000000000000" pitchFamily="2" charset="2"/>
              <a:buChar char="Ø"/>
            </a:pPr>
            <a:r>
              <a:rPr lang="en-US" dirty="0"/>
              <a:t>The main aim of this project is to showcase the illegal ways in which new York city makes money to run the city. </a:t>
            </a:r>
          </a:p>
          <a:p>
            <a:pPr>
              <a:buFont typeface="Wingdings" panose="05000000000000000000" pitchFamily="2" charset="2"/>
              <a:buChar char="Ø"/>
            </a:pPr>
            <a:r>
              <a:rPr lang="en-US" dirty="0"/>
              <a:t>The following are the references, that aid us to prove our statement – </a:t>
            </a:r>
          </a:p>
          <a:p>
            <a:pPr>
              <a:buFont typeface="Wingdings" panose="05000000000000000000" pitchFamily="2" charset="2"/>
              <a:buChar char="Ø"/>
            </a:pPr>
            <a:r>
              <a:rPr lang="en-US" i="1" dirty="0">
                <a:hlinkClick r:id="rId2"/>
              </a:rPr>
              <a:t>https://www.inverse.com/article/15564-how-new-york-city-s-open-data-revealed-the-nypd-was-issuing-illegal-parking-tickets</a:t>
            </a:r>
            <a:endParaRPr lang="en-US" i="1" dirty="0"/>
          </a:p>
          <a:p>
            <a:pPr>
              <a:buFont typeface="Wingdings" panose="05000000000000000000" pitchFamily="2" charset="2"/>
              <a:buChar char="Ø"/>
            </a:pPr>
            <a:r>
              <a:rPr lang="en-US" i="1" dirty="0">
                <a:hlinkClick r:id="rId3"/>
              </a:rPr>
              <a:t>http://iquantny.tumblr.com/post/144197004989/the-nypd-was-systematically-ticketing-legally</a:t>
            </a:r>
            <a:endParaRPr lang="en-US" i="1" dirty="0"/>
          </a:p>
          <a:p>
            <a:pPr>
              <a:buFont typeface="Wingdings" panose="05000000000000000000" pitchFamily="2" charset="2"/>
              <a:buChar char="Ø"/>
            </a:pPr>
            <a:r>
              <a:rPr lang="en-US" i="1" dirty="0">
                <a:hlinkClick r:id="rId4"/>
              </a:rPr>
              <a:t>https://www.theguardian.com/cities/2016/jul/26/open-data-blogger-parking-tickets-new-york-nypd</a:t>
            </a:r>
            <a:r>
              <a:rPr lang="en-US" i="1" dirty="0"/>
              <a:t> </a:t>
            </a:r>
          </a:p>
          <a:p>
            <a:pPr>
              <a:buFont typeface="Wingdings" panose="05000000000000000000" pitchFamily="2" charset="2"/>
              <a:buChar char="Ø"/>
            </a:pPr>
            <a:endParaRPr lang="en-US" i="1"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27444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18D4-7F63-4D59-BB6A-D9B45D15CE0A}"/>
              </a:ext>
            </a:extLst>
          </p:cNvPr>
          <p:cNvSpPr>
            <a:spLocks noGrp="1"/>
          </p:cNvSpPr>
          <p:nvPr>
            <p:ph type="title"/>
          </p:nvPr>
        </p:nvSpPr>
        <p:spPr/>
        <p:txBody>
          <a:bodyPr/>
          <a:lstStyle/>
          <a:p>
            <a:r>
              <a:rPr lang="en-US" dirty="0"/>
              <a:t>Hidden Ticket - </a:t>
            </a:r>
          </a:p>
        </p:txBody>
      </p:sp>
      <p:sp>
        <p:nvSpPr>
          <p:cNvPr id="3" name="Content Placeholder 2">
            <a:extLst>
              <a:ext uri="{FF2B5EF4-FFF2-40B4-BE49-F238E27FC236}">
                <a16:creationId xmlns:a16="http://schemas.microsoft.com/office/drawing/2014/main" id="{E64E06CE-334F-4765-A849-7433520E2617}"/>
              </a:ext>
            </a:extLst>
          </p:cNvPr>
          <p:cNvSpPr>
            <a:spLocks noGrp="1"/>
          </p:cNvSpPr>
          <p:nvPr>
            <p:ph idx="1"/>
          </p:nvPr>
        </p:nvSpPr>
        <p:spPr>
          <a:xfrm>
            <a:off x="677334" y="1488613"/>
            <a:ext cx="8596668" cy="4759787"/>
          </a:xfrm>
        </p:spPr>
        <p:txBody>
          <a:bodyPr/>
          <a:lstStyle/>
          <a:p>
            <a:r>
              <a:rPr lang="en-US" dirty="0"/>
              <a:t>When referred the links above and when made a study on them we found out that the NYC makes illegal money by the parking tickets. </a:t>
            </a:r>
          </a:p>
          <a:p>
            <a:r>
              <a:rPr lang="en-US" dirty="0"/>
              <a:t>At first shocked by the small method they use to fill their finance department, it was quite  a surprise but the numbers made them clear and straight. </a:t>
            </a:r>
          </a:p>
          <a:p>
            <a:r>
              <a:rPr lang="en-US" dirty="0">
                <a:highlight>
                  <a:srgbClr val="FFFF00"/>
                </a:highlight>
              </a:rPr>
              <a:t>Mayor’s Management Report (MMR) – </a:t>
            </a:r>
            <a:r>
              <a:rPr lang="en-US" dirty="0"/>
              <a:t>MMR is issued twice yearly by the Mayor’s Office of Operations. </a:t>
            </a:r>
          </a:p>
          <a:p>
            <a:r>
              <a:rPr lang="en-US" dirty="0"/>
              <a:t>It is the city’s main published source of information about government agency performance. </a:t>
            </a:r>
          </a:p>
          <a:p>
            <a:r>
              <a:rPr lang="en-US" dirty="0"/>
              <a:t>The MMR provides narrative and statistical information on the activities of city departments and agencies. </a:t>
            </a:r>
          </a:p>
        </p:txBody>
      </p:sp>
      <p:sp>
        <p:nvSpPr>
          <p:cNvPr id="4" name="Rectangle: Rounded Corners 3">
            <a:extLst>
              <a:ext uri="{FF2B5EF4-FFF2-40B4-BE49-F238E27FC236}">
                <a16:creationId xmlns:a16="http://schemas.microsoft.com/office/drawing/2014/main" id="{AA7CD1EF-04D3-4B08-B52F-CD3D8F90CB2E}"/>
              </a:ext>
            </a:extLst>
          </p:cNvPr>
          <p:cNvSpPr/>
          <p:nvPr/>
        </p:nvSpPr>
        <p:spPr>
          <a:xfrm>
            <a:off x="677334" y="5458409"/>
            <a:ext cx="8392021" cy="12050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FACT - UPS, FedEx, and other commercial delivery companies receive up to 7,000 parking tickets a DAY, contributing up to $120 million in revenue for the city of New York.</a:t>
            </a:r>
          </a:p>
        </p:txBody>
      </p:sp>
    </p:spTree>
    <p:extLst>
      <p:ext uri="{BB962C8B-B14F-4D97-AF65-F5344CB8AC3E}">
        <p14:creationId xmlns:p14="http://schemas.microsoft.com/office/powerpoint/2010/main" val="348603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4365-03E9-49CD-9306-4C3515735A4D}"/>
              </a:ext>
            </a:extLst>
          </p:cNvPr>
          <p:cNvSpPr>
            <a:spLocks noGrp="1"/>
          </p:cNvSpPr>
          <p:nvPr>
            <p:ph type="title"/>
          </p:nvPr>
        </p:nvSpPr>
        <p:spPr/>
        <p:txBody>
          <a:bodyPr/>
          <a:lstStyle/>
          <a:p>
            <a:r>
              <a:rPr lang="en-US" dirty="0"/>
              <a:t>MMR – </a:t>
            </a:r>
          </a:p>
        </p:txBody>
      </p:sp>
      <p:pic>
        <p:nvPicPr>
          <p:cNvPr id="4" name="Content Placeholder 3">
            <a:extLst>
              <a:ext uri="{FF2B5EF4-FFF2-40B4-BE49-F238E27FC236}">
                <a16:creationId xmlns:a16="http://schemas.microsoft.com/office/drawing/2014/main" id="{677C5898-823C-4E57-B0B2-A12AEECEF4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5566" y="1225685"/>
            <a:ext cx="8219872" cy="5301575"/>
          </a:xfrm>
          <a:prstGeom prst="rect">
            <a:avLst/>
          </a:prstGeom>
        </p:spPr>
      </p:pic>
      <p:sp>
        <p:nvSpPr>
          <p:cNvPr id="5" name="Rectangle 4">
            <a:extLst>
              <a:ext uri="{FF2B5EF4-FFF2-40B4-BE49-F238E27FC236}">
                <a16:creationId xmlns:a16="http://schemas.microsoft.com/office/drawing/2014/main" id="{6D2E7108-B327-46B1-90CD-000131BF227D}"/>
              </a:ext>
            </a:extLst>
          </p:cNvPr>
          <p:cNvSpPr/>
          <p:nvPr/>
        </p:nvSpPr>
        <p:spPr>
          <a:xfrm>
            <a:off x="9886545" y="5603930"/>
            <a:ext cx="2632953" cy="923330"/>
          </a:xfrm>
          <a:prstGeom prst="rect">
            <a:avLst/>
          </a:prstGeom>
        </p:spPr>
        <p:txBody>
          <a:bodyPr wrap="square">
            <a:spAutoFit/>
          </a:bodyPr>
          <a:lstStyle/>
          <a:p>
            <a:r>
              <a:rPr lang="en-US" dirty="0">
                <a:solidFill>
                  <a:schemeClr val="tx1">
                    <a:lumMod val="75000"/>
                    <a:lumOff val="25000"/>
                  </a:schemeClr>
                </a:solidFill>
              </a:rPr>
              <a:t>Based on the </a:t>
            </a:r>
          </a:p>
          <a:p>
            <a:r>
              <a:rPr lang="en-US" dirty="0">
                <a:solidFill>
                  <a:schemeClr val="tx1">
                    <a:lumMod val="75000"/>
                    <a:lumOff val="25000"/>
                  </a:schemeClr>
                </a:solidFill>
              </a:rPr>
              <a:t>fiscal year </a:t>
            </a:r>
          </a:p>
          <a:p>
            <a:r>
              <a:rPr lang="en-US" dirty="0">
                <a:solidFill>
                  <a:schemeClr val="tx1">
                    <a:lumMod val="75000"/>
                    <a:lumOff val="25000"/>
                  </a:schemeClr>
                </a:solidFill>
              </a:rPr>
              <a:t>2017</a:t>
            </a:r>
          </a:p>
        </p:txBody>
      </p:sp>
    </p:spTree>
    <p:extLst>
      <p:ext uri="{BB962C8B-B14F-4D97-AF65-F5344CB8AC3E}">
        <p14:creationId xmlns:p14="http://schemas.microsoft.com/office/powerpoint/2010/main" val="840366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6C3-3A95-46A8-81E9-C30106A976BC}"/>
              </a:ext>
            </a:extLst>
          </p:cNvPr>
          <p:cNvSpPr>
            <a:spLocks noGrp="1"/>
          </p:cNvSpPr>
          <p:nvPr>
            <p:ph type="title"/>
          </p:nvPr>
        </p:nvSpPr>
        <p:spPr/>
        <p:txBody>
          <a:bodyPr/>
          <a:lstStyle/>
          <a:p>
            <a:r>
              <a:rPr lang="en-US" dirty="0"/>
              <a:t>SHORTCOMINGS - </a:t>
            </a:r>
          </a:p>
        </p:txBody>
      </p:sp>
      <p:sp>
        <p:nvSpPr>
          <p:cNvPr id="3" name="Content Placeholder 2">
            <a:extLst>
              <a:ext uri="{FF2B5EF4-FFF2-40B4-BE49-F238E27FC236}">
                <a16:creationId xmlns:a16="http://schemas.microsoft.com/office/drawing/2014/main" id="{92C0F426-AEB0-41DE-A6A6-ADAFA5E4CA29}"/>
              </a:ext>
            </a:extLst>
          </p:cNvPr>
          <p:cNvSpPr>
            <a:spLocks noGrp="1"/>
          </p:cNvSpPr>
          <p:nvPr>
            <p:ph idx="1"/>
          </p:nvPr>
        </p:nvSpPr>
        <p:spPr>
          <a:xfrm>
            <a:off x="677334" y="1404809"/>
            <a:ext cx="8596668" cy="4716073"/>
          </a:xfrm>
        </p:spPr>
        <p:txBody>
          <a:bodyPr/>
          <a:lstStyle/>
          <a:p>
            <a:pPr>
              <a:buFont typeface="Wingdings" panose="05000000000000000000" pitchFamily="2" charset="2"/>
              <a:buChar char="Ø"/>
            </a:pPr>
            <a:r>
              <a:rPr lang="en-US" dirty="0"/>
              <a:t>The budget that they published does not match with the expenses occurred in the year 2017. </a:t>
            </a:r>
          </a:p>
          <a:p>
            <a:pPr>
              <a:buFont typeface="Wingdings" panose="05000000000000000000" pitchFamily="2" charset="2"/>
              <a:buChar char="Ø"/>
            </a:pPr>
            <a:r>
              <a:rPr lang="en-US" dirty="0"/>
              <a:t>Example – Budget says 19% for education but a total of 28% has been spent on education.</a:t>
            </a:r>
          </a:p>
          <a:p>
            <a:pPr>
              <a:buFont typeface="Wingdings" panose="05000000000000000000" pitchFamily="2" charset="2"/>
              <a:buChar char="Ø"/>
            </a:pPr>
            <a:r>
              <a:rPr lang="en-US" dirty="0"/>
              <a:t>The city’s constitutional debt limit, from the statement of debt affordability, is </a:t>
            </a:r>
            <a:r>
              <a:rPr lang="en-US" dirty="0">
                <a:highlight>
                  <a:srgbClr val="FFFF00"/>
                </a:highlight>
              </a:rPr>
              <a:t>$90.2 billion in 2017 and $97.2 billion in 2018</a:t>
            </a:r>
            <a:r>
              <a:rPr lang="en-US" dirty="0"/>
              <a:t>. </a:t>
            </a:r>
          </a:p>
          <a:p>
            <a:pPr>
              <a:buFont typeface="Wingdings" panose="05000000000000000000" pitchFamily="2" charset="2"/>
              <a:buChar char="Ø"/>
            </a:pPr>
            <a:r>
              <a:rPr lang="en-US" dirty="0"/>
              <a:t>When we take the previous year’s debts, we were able to find that the debt increases every year. Comparing to the early 2000s, the debt right now is very high. The city has to figure out some solutions to pay off all the debts. </a:t>
            </a:r>
          </a:p>
          <a:p>
            <a:pPr>
              <a:buFont typeface="Wingdings" panose="05000000000000000000" pitchFamily="2" charset="2"/>
              <a:buChar char="Ø"/>
            </a:pPr>
            <a:r>
              <a:rPr lang="en-US" dirty="0"/>
              <a:t>How the government is able to match with the expenses</a:t>
            </a:r>
            <a:r>
              <a:rPr lang="en-US" sz="4000" dirty="0"/>
              <a:t> ?</a:t>
            </a:r>
          </a:p>
          <a:p>
            <a:pPr>
              <a:buFont typeface="Wingdings" panose="05000000000000000000" pitchFamily="2" charset="2"/>
              <a:buChar char="Ø"/>
            </a:pPr>
            <a:endParaRPr lang="en-US" dirty="0"/>
          </a:p>
        </p:txBody>
      </p:sp>
      <p:sp>
        <p:nvSpPr>
          <p:cNvPr id="5" name="Rectangle: Rounded Corners 4">
            <a:extLst>
              <a:ext uri="{FF2B5EF4-FFF2-40B4-BE49-F238E27FC236}">
                <a16:creationId xmlns:a16="http://schemas.microsoft.com/office/drawing/2014/main" id="{4EB15659-B9EF-48DA-8FFA-99EBF1476AD8}"/>
              </a:ext>
            </a:extLst>
          </p:cNvPr>
          <p:cNvSpPr/>
          <p:nvPr/>
        </p:nvSpPr>
        <p:spPr>
          <a:xfrm>
            <a:off x="587829" y="5281127"/>
            <a:ext cx="8985379" cy="115699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22222"/>
                </a:solidFill>
                <a:latin typeface="Roboto"/>
              </a:rPr>
              <a:t>Fact - Measure to make sure that you really are parked closer than 15 feet to the NYC fire hydrant. Investing in a $5 tape measure could save you </a:t>
            </a:r>
            <a:r>
              <a:rPr lang="en-US" b="1" dirty="0">
                <a:solidFill>
                  <a:srgbClr val="222222"/>
                </a:solidFill>
                <a:latin typeface="Roboto"/>
              </a:rPr>
              <a:t>$115</a:t>
            </a:r>
            <a:r>
              <a:rPr lang="en-US" dirty="0">
                <a:solidFill>
                  <a:srgbClr val="222222"/>
                </a:solidFill>
                <a:latin typeface="Roboto"/>
              </a:rPr>
              <a:t> and the hassles of a NYC parking ticket.</a:t>
            </a:r>
            <a:endParaRPr lang="en-US" dirty="0"/>
          </a:p>
        </p:txBody>
      </p:sp>
    </p:spTree>
    <p:extLst>
      <p:ext uri="{BB962C8B-B14F-4D97-AF65-F5344CB8AC3E}">
        <p14:creationId xmlns:p14="http://schemas.microsoft.com/office/powerpoint/2010/main" val="217222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411B-92B3-4CDD-A2A0-0100AD1B6129}"/>
              </a:ext>
            </a:extLst>
          </p:cNvPr>
          <p:cNvSpPr>
            <a:spLocks noGrp="1"/>
          </p:cNvSpPr>
          <p:nvPr>
            <p:ph type="title"/>
          </p:nvPr>
        </p:nvSpPr>
        <p:spPr/>
        <p:txBody>
          <a:bodyPr/>
          <a:lstStyle/>
          <a:p>
            <a:r>
              <a:rPr lang="en-US" dirty="0"/>
              <a:t>PRE-TRUMP TAX PLAN -</a:t>
            </a:r>
          </a:p>
        </p:txBody>
      </p:sp>
      <p:sp>
        <p:nvSpPr>
          <p:cNvPr id="3" name="Content Placeholder 2">
            <a:extLst>
              <a:ext uri="{FF2B5EF4-FFF2-40B4-BE49-F238E27FC236}">
                <a16:creationId xmlns:a16="http://schemas.microsoft.com/office/drawing/2014/main" id="{DF13AEF2-1D72-43ED-B146-FA832AA041F1}"/>
              </a:ext>
            </a:extLst>
          </p:cNvPr>
          <p:cNvSpPr>
            <a:spLocks noGrp="1"/>
          </p:cNvSpPr>
          <p:nvPr>
            <p:ph idx="1"/>
          </p:nvPr>
        </p:nvSpPr>
        <p:spPr>
          <a:xfrm>
            <a:off x="677334" y="1348825"/>
            <a:ext cx="8596668" cy="3880773"/>
          </a:xfrm>
        </p:spPr>
        <p:txBody>
          <a:bodyPr/>
          <a:lstStyle/>
          <a:p>
            <a:pPr>
              <a:buFont typeface="Wingdings" panose="05000000000000000000" pitchFamily="2" charset="2"/>
              <a:buChar char="Ø"/>
            </a:pPr>
            <a:r>
              <a:rPr lang="en-US" dirty="0"/>
              <a:t>When we researched over the tax reports, we found that the taxes has been cut down in the past year. This is what they call as “Pre-trump Tax Plan”. </a:t>
            </a:r>
          </a:p>
          <a:p>
            <a:endParaRPr lang="en-US" dirty="0"/>
          </a:p>
          <a:p>
            <a:endParaRPr lang="en-US" dirty="0"/>
          </a:p>
        </p:txBody>
      </p:sp>
      <p:pic>
        <p:nvPicPr>
          <p:cNvPr id="4" name="Picture 3">
            <a:extLst>
              <a:ext uri="{FF2B5EF4-FFF2-40B4-BE49-F238E27FC236}">
                <a16:creationId xmlns:a16="http://schemas.microsoft.com/office/drawing/2014/main" id="{85F91735-08D5-4160-9AEE-95FDC86BC84F}"/>
              </a:ext>
            </a:extLst>
          </p:cNvPr>
          <p:cNvPicPr/>
          <p:nvPr/>
        </p:nvPicPr>
        <p:blipFill>
          <a:blip r:embed="rId2">
            <a:extLst>
              <a:ext uri="{28A0092B-C50C-407E-A947-70E740481C1C}">
                <a14:useLocalDpi xmlns:a14="http://schemas.microsoft.com/office/drawing/2010/main" val="0"/>
              </a:ext>
            </a:extLst>
          </a:blip>
          <a:stretch>
            <a:fillRect/>
          </a:stretch>
        </p:blipFill>
        <p:spPr>
          <a:xfrm>
            <a:off x="677334" y="2045780"/>
            <a:ext cx="8836317" cy="4646849"/>
          </a:xfrm>
          <a:prstGeom prst="rect">
            <a:avLst/>
          </a:prstGeom>
        </p:spPr>
      </p:pic>
    </p:spTree>
    <p:extLst>
      <p:ext uri="{BB962C8B-B14F-4D97-AF65-F5344CB8AC3E}">
        <p14:creationId xmlns:p14="http://schemas.microsoft.com/office/powerpoint/2010/main" val="17486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BA758764-2A0A-4508-818C-30C161C931D1}"/>
              </a:ext>
            </a:extLst>
          </p:cNvPr>
          <p:cNvPicPr>
            <a:picLocks/>
          </p:cNvPicPr>
          <p:nvPr/>
        </p:nvPicPr>
        <p:blipFill rotWithShape="1">
          <a:blip r:embed="rId2">
            <a:extLst>
              <a:ext uri="{28A0092B-C50C-407E-A947-70E740481C1C}">
                <a14:useLocalDpi xmlns:a14="http://schemas.microsoft.com/office/drawing/2010/main" val="0"/>
              </a:ext>
            </a:extLst>
          </a:blip>
          <a:srcRect t="10158" r="3" b="642"/>
          <a:stretch/>
        </p:blipFill>
        <p:spPr>
          <a:xfrm>
            <a:off x="677334" y="1391055"/>
            <a:ext cx="5423429" cy="4650638"/>
          </a:xfrm>
          <a:prstGeom prst="rect">
            <a:avLst/>
          </a:prstGeom>
        </p:spPr>
      </p:pic>
      <p:sp>
        <p:nvSpPr>
          <p:cNvPr id="2" name="Title 1">
            <a:extLst>
              <a:ext uri="{FF2B5EF4-FFF2-40B4-BE49-F238E27FC236}">
                <a16:creationId xmlns:a16="http://schemas.microsoft.com/office/drawing/2014/main" id="{28D11907-9EC8-4791-8281-259117C3AC2C}"/>
              </a:ext>
            </a:extLst>
          </p:cNvPr>
          <p:cNvSpPr>
            <a:spLocks noGrp="1"/>
          </p:cNvSpPr>
          <p:nvPr>
            <p:ph type="title"/>
          </p:nvPr>
        </p:nvSpPr>
        <p:spPr>
          <a:xfrm>
            <a:off x="677334" y="609600"/>
            <a:ext cx="8596668" cy="1320800"/>
          </a:xfrm>
        </p:spPr>
        <p:txBody>
          <a:bodyPr anchor="t">
            <a:normAutofit/>
          </a:bodyPr>
          <a:lstStyle/>
          <a:p>
            <a:r>
              <a:rPr lang="en-US" dirty="0"/>
              <a:t>DECLINE - </a:t>
            </a:r>
          </a:p>
        </p:txBody>
      </p:sp>
      <p:sp>
        <p:nvSpPr>
          <p:cNvPr id="9" name="Content Placeholder 8">
            <a:extLst>
              <a:ext uri="{FF2B5EF4-FFF2-40B4-BE49-F238E27FC236}">
                <a16:creationId xmlns:a16="http://schemas.microsoft.com/office/drawing/2014/main" id="{0B348E94-6BB8-4465-B29F-F668A1BEB817}"/>
              </a:ext>
            </a:extLst>
          </p:cNvPr>
          <p:cNvSpPr>
            <a:spLocks noGrp="1"/>
          </p:cNvSpPr>
          <p:nvPr>
            <p:ph idx="1"/>
          </p:nvPr>
        </p:nvSpPr>
        <p:spPr>
          <a:xfrm>
            <a:off x="6336287" y="1390725"/>
            <a:ext cx="3624836" cy="4650637"/>
          </a:xfrm>
        </p:spPr>
        <p:txBody>
          <a:bodyPr>
            <a:normAutofit/>
          </a:bodyPr>
          <a:lstStyle/>
          <a:p>
            <a:pPr>
              <a:buFont typeface="Wingdings" panose="05000000000000000000" pitchFamily="2" charset="2"/>
              <a:buChar char="Ø"/>
            </a:pPr>
            <a:r>
              <a:rPr lang="en-US" dirty="0"/>
              <a:t>The </a:t>
            </a:r>
            <a:r>
              <a:rPr lang="en-US" dirty="0">
                <a:highlight>
                  <a:srgbClr val="FFFF00"/>
                </a:highlight>
              </a:rPr>
              <a:t>weakening in tax collections this year </a:t>
            </a:r>
            <a:r>
              <a:rPr lang="en-US" dirty="0"/>
              <a:t>has particularly worried council budget officials and government watchdogs because of the sharp growth of the city’s budget since Mr. de Blasio, a Democrat, took office in 2014.</a:t>
            </a:r>
          </a:p>
          <a:p>
            <a:pPr>
              <a:buFont typeface="Wingdings" panose="05000000000000000000" pitchFamily="2" charset="2"/>
              <a:buChar char="Ø"/>
            </a:pPr>
            <a:r>
              <a:rPr lang="en-US" dirty="0"/>
              <a:t>The budget has grown to about </a:t>
            </a:r>
            <a:r>
              <a:rPr lang="en-US" dirty="0">
                <a:highlight>
                  <a:srgbClr val="FFFF00"/>
                </a:highlight>
              </a:rPr>
              <a:t>$82 billion from about $70 billion in 2014</a:t>
            </a:r>
            <a:r>
              <a:rPr lang="en-US" dirty="0"/>
              <a:t>.</a:t>
            </a:r>
          </a:p>
          <a:p>
            <a:pPr>
              <a:buFont typeface="Wingdings" panose="05000000000000000000" pitchFamily="2" charset="2"/>
              <a:buChar char="Ø"/>
            </a:pPr>
            <a:r>
              <a:rPr lang="en-US" dirty="0"/>
              <a:t>NYC also have to cover the tax differences to run the government. </a:t>
            </a:r>
            <a:r>
              <a:rPr lang="en-US" sz="2800" dirty="0"/>
              <a:t>How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134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11F9-E528-4BA9-94B7-41518B5A8E28}"/>
              </a:ext>
            </a:extLst>
          </p:cNvPr>
          <p:cNvSpPr>
            <a:spLocks noGrp="1"/>
          </p:cNvSpPr>
          <p:nvPr>
            <p:ph type="title"/>
          </p:nvPr>
        </p:nvSpPr>
        <p:spPr/>
        <p:txBody>
          <a:bodyPr/>
          <a:lstStyle/>
          <a:p>
            <a:r>
              <a:rPr lang="en-US" dirty="0"/>
              <a:t>DATASET - </a:t>
            </a:r>
          </a:p>
        </p:txBody>
      </p:sp>
      <p:sp>
        <p:nvSpPr>
          <p:cNvPr id="3" name="Content Placeholder 2">
            <a:extLst>
              <a:ext uri="{FF2B5EF4-FFF2-40B4-BE49-F238E27FC236}">
                <a16:creationId xmlns:a16="http://schemas.microsoft.com/office/drawing/2014/main" id="{98DF3637-31AE-48F9-AA65-0172D005AC0E}"/>
              </a:ext>
            </a:extLst>
          </p:cNvPr>
          <p:cNvSpPr>
            <a:spLocks noGrp="1"/>
          </p:cNvSpPr>
          <p:nvPr>
            <p:ph idx="1"/>
          </p:nvPr>
        </p:nvSpPr>
        <p:spPr>
          <a:xfrm>
            <a:off x="677333" y="1231641"/>
            <a:ext cx="8596669" cy="5383763"/>
          </a:xfrm>
        </p:spPr>
        <p:txBody>
          <a:bodyPr>
            <a:normAutofit/>
          </a:bodyPr>
          <a:lstStyle/>
          <a:p>
            <a:pPr>
              <a:buFont typeface="Wingdings" panose="05000000000000000000" pitchFamily="2" charset="2"/>
              <a:buChar char="Ø"/>
            </a:pPr>
            <a:r>
              <a:rPr lang="en-US" dirty="0"/>
              <a:t>Source - NYPD’s dataset from the NYC </a:t>
            </a:r>
            <a:r>
              <a:rPr lang="en-US" dirty="0" err="1"/>
              <a:t>OpenData</a:t>
            </a:r>
            <a:r>
              <a:rPr lang="en-US" dirty="0"/>
              <a:t> repository &amp; NYC’s Department of Finances.</a:t>
            </a:r>
          </a:p>
          <a:p>
            <a:pPr>
              <a:buFont typeface="Wingdings" panose="05000000000000000000" pitchFamily="2" charset="2"/>
              <a:buChar char="Ø"/>
            </a:pPr>
            <a:r>
              <a:rPr lang="en-US" dirty="0"/>
              <a:t>We have both the datasets from Fiscal Year 2013 to Fiscal Year 2018 which comprises to approximately </a:t>
            </a:r>
            <a:r>
              <a:rPr lang="en-US" dirty="0">
                <a:highlight>
                  <a:srgbClr val="FFFF00"/>
                </a:highlight>
              </a:rPr>
              <a:t>5GB</a:t>
            </a:r>
            <a:r>
              <a:rPr lang="en-US" dirty="0"/>
              <a:t> of textual data. </a:t>
            </a:r>
          </a:p>
          <a:p>
            <a:pPr>
              <a:buFont typeface="Wingdings" panose="05000000000000000000" pitchFamily="2" charset="2"/>
              <a:buChar char="Ø"/>
            </a:pPr>
            <a:r>
              <a:rPr lang="en-US" dirty="0"/>
              <a:t>Our parking tickets dataset has approximately </a:t>
            </a:r>
            <a:r>
              <a:rPr lang="en-US" dirty="0">
                <a:highlight>
                  <a:srgbClr val="FFFF00"/>
                </a:highlight>
              </a:rPr>
              <a:t>54.6+M Records and 44 Attributes (FY 2013 to FY 2018) </a:t>
            </a:r>
            <a:r>
              <a:rPr lang="en-US" dirty="0"/>
              <a:t>and similarly for the other set of dataset from Department of Finance. </a:t>
            </a:r>
          </a:p>
          <a:p>
            <a:pPr>
              <a:buFont typeface="Wingdings" panose="05000000000000000000" pitchFamily="2" charset="2"/>
              <a:buChar char="Ø"/>
            </a:pPr>
            <a:r>
              <a:rPr lang="en-US" dirty="0"/>
              <a:t>NYC </a:t>
            </a:r>
            <a:r>
              <a:rPr lang="en-US" dirty="0" err="1"/>
              <a:t>OpenData</a:t>
            </a:r>
            <a:r>
              <a:rPr lang="en-US" dirty="0"/>
              <a:t> repository is the major source of information for our project. </a:t>
            </a:r>
          </a:p>
          <a:p>
            <a:pPr>
              <a:buFont typeface="Wingdings" panose="05000000000000000000" pitchFamily="2" charset="2"/>
              <a:buChar char="Ø"/>
            </a:pPr>
            <a:r>
              <a:rPr lang="en-US" dirty="0"/>
              <a:t>This parking ticket dataset is real time data, which can pull up information from the NYC Open Data repository every last day of a month and store in the local storage system in </a:t>
            </a:r>
            <a:r>
              <a:rPr lang="en-US" dirty="0">
                <a:highlight>
                  <a:srgbClr val="FFFF00"/>
                </a:highlight>
              </a:rPr>
              <a:t>CSV file format</a:t>
            </a:r>
            <a:r>
              <a:rPr lang="en-US" dirty="0"/>
              <a:t>. </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67889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456</TotalTime>
  <Words>1694</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Roboto</vt:lpstr>
      <vt:lpstr>Trebuchet MS</vt:lpstr>
      <vt:lpstr>Wingdings</vt:lpstr>
      <vt:lpstr>Wingdings 3</vt:lpstr>
      <vt:lpstr>Facet</vt:lpstr>
      <vt:lpstr>PHASE 5:  ANALYSIS ON NYC ILLEGAL REVENUES </vt:lpstr>
      <vt:lpstr>INTRODUCTION - </vt:lpstr>
      <vt:lpstr>PURPOSE - </vt:lpstr>
      <vt:lpstr>Hidden Ticket - </vt:lpstr>
      <vt:lpstr>MMR – </vt:lpstr>
      <vt:lpstr>SHORTCOMINGS - </vt:lpstr>
      <vt:lpstr>PRE-TRUMP TAX PLAN -</vt:lpstr>
      <vt:lpstr>DECLINE - </vt:lpstr>
      <vt:lpstr>DATASET - </vt:lpstr>
      <vt:lpstr>DATA CLEANING - </vt:lpstr>
      <vt:lpstr>GENERATING REAL TIME DATA - </vt:lpstr>
      <vt:lpstr>ENVIRONMENT - </vt:lpstr>
      <vt:lpstr>ENVIRONMENT - </vt:lpstr>
      <vt:lpstr>PowerPoint Presentation</vt:lpstr>
      <vt:lpstr> </vt:lpstr>
      <vt:lpstr>PIG LATIN - </vt:lpstr>
      <vt:lpstr>BIG QUERY - </vt:lpstr>
      <vt:lpstr>PowerPoint Presentation</vt:lpstr>
      <vt:lpstr>PowerPoint Presentation</vt:lpstr>
      <vt:lpstr>PowerPoint Presentation</vt:lpstr>
      <vt:lpstr>PERFORMANCE -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3:  ANALYSIS ON NYC ILLEGAL REVENUES </dc:title>
  <dc:creator>Siddharth</dc:creator>
  <cp:lastModifiedBy>Siddharth</cp:lastModifiedBy>
  <cp:revision>51</cp:revision>
  <dcterms:created xsi:type="dcterms:W3CDTF">2018-03-16T19:57:06Z</dcterms:created>
  <dcterms:modified xsi:type="dcterms:W3CDTF">2018-04-21T03:43:13Z</dcterms:modified>
</cp:coreProperties>
</file>