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Spectra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Spectral-bold.fntdata"/><Relationship Id="rId10" Type="http://schemas.openxmlformats.org/officeDocument/2006/relationships/slide" Target="slides/slide5.xml"/><Relationship Id="rId21" Type="http://schemas.openxmlformats.org/officeDocument/2006/relationships/font" Target="fonts/Spectral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Spectral-boldItalic.fntdata"/><Relationship Id="rId12" Type="http://schemas.openxmlformats.org/officeDocument/2006/relationships/slide" Target="slides/slide7.xml"/><Relationship Id="rId23" Type="http://schemas.openxmlformats.org/officeDocument/2006/relationships/font" Target="fonts/Spectra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fecf49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fecf49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aibhav_bt2k16@dtu.ac.in" TargetMode="External"/><Relationship Id="rId4" Type="http://schemas.openxmlformats.org/officeDocument/2006/relationships/hyperlink" Target="mailto:siddharths_bt2k16@dtu.ac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76500" y="630225"/>
            <a:ext cx="6667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EXL EQ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Team:Samrat_Kilwish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Vaibhav Kumar (</a:t>
            </a:r>
            <a:r>
              <a:rPr lang="en" u="sng">
                <a:solidFill>
                  <a:schemeClr val="hlink"/>
                </a:solidFill>
                <a:hlinkClick r:id="rId3"/>
              </a:rPr>
              <a:t>vaibhav_bt2k16@dtu.ac.in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Siddharth Singh (</a:t>
            </a:r>
            <a:r>
              <a:rPr lang="en" u="sng">
                <a:solidFill>
                  <a:schemeClr val="hlink"/>
                </a:solidFill>
                <a:hlinkClick r:id="rId4"/>
              </a:rPr>
              <a:t>siddharths_bt2k16@dtu.ac.in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00275" y="100275"/>
            <a:ext cx="84120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</a:t>
            </a:r>
            <a:r>
              <a:rPr lang="en">
                <a:solidFill>
                  <a:srgbClr val="FFFFFF"/>
                </a:solidFill>
              </a:rPr>
              <a:t>the Problem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-3130" l="0" r="0" t="3130"/>
          <a:stretch/>
        </p:blipFill>
        <p:spPr>
          <a:xfrm>
            <a:off x="247700" y="1266000"/>
            <a:ext cx="4156899" cy="2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150400" y="3903150"/>
            <a:ext cx="43425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Distribution of data available with Frauds represented by 1 and Genuine Claims by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47700" y="1894975"/>
            <a:ext cx="735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Fraud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00275" y="2932563"/>
            <a:ext cx="1152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Genuine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722400" y="1266000"/>
            <a:ext cx="42711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The company wishes to reduce amount of loss 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occurring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 due to fraudulent transactions.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Checking of each claim costs the company a certain amount based on the type of representatives used for checking.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Trends seen in case of fraud claims to better understand the data.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Analytic models can reduce this cost by a significant amount.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Lack of fraudulent claims makes classification challenging as fraudulent claims may be classified as genuine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329600" y="69400"/>
            <a:ext cx="83922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Trends in Fraudulent Claims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88" y="659175"/>
            <a:ext cx="2801625" cy="18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837050" y="2346250"/>
            <a:ext cx="2996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Middle age people are more likely to be involved in fraud claims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44427" l="21740" r="51804" t="27335"/>
          <a:stretch/>
        </p:blipFill>
        <p:spPr>
          <a:xfrm>
            <a:off x="889088" y="2795325"/>
            <a:ext cx="2697523" cy="16195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889100" y="4319500"/>
            <a:ext cx="3122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Single middle aged people with cars older than 5 years make a large proportion of fraudulent claims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5">
            <a:alphaModFix/>
          </a:blip>
          <a:srcRect b="29938" l="21733" r="52273" t="40487"/>
          <a:stretch/>
        </p:blipFill>
        <p:spPr>
          <a:xfrm>
            <a:off x="4011500" y="659175"/>
            <a:ext cx="2996698" cy="18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111325" y="2402625"/>
            <a:ext cx="4406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12% of all utility vehicles are involved in fraud claims causing higher suspicion towards this vehicle category with Utility-All perils policy type having a  high proportion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6">
            <a:alphaModFix/>
          </a:blip>
          <a:srcRect b="34448" l="24873" r="66139" t="61835"/>
          <a:stretch/>
        </p:blipFill>
        <p:spPr>
          <a:xfrm>
            <a:off x="7086400" y="763300"/>
            <a:ext cx="1678253" cy="3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4302150" y="3001100"/>
            <a:ext cx="43107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2175" y="2765925"/>
            <a:ext cx="3382792" cy="1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4206725" y="4348900"/>
            <a:ext cx="4310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Person with 0 past claims is more likely to do fraudulent claims as they have a smaller proportion in the dataset.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-25" y="-60725"/>
            <a:ext cx="91440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  </a:t>
            </a:r>
            <a:r>
              <a:rPr lang="en" sz="3800"/>
              <a:t>Challenges in  </a:t>
            </a:r>
            <a:r>
              <a:rPr lang="en" sz="3800">
                <a:solidFill>
                  <a:srgbClr val="FFFFFF"/>
                </a:solidFill>
              </a:rPr>
              <a:t>Building </a:t>
            </a:r>
            <a:r>
              <a:rPr lang="en" sz="3800">
                <a:solidFill>
                  <a:srgbClr val="FFFFFF"/>
                </a:solidFill>
              </a:rPr>
              <a:t>Model</a:t>
            </a:r>
            <a:endParaRPr sz="3800">
              <a:solidFill>
                <a:srgbClr val="FFFFFF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17" y="724200"/>
            <a:ext cx="2649759" cy="25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-3130" l="0" r="0" t="3130"/>
          <a:stretch/>
        </p:blipFill>
        <p:spPr>
          <a:xfrm>
            <a:off x="936775" y="3209275"/>
            <a:ext cx="2704078" cy="1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944000" y="1040850"/>
            <a:ext cx="37008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Lack of data made model building tricky.  Neural Networks based approach caused overfitting and tree-based algos(XGBoost, Random forest) also overfit to certain extent 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The fraud data as seen in 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above </a:t>
            </a: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image isn’t outlier to genuine claims making Outlier detection algorithms inadequate.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Oversampling fraud claims wouldn’t work due to their very small number and oversampling would lead to more overfitting.</a:t>
            </a:r>
            <a:endParaRPr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1" name="Google Shape;111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340925" y="2336550"/>
            <a:ext cx="1602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Data Preprocessing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969284" y="1576966"/>
            <a:ext cx="198900" cy="627079"/>
            <a:chOff x="777447" y="1610215"/>
            <a:chExt cx="198900" cy="593656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118700" y="862500"/>
            <a:ext cx="22428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Preprocess the data removing nan values and assign numerical values to categorical features</a:t>
            </a:r>
            <a:endParaRPr sz="1100"/>
          </a:p>
        </p:txBody>
      </p:sp>
      <p:sp>
        <p:nvSpPr>
          <p:cNvPr descr="Background pointer shape in timeline graphic" id="117" name="Google Shape;117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 Engineering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0" name="Google Shape;120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1244250" y="3532725"/>
            <a:ext cx="32742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Extra features were created which are explained: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Claim Gap</a:t>
            </a:r>
            <a:r>
              <a:rPr lang="en" sz="1100"/>
              <a:t>: Days between accident and claim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Claim Amount Percent</a:t>
            </a:r>
            <a:r>
              <a:rPr b="1" lang="en" sz="1100"/>
              <a:t>: </a:t>
            </a:r>
            <a:r>
              <a:rPr lang="en" sz="1100"/>
              <a:t>The percent of claim amount and price of vehicles.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descr="Background pointer shape in timeline graphic" id="123" name="Google Shape;123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Data Resampling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2883525" y="737275"/>
            <a:ext cx="34569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Undersampled genuine claims</a:t>
            </a:r>
            <a:r>
              <a:rPr lang="en" sz="1100"/>
              <a:t> using </a:t>
            </a:r>
            <a:r>
              <a:rPr b="1" lang="en" sz="1100"/>
              <a:t>clustered </a:t>
            </a:r>
            <a:r>
              <a:rPr b="1" lang="en" sz="1100"/>
              <a:t>centroid</a:t>
            </a:r>
            <a:r>
              <a:rPr lang="en" sz="1100"/>
              <a:t> method to create fabricated data to getter a better variation of data using less amount of data in turn balancing the dataset </a:t>
            </a:r>
            <a:endParaRPr sz="1100"/>
          </a:p>
        </p:txBody>
      </p:sp>
      <p:sp>
        <p:nvSpPr>
          <p:cNvPr descr="Background pointer shape in timeline graphic" id="129" name="Google Shape;129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ML Model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2" name="Google Shape;132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4796550" y="3532725"/>
            <a:ext cx="28536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Used </a:t>
            </a:r>
            <a:r>
              <a:rPr b="1" lang="en" sz="1100"/>
              <a:t>LGBoost</a:t>
            </a:r>
            <a:r>
              <a:rPr lang="en" sz="1100"/>
              <a:t>, a decision tree based framework as it gave better performance wrt competing algorithms with l</a:t>
            </a:r>
            <a:r>
              <a:rPr b="1" lang="en" sz="1100"/>
              <a:t>east false positive </a:t>
            </a:r>
            <a:endParaRPr b="1" sz="1100"/>
          </a:p>
        </p:txBody>
      </p:sp>
      <p:sp>
        <p:nvSpPr>
          <p:cNvPr descr="Background pointer shape in timeline graphic" id="135" name="Google Shape;135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Predictions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61850" y="121375"/>
            <a:ext cx="88125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Our Solution - The Model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76501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/>
        </p:nvSpPr>
        <p:spPr>
          <a:xfrm>
            <a:off x="6661400" y="841350"/>
            <a:ext cx="2171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Gives a probability score for each prediction                       (Threshold = 0.45)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1169500" y="173325"/>
            <a:ext cx="7035900" cy="5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Importance for Model</a:t>
            </a:r>
            <a:endParaRPr sz="3000"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43547" l="0" r="999" t="0"/>
          <a:stretch/>
        </p:blipFill>
        <p:spPr>
          <a:xfrm>
            <a:off x="78075" y="910750"/>
            <a:ext cx="5177300" cy="40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5316975" y="1084200"/>
            <a:ext cx="3695100" cy="3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The size of claims affects the model with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claim_amount_percent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showing that difference between vehicle price and claim amount being important.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Days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between when the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accident happened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and when it was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reported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is of vital importance to our model.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Age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of insurance holder is important as seen before due to the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high fraud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claims involved in case of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middle aged people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Sedans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are more likely to be involved in frauds than any other category.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Old vehicle(&gt;6yrs)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have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higher chances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of fraud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4815950" y="350625"/>
            <a:ext cx="37071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9500" y="1070550"/>
            <a:ext cx="37554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After preprocessing data we introduce some new </a:t>
            </a:r>
            <a:r>
              <a:rPr lang="en" sz="1000"/>
              <a:t>relevant</a:t>
            </a:r>
            <a:r>
              <a:rPr lang="en" sz="1000"/>
              <a:t> features: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</a:t>
            </a:r>
            <a:r>
              <a:rPr b="1" lang="en" sz="1000"/>
              <a:t>laim_gap</a:t>
            </a:r>
            <a:r>
              <a:rPr lang="en" sz="1000"/>
              <a:t>:The gap between the day of accident and day of claim.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Claim_Amount_Percent</a:t>
            </a:r>
            <a:r>
              <a:rPr lang="en" sz="1000"/>
              <a:t>:The percent of claim amount and price of vehicles.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 The majority class was resampled into 7500 data points based on the Clustered Centroid undersampling algorithm.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Among tree-based techniques, gradient boosted trees performed much better with the best performance being achieved by </a:t>
            </a:r>
            <a:r>
              <a:rPr b="1" lang="en" sz="1000"/>
              <a:t>LightGBM</a:t>
            </a:r>
            <a:r>
              <a:rPr lang="en" sz="1000"/>
              <a:t>, a high performance decision tree framework.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A LightGBM model with 32 leaves and learning rate 0.05 was used to give the max aug score.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/>
              <a:t>We get a probability score for each prediction which allows us to understand a fraud claim with 1 being a false claim and 0 as genuine claim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71900" y="350625"/>
            <a:ext cx="3707100" cy="6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213000" y="1880375"/>
            <a:ext cx="33102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813350" y="1070550"/>
            <a:ext cx="37554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Using the model we can first check each claim for fraud. A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probability score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would be generated for each claim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If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probability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is below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0.4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we can tell it is a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genuine claim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If score is above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0.6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then it is a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fraud claim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If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score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between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0.4-0.6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the company can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check the claim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as claims may or may not be fraud’s.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company would have to keep only a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single team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for checking claims rather than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3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Recheck the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utility-all perils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policy as it had was involved in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high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number of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frauds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Check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background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for people especially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middle aged single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people as high they have involvement in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frauds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Focus more on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sport category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vehicles as they have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low fraud claims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