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sldIdLst>
    <p:sldId id="256" r:id="rId2"/>
    <p:sldId id="276" r:id="rId3"/>
    <p:sldId id="267" r:id="rId4"/>
    <p:sldId id="270" r:id="rId5"/>
    <p:sldId id="271" r:id="rId6"/>
    <p:sldId id="258" r:id="rId7"/>
    <p:sldId id="266" r:id="rId8"/>
    <p:sldId id="262" r:id="rId9"/>
    <p:sldId id="265" r:id="rId10"/>
    <p:sldId id="272" r:id="rId11"/>
    <p:sldId id="259" r:id="rId12"/>
    <p:sldId id="264" r:id="rId13"/>
    <p:sldId id="263" r:id="rId14"/>
    <p:sldId id="260" r:id="rId15"/>
    <p:sldId id="261" r:id="rId16"/>
    <p:sldId id="274" r:id="rId17"/>
    <p:sldId id="273" r:id="rId18"/>
    <p:sldId id="279" r:id="rId19"/>
    <p:sldId id="257" r:id="rId20"/>
    <p:sldId id="281" r:id="rId21"/>
    <p:sldId id="268" r:id="rId22"/>
    <p:sldId id="280"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62869-DF66-8074-0B52-8DC29892A949}" v="76" dt="2024-07-04T04:08:31.735"/>
    <p1510:client id="{81B68109-447F-BF07-FE8B-8C04F195776E}" v="540" dt="2024-07-03T16:58:31.031"/>
    <p1510:client id="{8744E5EB-E0AF-BB88-9839-BFB98F84E545}" v="1650" dt="2024-07-04T07:01:30.911"/>
    <p1510:client id="{A3ED00B8-DAE3-298E-A2A9-0A413887EF8F}" v="1102" dt="2024-07-05T04:01:26.911"/>
    <p1510:client id="{D3B43E69-990A-E88A-FFFB-54431DC1F477}" v="1617" dt="2024-07-04T13:28:53.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3T13:48:42.299"/>
    </inkml:context>
    <inkml:brush xml:id="br0">
      <inkml:brushProperty name="width" value="0.1" units="cm"/>
      <inkml:brushProperty name="height" value="0.1" units="cm"/>
      <inkml:brushProperty name="color" value="#33CCFF"/>
    </inkml:brush>
  </inkml:definitions>
  <inkml:trace contextRef="#ctx0" brushRef="#br0">2417 803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6.912"/>
    </inkml:context>
    <inkml:brush xml:id="br0">
      <inkml:brushProperty name="width" value="0.1" units="cm"/>
      <inkml:brushProperty name="height" value="0.1" units="cm"/>
    </inkml:brush>
  </inkml:definitions>
  <inkml:trace contextRef="#ctx0" brushRef="#br0">6085 5336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6.913"/>
    </inkml:context>
    <inkml:brush xml:id="br0">
      <inkml:brushProperty name="width" value="0.1" units="cm"/>
      <inkml:brushProperty name="height" value="0.1" units="cm"/>
    </inkml:brush>
  </inkml:definitions>
  <inkml:trace contextRef="#ctx0" brushRef="#br0">6085 5336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3:34.817"/>
    </inkml:context>
    <inkml:brush xml:id="br0">
      <inkml:brushProperty name="width" value="0.1" units="cm"/>
      <inkml:brushProperty name="height" value="0.1" units="cm"/>
    </inkml:brush>
  </inkml:definitions>
  <inkml:trace contextRef="#ctx0" brushRef="#br0">20796 7576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3:34.818"/>
    </inkml:context>
    <inkml:brush xml:id="br0">
      <inkml:brushProperty name="width" value="0.1" units="cm"/>
      <inkml:brushProperty name="height" value="0.1" units="cm"/>
    </inkml:brush>
  </inkml:definitions>
  <inkml:trace contextRef="#ctx0" brushRef="#br0">1940 1085 16383 0 0,'6'0'0'0'0,"1"0"0"0"0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16"/>
    </inkml:context>
    <inkml:brush xml:id="br0">
      <inkml:brushProperty name="width" value="0.1" units="cm"/>
      <inkml:brushProperty name="height" value="0.1" units="cm"/>
    </inkml:brush>
  </inkml:definitions>
  <inkml:trace contextRef="#ctx0" brushRef="#br0">7743 6147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17"/>
    </inkml:context>
    <inkml:brush xml:id="br0">
      <inkml:brushProperty name="width" value="0.1" units="cm"/>
      <inkml:brushProperty name="height" value="0.1" units="cm"/>
    </inkml:brush>
  </inkml:definitions>
  <inkml:trace contextRef="#ctx0" brushRef="#br0">19138 5883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18"/>
    </inkml:context>
    <inkml:brush xml:id="br0">
      <inkml:brushProperty name="width" value="0.1" units="cm"/>
      <inkml:brushProperty name="height" value="0.1" units="cm"/>
    </inkml:brush>
  </inkml:definitions>
  <inkml:trace contextRef="#ctx0" brushRef="#br0">9648 5300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19"/>
    </inkml:context>
    <inkml:brush xml:id="br0">
      <inkml:brushProperty name="width" value="0.1" units="cm"/>
      <inkml:brushProperty name="height" value="0.1" units="cm"/>
    </inkml:brush>
  </inkml:definitions>
  <inkml:trace contextRef="#ctx0" brushRef="#br0">13458 9781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20"/>
    </inkml:context>
    <inkml:brush xml:id="br0">
      <inkml:brushProperty name="width" value="0.1" units="cm"/>
      <inkml:brushProperty name="height" value="0.1" units="cm"/>
    </inkml:brush>
  </inkml:definitions>
  <inkml:trace contextRef="#ctx0" brushRef="#br0">14429 9922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04T04:08:35.921"/>
    </inkml:context>
    <inkml:brush xml:id="br0">
      <inkml:brushProperty name="width" value="0.1" units="cm"/>
      <inkml:brushProperty name="height" value="0.1" units="cm"/>
    </inkml:brush>
  </inkml:definitions>
  <inkml:trace contextRef="#ctx0" brushRef="#br0">13864 9622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0252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45201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36012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703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1369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7070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36050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769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126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663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7/4/2024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9919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7/4/2024</a:t>
            </a:fld>
            <a:endParaRPr lang="en-US"/>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a:p>
        </p:txBody>
      </p:sp>
    </p:spTree>
    <p:extLst>
      <p:ext uri="{BB962C8B-B14F-4D97-AF65-F5344CB8AC3E}">
        <p14:creationId xmlns:p14="http://schemas.microsoft.com/office/powerpoint/2010/main" val="2687630617"/>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1" r:id="rId6"/>
    <p:sldLayoutId id="2147483967" r:id="rId7"/>
    <p:sldLayoutId id="2147483968" r:id="rId8"/>
    <p:sldLayoutId id="2147483969" r:id="rId9"/>
    <p:sldLayoutId id="2147483970" r:id="rId10"/>
    <p:sldLayoutId id="2147483972"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13.png"/><Relationship Id="rId7" Type="http://schemas.openxmlformats.org/officeDocument/2006/relationships/customXml" Target="../ink/ink8.xml"/><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2.png"/><Relationship Id="rId5" Type="http://schemas.openxmlformats.org/officeDocument/2006/relationships/customXml" Target="../ink/ink6.xml"/><Relationship Id="rId10" Type="http://schemas.openxmlformats.org/officeDocument/2006/relationships/customXml" Target="../ink/ink11.xml"/><Relationship Id="rId4" Type="http://schemas.openxmlformats.org/officeDocument/2006/relationships/customXml" Target="../ink/ink5.xml"/><Relationship Id="rId9"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33" name="Rectangle 32">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1" name="Rectangle 40">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9" name="Rectangle 38">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2" name="Title 1"/>
          <p:cNvSpPr>
            <a:spLocks noGrp="1"/>
          </p:cNvSpPr>
          <p:nvPr>
            <p:ph type="ctrTitle"/>
          </p:nvPr>
        </p:nvSpPr>
        <p:spPr>
          <a:xfrm>
            <a:off x="177145" y="-427619"/>
            <a:ext cx="5746370" cy="4284004"/>
          </a:xfrm>
        </p:spPr>
        <p:txBody>
          <a:bodyPr vert="horz" lIns="91440" tIns="45720" rIns="91440" bIns="45720" rtlCol="0">
            <a:normAutofit/>
          </a:bodyPr>
          <a:lstStyle/>
          <a:p>
            <a:r>
              <a:rPr lang="en-US" sz="3300" b="1" dirty="0">
                <a:ea typeface="+mj-lt"/>
                <a:cs typeface="+mj-lt"/>
              </a:rPr>
              <a:t>Integrated Adaptive Sub-band Active Noise Cancellation with Real-Time Inverse Filtering and Online Secondary Path Modeling</a:t>
            </a:r>
            <a:endParaRPr lang="en-US" sz="3300" b="1" dirty="0"/>
          </a:p>
        </p:txBody>
      </p:sp>
      <p:sp>
        <p:nvSpPr>
          <p:cNvPr id="3" name="Subtitle 2"/>
          <p:cNvSpPr>
            <a:spLocks noGrp="1"/>
          </p:cNvSpPr>
          <p:nvPr>
            <p:ph type="subTitle" idx="1"/>
          </p:nvPr>
        </p:nvSpPr>
        <p:spPr>
          <a:xfrm>
            <a:off x="177143" y="4940096"/>
            <a:ext cx="4500561" cy="1320249"/>
          </a:xfrm>
        </p:spPr>
        <p:txBody>
          <a:bodyPr vert="horz" lIns="91440" tIns="45720" rIns="91440" bIns="45720" rtlCol="0">
            <a:normAutofit/>
          </a:bodyPr>
          <a:lstStyle/>
          <a:p>
            <a:r>
              <a:rPr lang="en-US"/>
              <a:t>Project Course-EE 299</a:t>
            </a:r>
          </a:p>
        </p:txBody>
      </p:sp>
      <p:pic>
        <p:nvPicPr>
          <p:cNvPr id="6" name="Picture 5">
            <a:extLst>
              <a:ext uri="{FF2B5EF4-FFF2-40B4-BE49-F238E27FC236}">
                <a16:creationId xmlns:a16="http://schemas.microsoft.com/office/drawing/2014/main" id="{749DE2AA-8940-84DE-65E7-2CC3A260E1FB}"/>
              </a:ext>
            </a:extLst>
          </p:cNvPr>
          <p:cNvPicPr>
            <a:picLocks noChangeAspect="1"/>
          </p:cNvPicPr>
          <p:nvPr/>
        </p:nvPicPr>
        <p:blipFill rotWithShape="1">
          <a:blip r:embed="rId2"/>
          <a:srcRect l="12135" r="40644" b="-1"/>
          <a:stretch/>
        </p:blipFill>
        <p:spPr>
          <a:xfrm>
            <a:off x="5904662" y="10"/>
            <a:ext cx="6444576"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D333-4918-5CE0-1E71-CFEF2A4EF459}"/>
              </a:ext>
            </a:extLst>
          </p:cNvPr>
          <p:cNvSpPr>
            <a:spLocks noGrp="1"/>
          </p:cNvSpPr>
          <p:nvPr>
            <p:ph type="title"/>
          </p:nvPr>
        </p:nvSpPr>
        <p:spPr/>
        <p:txBody>
          <a:bodyPr/>
          <a:lstStyle/>
          <a:p>
            <a:r>
              <a:rPr lang="en-US" dirty="0">
                <a:solidFill>
                  <a:schemeClr val="accent1">
                    <a:lumMod val="40000"/>
                    <a:lumOff val="60000"/>
                  </a:schemeClr>
                </a:solidFill>
              </a:rPr>
              <a:t>Advantage:</a:t>
            </a:r>
            <a:br>
              <a:rPr lang="en-US" dirty="0"/>
            </a:br>
            <a:endParaRPr lang="en-US"/>
          </a:p>
        </p:txBody>
      </p:sp>
      <p:sp>
        <p:nvSpPr>
          <p:cNvPr id="3" name="Content Placeholder 2">
            <a:extLst>
              <a:ext uri="{FF2B5EF4-FFF2-40B4-BE49-F238E27FC236}">
                <a16:creationId xmlns:a16="http://schemas.microsoft.com/office/drawing/2014/main" id="{E2E455F2-B6C8-C2CF-9A55-C0F0642EF953}"/>
              </a:ext>
            </a:extLst>
          </p:cNvPr>
          <p:cNvSpPr>
            <a:spLocks noGrp="1"/>
          </p:cNvSpPr>
          <p:nvPr>
            <p:ph idx="1"/>
          </p:nvPr>
        </p:nvSpPr>
        <p:spPr>
          <a:xfrm>
            <a:off x="552095" y="1537077"/>
            <a:ext cx="11101136" cy="3779837"/>
          </a:xfrm>
        </p:spPr>
        <p:txBody>
          <a:bodyPr vert="horz" lIns="91440" tIns="45720" rIns="91440" bIns="45720" rtlCol="0" anchor="t">
            <a:normAutofit/>
          </a:bodyPr>
          <a:lstStyle/>
          <a:p>
            <a:pPr marL="269875" indent="-269875"/>
            <a:r>
              <a:rPr lang="en-US" dirty="0"/>
              <a:t>Faster convergence and computationally cheaper.</a:t>
            </a:r>
          </a:p>
        </p:txBody>
      </p:sp>
      <p:pic>
        <p:nvPicPr>
          <p:cNvPr id="5" name="Picture 4" descr="A graph with a line&#10;&#10;Description automatically generated">
            <a:extLst>
              <a:ext uri="{FF2B5EF4-FFF2-40B4-BE49-F238E27FC236}">
                <a16:creationId xmlns:a16="http://schemas.microsoft.com/office/drawing/2014/main" id="{5FF6CA15-B68D-4188-0944-45501E4B38E3}"/>
              </a:ext>
            </a:extLst>
          </p:cNvPr>
          <p:cNvPicPr>
            <a:picLocks noChangeAspect="1"/>
          </p:cNvPicPr>
          <p:nvPr/>
        </p:nvPicPr>
        <p:blipFill>
          <a:blip r:embed="rId2"/>
          <a:stretch>
            <a:fillRect/>
          </a:stretch>
        </p:blipFill>
        <p:spPr>
          <a:xfrm>
            <a:off x="2370667" y="2347512"/>
            <a:ext cx="7426477" cy="3783738"/>
          </a:xfrm>
          <a:prstGeom prst="rect">
            <a:avLst/>
          </a:prstGeom>
        </p:spPr>
      </p:pic>
    </p:spTree>
    <p:extLst>
      <p:ext uri="{BB962C8B-B14F-4D97-AF65-F5344CB8AC3E}">
        <p14:creationId xmlns:p14="http://schemas.microsoft.com/office/powerpoint/2010/main" val="7876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6FDC-F013-AAE1-551B-B00CEC230CC7}"/>
              </a:ext>
            </a:extLst>
          </p:cNvPr>
          <p:cNvSpPr>
            <a:spLocks noGrp="1"/>
          </p:cNvSpPr>
          <p:nvPr>
            <p:ph type="title"/>
          </p:nvPr>
        </p:nvSpPr>
        <p:spPr>
          <a:xfrm>
            <a:off x="-28474" y="286000"/>
            <a:ext cx="12407417" cy="1688548"/>
          </a:xfrm>
        </p:spPr>
        <p:txBody>
          <a:bodyPr>
            <a:normAutofit/>
          </a:bodyPr>
          <a:lstStyle/>
          <a:p>
            <a:pPr algn="ctr"/>
            <a:r>
              <a:rPr lang="en-US" sz="4800" dirty="0">
                <a:solidFill>
                  <a:schemeClr val="accent1">
                    <a:lumMod val="40000"/>
                    <a:lumOff val="60000"/>
                  </a:schemeClr>
                </a:solidFill>
              </a:rPr>
              <a:t>ANC with online modelling of secondary path:</a:t>
            </a:r>
            <a:endParaRPr lang="en-US" dirty="0">
              <a:solidFill>
                <a:schemeClr val="accent1">
                  <a:lumMod val="40000"/>
                  <a:lumOff val="60000"/>
                </a:schemeClr>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56D79B8-5B0C-680E-C897-6B3034D89DC9}"/>
                  </a:ext>
                </a:extLst>
              </p14:cNvPr>
              <p14:cNvContentPartPr/>
              <p14:nvPr/>
            </p14:nvContentPartPr>
            <p14:xfrm>
              <a:off x="2399731" y="3724701"/>
              <a:ext cx="17059" cy="17059"/>
            </p14:xfrm>
          </p:contentPart>
        </mc:Choice>
        <mc:Fallback xmlns="">
          <p:pic>
            <p:nvPicPr>
              <p:cNvPr id="4" name="Ink 3">
                <a:extLst>
                  <a:ext uri="{FF2B5EF4-FFF2-40B4-BE49-F238E27FC236}">
                    <a16:creationId xmlns:a16="http://schemas.microsoft.com/office/drawing/2014/main" id="{D56D79B8-5B0C-680E-C897-6B3034D89DC9}"/>
                  </a:ext>
                </a:extLst>
              </p:cNvPr>
              <p:cNvPicPr/>
              <p:nvPr/>
            </p:nvPicPr>
            <p:blipFill>
              <a:blip r:embed="rId3"/>
              <a:stretch>
                <a:fillRect/>
              </a:stretch>
            </p:blipFill>
            <p:spPr>
              <a:xfrm>
                <a:off x="1546781" y="2871751"/>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EF19ED1-C873-D2A4-F159-19618C48A1C8}"/>
                  </a:ext>
                </a:extLst>
              </p14:cNvPr>
              <p14:cNvContentPartPr/>
              <p14:nvPr/>
            </p14:nvContentPartPr>
            <p14:xfrm>
              <a:off x="9746776" y="3554104"/>
              <a:ext cx="17059" cy="17059"/>
            </p14:xfrm>
          </p:contentPart>
        </mc:Choice>
        <mc:Fallback xmlns="">
          <p:pic>
            <p:nvPicPr>
              <p:cNvPr id="6" name="Ink 5">
                <a:extLst>
                  <a:ext uri="{FF2B5EF4-FFF2-40B4-BE49-F238E27FC236}">
                    <a16:creationId xmlns:a16="http://schemas.microsoft.com/office/drawing/2014/main" id="{BEF19ED1-C873-D2A4-F159-19618C48A1C8}"/>
                  </a:ext>
                </a:extLst>
              </p:cNvPr>
              <p:cNvPicPr/>
              <p:nvPr/>
            </p:nvPicPr>
            <p:blipFill>
              <a:blip r:embed="rId3"/>
              <a:stretch>
                <a:fillRect/>
              </a:stretch>
            </p:blipFill>
            <p:spPr>
              <a:xfrm>
                <a:off x="8893826" y="2701154"/>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6FD5323A-9242-827C-E0D7-AB62F1803623}"/>
                  </a:ext>
                </a:extLst>
              </p14:cNvPr>
              <p14:cNvContentPartPr/>
              <p14:nvPr/>
            </p14:nvContentPartPr>
            <p14:xfrm>
              <a:off x="6084627" y="3178791"/>
              <a:ext cx="17059" cy="17059"/>
            </p14:xfrm>
          </p:contentPart>
        </mc:Choice>
        <mc:Fallback xmlns="">
          <p:pic>
            <p:nvPicPr>
              <p:cNvPr id="17" name="Ink 16">
                <a:extLst>
                  <a:ext uri="{FF2B5EF4-FFF2-40B4-BE49-F238E27FC236}">
                    <a16:creationId xmlns:a16="http://schemas.microsoft.com/office/drawing/2014/main" id="{6FD5323A-9242-827C-E0D7-AB62F1803623}"/>
                  </a:ext>
                </a:extLst>
              </p:cNvPr>
              <p:cNvPicPr/>
              <p:nvPr/>
            </p:nvPicPr>
            <p:blipFill>
              <a:blip r:embed="rId3"/>
              <a:stretch>
                <a:fillRect/>
              </a:stretch>
            </p:blipFill>
            <p:spPr>
              <a:xfrm>
                <a:off x="5231677" y="2325841"/>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BF73CA3A-5C5D-55F3-0952-226F3888D65B}"/>
                  </a:ext>
                </a:extLst>
              </p14:cNvPr>
              <p14:cNvContentPartPr/>
              <p14:nvPr/>
            </p14:nvContentPartPr>
            <p14:xfrm>
              <a:off x="8541224" y="6067567"/>
              <a:ext cx="17059" cy="17059"/>
            </p14:xfrm>
          </p:contentPart>
        </mc:Choice>
        <mc:Fallback xmlns="">
          <p:pic>
            <p:nvPicPr>
              <p:cNvPr id="19" name="Ink 18">
                <a:extLst>
                  <a:ext uri="{FF2B5EF4-FFF2-40B4-BE49-F238E27FC236}">
                    <a16:creationId xmlns:a16="http://schemas.microsoft.com/office/drawing/2014/main" id="{BF73CA3A-5C5D-55F3-0952-226F3888D65B}"/>
                  </a:ext>
                </a:extLst>
              </p:cNvPr>
              <p:cNvPicPr/>
              <p:nvPr/>
            </p:nvPicPr>
            <p:blipFill>
              <a:blip r:embed="rId3"/>
              <a:stretch>
                <a:fillRect/>
              </a:stretch>
            </p:blipFill>
            <p:spPr>
              <a:xfrm>
                <a:off x="7688274" y="5214617"/>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669F3018-2BE5-C930-6F5E-140A27EECBFA}"/>
                  </a:ext>
                </a:extLst>
              </p14:cNvPr>
              <p14:cNvContentPartPr/>
              <p14:nvPr/>
            </p14:nvContentPartPr>
            <p14:xfrm>
              <a:off x="9166746" y="6158552"/>
              <a:ext cx="17059" cy="17059"/>
            </p14:xfrm>
          </p:contentPart>
        </mc:Choice>
        <mc:Fallback xmlns="">
          <p:pic>
            <p:nvPicPr>
              <p:cNvPr id="20" name="Ink 19">
                <a:extLst>
                  <a:ext uri="{FF2B5EF4-FFF2-40B4-BE49-F238E27FC236}">
                    <a16:creationId xmlns:a16="http://schemas.microsoft.com/office/drawing/2014/main" id="{669F3018-2BE5-C930-6F5E-140A27EECBFA}"/>
                  </a:ext>
                </a:extLst>
              </p:cNvPr>
              <p:cNvPicPr/>
              <p:nvPr/>
            </p:nvPicPr>
            <p:blipFill>
              <a:blip r:embed="rId3"/>
              <a:stretch>
                <a:fillRect/>
              </a:stretch>
            </p:blipFill>
            <p:spPr>
              <a:xfrm>
                <a:off x="8313796" y="5305602"/>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73A84034-BD2E-3EEA-DC28-FC685C6DDAC5}"/>
                  </a:ext>
                </a:extLst>
              </p14:cNvPr>
              <p14:cNvContentPartPr/>
              <p14:nvPr/>
            </p14:nvContentPartPr>
            <p14:xfrm>
              <a:off x="8802805" y="5965209"/>
              <a:ext cx="17059" cy="17059"/>
            </p14:xfrm>
          </p:contentPart>
        </mc:Choice>
        <mc:Fallback xmlns="">
          <p:pic>
            <p:nvPicPr>
              <p:cNvPr id="21" name="Ink 20">
                <a:extLst>
                  <a:ext uri="{FF2B5EF4-FFF2-40B4-BE49-F238E27FC236}">
                    <a16:creationId xmlns:a16="http://schemas.microsoft.com/office/drawing/2014/main" id="{73A84034-BD2E-3EEA-DC28-FC685C6DDAC5}"/>
                  </a:ext>
                </a:extLst>
              </p:cNvPr>
              <p:cNvPicPr/>
              <p:nvPr/>
            </p:nvPicPr>
            <p:blipFill>
              <a:blip r:embed="rId3"/>
              <a:stretch>
                <a:fillRect/>
              </a:stretch>
            </p:blipFill>
            <p:spPr>
              <a:xfrm>
                <a:off x="7949855" y="5112259"/>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2CBE57E4-1FD2-8992-3397-6E920BF32E93}"/>
                  </a:ext>
                </a:extLst>
              </p14:cNvPr>
              <p14:cNvContentPartPr/>
              <p14:nvPr/>
            </p14:nvContentPartPr>
            <p14:xfrm>
              <a:off x="1330656" y="3201537"/>
              <a:ext cx="17059" cy="17059"/>
            </p14:xfrm>
          </p:contentPart>
        </mc:Choice>
        <mc:Fallback xmlns="">
          <p:pic>
            <p:nvPicPr>
              <p:cNvPr id="35" name="Ink 34">
                <a:extLst>
                  <a:ext uri="{FF2B5EF4-FFF2-40B4-BE49-F238E27FC236}">
                    <a16:creationId xmlns:a16="http://schemas.microsoft.com/office/drawing/2014/main" id="{2CBE57E4-1FD2-8992-3397-6E920BF32E93}"/>
                  </a:ext>
                </a:extLst>
              </p:cNvPr>
              <p:cNvPicPr/>
              <p:nvPr/>
            </p:nvPicPr>
            <p:blipFill>
              <a:blip r:embed="rId3"/>
              <a:stretch>
                <a:fillRect/>
              </a:stretch>
            </p:blipFill>
            <p:spPr>
              <a:xfrm>
                <a:off x="477706" y="2348587"/>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5">
                <a:extLst>
                  <a:ext uri="{FF2B5EF4-FFF2-40B4-BE49-F238E27FC236}">
                    <a16:creationId xmlns:a16="http://schemas.microsoft.com/office/drawing/2014/main" id="{F9E28207-808D-1D82-3E9F-E8233DA06598}"/>
                  </a:ext>
                </a:extLst>
              </p14:cNvPr>
              <p14:cNvContentPartPr/>
              <p14:nvPr/>
            </p14:nvContentPartPr>
            <p14:xfrm>
              <a:off x="1330656" y="3201537"/>
              <a:ext cx="17059" cy="17059"/>
            </p14:xfrm>
          </p:contentPart>
        </mc:Choice>
        <mc:Fallback xmlns="">
          <p:pic>
            <p:nvPicPr>
              <p:cNvPr id="36" name="Ink 35">
                <a:extLst>
                  <a:ext uri="{FF2B5EF4-FFF2-40B4-BE49-F238E27FC236}">
                    <a16:creationId xmlns:a16="http://schemas.microsoft.com/office/drawing/2014/main" id="{F9E28207-808D-1D82-3E9F-E8233DA06598}"/>
                  </a:ext>
                </a:extLst>
              </p:cNvPr>
              <p:cNvPicPr/>
              <p:nvPr/>
            </p:nvPicPr>
            <p:blipFill>
              <a:blip r:embed="rId3"/>
              <a:stretch>
                <a:fillRect/>
              </a:stretch>
            </p:blipFill>
            <p:spPr>
              <a:xfrm>
                <a:off x="477706" y="2348587"/>
                <a:ext cx="1705900" cy="1705900"/>
              </a:xfrm>
              <a:prstGeom prst="rect">
                <a:avLst/>
              </a:prstGeom>
            </p:spPr>
          </p:pic>
        </mc:Fallback>
      </mc:AlternateContent>
      <p:pic>
        <p:nvPicPr>
          <p:cNvPr id="11" name="Content Placeholder 10" descr="A diagram of a machine&#10;&#10;Description automatically generated">
            <a:extLst>
              <a:ext uri="{FF2B5EF4-FFF2-40B4-BE49-F238E27FC236}">
                <a16:creationId xmlns:a16="http://schemas.microsoft.com/office/drawing/2014/main" id="{C9971495-A0D9-5924-3432-2358E015A21C}"/>
              </a:ext>
            </a:extLst>
          </p:cNvPr>
          <p:cNvPicPr>
            <a:picLocks noGrp="1" noChangeAspect="1"/>
          </p:cNvPicPr>
          <p:nvPr>
            <p:ph idx="1"/>
          </p:nvPr>
        </p:nvPicPr>
        <p:blipFill>
          <a:blip r:embed="rId11"/>
          <a:stretch>
            <a:fillRect/>
          </a:stretch>
        </p:blipFill>
        <p:spPr>
          <a:xfrm>
            <a:off x="2362865" y="1972507"/>
            <a:ext cx="7443310" cy="4215265"/>
          </a:xfrm>
        </p:spPr>
      </p:pic>
    </p:spTree>
    <p:extLst>
      <p:ext uri="{BB962C8B-B14F-4D97-AF65-F5344CB8AC3E}">
        <p14:creationId xmlns:p14="http://schemas.microsoft.com/office/powerpoint/2010/main" val="2377077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9B8F-44D7-F975-DAA0-82D125DFF002}"/>
              </a:ext>
            </a:extLst>
          </p:cNvPr>
          <p:cNvSpPr>
            <a:spLocks noGrp="1"/>
          </p:cNvSpPr>
          <p:nvPr>
            <p:ph type="title"/>
          </p:nvPr>
        </p:nvSpPr>
        <p:spPr>
          <a:xfrm>
            <a:off x="249715" y="189238"/>
            <a:ext cx="11101135" cy="1095881"/>
          </a:xfrm>
        </p:spPr>
        <p:txBody>
          <a:bodyPr>
            <a:normAutofit/>
          </a:bodyPr>
          <a:lstStyle/>
          <a:p>
            <a:r>
              <a:rPr lang="en-US" sz="4400" b="1" dirty="0">
                <a:solidFill>
                  <a:schemeClr val="accent1">
                    <a:lumMod val="60000"/>
                    <a:lumOff val="40000"/>
                  </a:schemeClr>
                </a:solidFill>
              </a:rPr>
              <a:t>Advantage:</a:t>
            </a:r>
          </a:p>
        </p:txBody>
      </p:sp>
      <p:sp>
        <p:nvSpPr>
          <p:cNvPr id="3" name="Content Placeholder 2">
            <a:extLst>
              <a:ext uri="{FF2B5EF4-FFF2-40B4-BE49-F238E27FC236}">
                <a16:creationId xmlns:a16="http://schemas.microsoft.com/office/drawing/2014/main" id="{E0AEB40C-00BC-C5AE-992F-05841216D6DE}"/>
              </a:ext>
            </a:extLst>
          </p:cNvPr>
          <p:cNvSpPr>
            <a:spLocks noGrp="1"/>
          </p:cNvSpPr>
          <p:nvPr>
            <p:ph idx="1"/>
          </p:nvPr>
        </p:nvSpPr>
        <p:spPr>
          <a:xfrm>
            <a:off x="261810" y="1113745"/>
            <a:ext cx="11705897" cy="1892981"/>
          </a:xfrm>
        </p:spPr>
        <p:txBody>
          <a:bodyPr vert="horz" lIns="91440" tIns="45720" rIns="91440" bIns="45720" rtlCol="0" anchor="t">
            <a:normAutofit/>
          </a:bodyPr>
          <a:lstStyle/>
          <a:p>
            <a:pPr marL="269875" indent="-269875"/>
            <a:r>
              <a:rPr lang="en-US" dirty="0"/>
              <a:t>In conventional ANC, if the secondary path changes, then the noise cancellation no longer works. </a:t>
            </a:r>
          </a:p>
          <a:p>
            <a:pPr marL="269875" indent="-269875"/>
            <a:r>
              <a:rPr lang="en-US" dirty="0"/>
              <a:t>In the below plots for </a:t>
            </a:r>
            <a:r>
              <a:rPr lang="en-US" b="1" dirty="0"/>
              <a:t>noise residue</a:t>
            </a:r>
            <a:r>
              <a:rPr lang="en-US" dirty="0"/>
              <a:t>, secondary path is changed every 25000 samples.</a:t>
            </a:r>
          </a:p>
          <a:p>
            <a:pPr marL="0" indent="0">
              <a:buNone/>
            </a:pPr>
            <a:r>
              <a:rPr lang="en-US" sz="2000" b="1" dirty="0"/>
              <a:t>      </a:t>
            </a:r>
            <a:r>
              <a:rPr lang="en-US" sz="2000" b="1" dirty="0">
                <a:solidFill>
                  <a:schemeClr val="accent4">
                    <a:lumMod val="60000"/>
                    <a:lumOff val="40000"/>
                  </a:schemeClr>
                </a:solidFill>
              </a:rPr>
              <a:t>Without online secondary path modelling</a:t>
            </a:r>
            <a:r>
              <a:rPr lang="en-US" dirty="0">
                <a:solidFill>
                  <a:schemeClr val="accent4">
                    <a:lumMod val="60000"/>
                    <a:lumOff val="40000"/>
                  </a:schemeClr>
                </a:solidFill>
              </a:rPr>
              <a:t> </a:t>
            </a:r>
            <a:r>
              <a:rPr lang="en-US" dirty="0"/>
              <a:t>                       </a:t>
            </a:r>
            <a:r>
              <a:rPr lang="en-US" dirty="0">
                <a:solidFill>
                  <a:srgbClr val="FFFFFF"/>
                </a:solidFill>
              </a:rPr>
              <a:t> </a:t>
            </a:r>
            <a:r>
              <a:rPr lang="en-US" b="1" dirty="0">
                <a:solidFill>
                  <a:schemeClr val="accent4">
                    <a:lumMod val="60000"/>
                    <a:lumOff val="40000"/>
                  </a:schemeClr>
                </a:solidFill>
              </a:rPr>
              <a:t>With online secondary path modelling</a:t>
            </a:r>
            <a:endParaRPr lang="en-US" dirty="0">
              <a:solidFill>
                <a:schemeClr val="accent4">
                  <a:lumMod val="60000"/>
                  <a:lumOff val="40000"/>
                </a:schemeClr>
              </a:solidFill>
            </a:endParaRPr>
          </a:p>
        </p:txBody>
      </p:sp>
      <p:pic>
        <p:nvPicPr>
          <p:cNvPr id="5" name="Picture 4" descr="A red and blue line&#10;&#10;Description automatically generated">
            <a:extLst>
              <a:ext uri="{FF2B5EF4-FFF2-40B4-BE49-F238E27FC236}">
                <a16:creationId xmlns:a16="http://schemas.microsoft.com/office/drawing/2014/main" id="{D26A8FAC-03BB-4A78-8D61-6221DAE87B80}"/>
              </a:ext>
            </a:extLst>
          </p:cNvPr>
          <p:cNvPicPr>
            <a:picLocks noChangeAspect="1"/>
          </p:cNvPicPr>
          <p:nvPr/>
        </p:nvPicPr>
        <p:blipFill>
          <a:blip r:embed="rId2"/>
          <a:stretch>
            <a:fillRect/>
          </a:stretch>
        </p:blipFill>
        <p:spPr>
          <a:xfrm>
            <a:off x="6374190" y="2820482"/>
            <a:ext cx="5575906" cy="3623987"/>
          </a:xfrm>
          <a:prstGeom prst="rect">
            <a:avLst/>
          </a:prstGeom>
        </p:spPr>
      </p:pic>
      <p:pic>
        <p:nvPicPr>
          <p:cNvPr id="6" name="Picture 5" descr="A red and blue sound wave&#10;&#10;Description automatically generated">
            <a:extLst>
              <a:ext uri="{FF2B5EF4-FFF2-40B4-BE49-F238E27FC236}">
                <a16:creationId xmlns:a16="http://schemas.microsoft.com/office/drawing/2014/main" id="{E3FD5BD4-CAF9-73BB-13AF-E1C7E94D007E}"/>
              </a:ext>
            </a:extLst>
          </p:cNvPr>
          <p:cNvPicPr>
            <a:picLocks noChangeAspect="1"/>
          </p:cNvPicPr>
          <p:nvPr/>
        </p:nvPicPr>
        <p:blipFill>
          <a:blip r:embed="rId3"/>
          <a:stretch>
            <a:fillRect/>
          </a:stretch>
        </p:blipFill>
        <p:spPr>
          <a:xfrm>
            <a:off x="266095" y="2826050"/>
            <a:ext cx="5563811" cy="3624945"/>
          </a:xfrm>
          <a:prstGeom prst="rect">
            <a:avLst/>
          </a:prstGeom>
        </p:spPr>
      </p:pic>
    </p:spTree>
    <p:extLst>
      <p:ext uri="{BB962C8B-B14F-4D97-AF65-F5344CB8AC3E}">
        <p14:creationId xmlns:p14="http://schemas.microsoft.com/office/powerpoint/2010/main" val="140086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580B9C2-6C12-CAE8-278A-F553D03C637E}"/>
              </a:ext>
            </a:extLst>
          </p:cNvPr>
          <p:cNvSpPr>
            <a:spLocks noGrp="1"/>
          </p:cNvSpPr>
          <p:nvPr>
            <p:ph type="title"/>
          </p:nvPr>
        </p:nvSpPr>
        <p:spPr>
          <a:xfrm>
            <a:off x="7086315" y="545126"/>
            <a:ext cx="4554821" cy="2186096"/>
          </a:xfrm>
        </p:spPr>
        <p:txBody>
          <a:bodyPr anchor="t">
            <a:normAutofit/>
          </a:bodyPr>
          <a:lstStyle/>
          <a:p>
            <a:r>
              <a:rPr lang="en-US" dirty="0">
                <a:solidFill>
                  <a:schemeClr val="accent1">
                    <a:lumMod val="40000"/>
                    <a:lumOff val="60000"/>
                  </a:schemeClr>
                </a:solidFill>
              </a:rPr>
              <a:t>Limitations:</a:t>
            </a:r>
          </a:p>
        </p:txBody>
      </p:sp>
      <p:pic>
        <p:nvPicPr>
          <p:cNvPr id="4" name="Picture 3" descr="A blue line graph with white text&#10;&#10;Description automatically generated">
            <a:extLst>
              <a:ext uri="{FF2B5EF4-FFF2-40B4-BE49-F238E27FC236}">
                <a16:creationId xmlns:a16="http://schemas.microsoft.com/office/drawing/2014/main" id="{E86836B0-48C9-378D-4C0A-84BDE39D59A9}"/>
              </a:ext>
            </a:extLst>
          </p:cNvPr>
          <p:cNvPicPr>
            <a:picLocks noChangeAspect="1"/>
          </p:cNvPicPr>
          <p:nvPr/>
        </p:nvPicPr>
        <p:blipFill>
          <a:blip r:embed="rId2"/>
          <a:stretch>
            <a:fillRect/>
          </a:stretch>
        </p:blipFill>
        <p:spPr>
          <a:xfrm>
            <a:off x="540000" y="1034726"/>
            <a:ext cx="6049714" cy="4779273"/>
          </a:xfrm>
          <a:prstGeom prst="rect">
            <a:avLst/>
          </a:prstGeom>
        </p:spPr>
      </p:pic>
      <p:sp>
        <p:nvSpPr>
          <p:cNvPr id="3" name="Content Placeholder 2">
            <a:extLst>
              <a:ext uri="{FF2B5EF4-FFF2-40B4-BE49-F238E27FC236}">
                <a16:creationId xmlns:a16="http://schemas.microsoft.com/office/drawing/2014/main" id="{50A94B62-4D12-6BAA-3621-002C752858C2}"/>
              </a:ext>
            </a:extLst>
          </p:cNvPr>
          <p:cNvSpPr>
            <a:spLocks noGrp="1"/>
          </p:cNvSpPr>
          <p:nvPr>
            <p:ph idx="1"/>
          </p:nvPr>
        </p:nvSpPr>
        <p:spPr>
          <a:xfrm>
            <a:off x="7091968" y="1689215"/>
            <a:ext cx="4549168" cy="4087319"/>
          </a:xfrm>
        </p:spPr>
        <p:txBody>
          <a:bodyPr vert="horz" lIns="91440" tIns="45720" rIns="91440" bIns="45720" rtlCol="0" anchor="t">
            <a:normAutofit/>
          </a:bodyPr>
          <a:lstStyle/>
          <a:p>
            <a:pPr marL="269875" indent="-269875"/>
            <a:r>
              <a:rPr lang="en-US" dirty="0"/>
              <a:t>Here, because of the presence of secondary path the audio output gets affected, resulting in poor PESQ (</a:t>
            </a:r>
            <a:r>
              <a:rPr lang="en-US" dirty="0">
                <a:ea typeface="+mn-lt"/>
                <a:cs typeface="+mn-lt"/>
              </a:rPr>
              <a:t>Perceptual Evaluation of Speech </a:t>
            </a:r>
            <a:r>
              <a:rPr lang="en-US">
                <a:ea typeface="+mn-lt"/>
                <a:cs typeface="+mn-lt"/>
              </a:rPr>
              <a:t>Quality</a:t>
            </a:r>
            <a:r>
              <a:rPr lang="en-US"/>
              <a:t>) score. PESQ is rated </a:t>
            </a:r>
            <a:r>
              <a:rPr lang="en-US">
                <a:ea typeface="+mn-lt"/>
                <a:cs typeface="+mn-lt"/>
              </a:rPr>
              <a:t>on a scale from 1(bad) to 4.5(excellent</a:t>
            </a:r>
            <a:r>
              <a:rPr lang="en-US" dirty="0">
                <a:ea typeface="+mn-lt"/>
                <a:cs typeface="+mn-lt"/>
              </a:rPr>
              <a:t>). </a:t>
            </a:r>
            <a:endParaRPr lang="en-US" dirty="0"/>
          </a:p>
          <a:p>
            <a:pPr marL="269875" indent="-269875"/>
            <a:r>
              <a:rPr lang="en-US" dirty="0"/>
              <a:t>In the plot, </a:t>
            </a:r>
            <a:r>
              <a:rPr lang="en-US" dirty="0">
                <a:ea typeface="+mn-lt"/>
                <a:cs typeface="+mn-lt"/>
              </a:rPr>
              <a:t>secondary path is changed every 25000 samples.</a:t>
            </a:r>
          </a:p>
          <a:p>
            <a:pPr marL="269875" indent="-269875"/>
            <a:r>
              <a:rPr lang="en-US" dirty="0">
                <a:ea typeface="+mn-lt"/>
                <a:cs typeface="+mn-lt"/>
              </a:rPr>
              <a:t> PESQ score for this signal is </a:t>
            </a:r>
            <a:r>
              <a:rPr lang="en-US" b="1" dirty="0">
                <a:ea typeface="+mn-lt"/>
                <a:cs typeface="+mn-lt"/>
              </a:rPr>
              <a:t>2.214</a:t>
            </a:r>
            <a:endParaRPr lang="en-US"/>
          </a:p>
          <a:p>
            <a:pPr marL="269875" indent="-269875"/>
            <a:endParaRPr lang="en-US" dirty="0">
              <a:ea typeface="+mn-lt"/>
              <a:cs typeface="+mn-lt"/>
            </a:endParaRPr>
          </a:p>
        </p:txBody>
      </p:sp>
    </p:spTree>
    <p:extLst>
      <p:ext uri="{BB962C8B-B14F-4D97-AF65-F5344CB8AC3E}">
        <p14:creationId xmlns:p14="http://schemas.microsoft.com/office/powerpoint/2010/main" val="1417627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8FC0-B4E1-E1CB-149A-50637C221677}"/>
              </a:ext>
            </a:extLst>
          </p:cNvPr>
          <p:cNvSpPr>
            <a:spLocks noGrp="1"/>
          </p:cNvSpPr>
          <p:nvPr>
            <p:ph type="title"/>
          </p:nvPr>
        </p:nvSpPr>
        <p:spPr>
          <a:xfrm>
            <a:off x="515810" y="443239"/>
            <a:ext cx="11451896" cy="1906261"/>
          </a:xfrm>
        </p:spPr>
        <p:txBody>
          <a:bodyPr>
            <a:normAutofit/>
          </a:bodyPr>
          <a:lstStyle/>
          <a:p>
            <a:pPr algn="ctr"/>
            <a:r>
              <a:rPr lang="en-US" sz="4400" b="1" dirty="0">
                <a:solidFill>
                  <a:schemeClr val="accent1">
                    <a:lumMod val="40000"/>
                    <a:lumOff val="60000"/>
                  </a:schemeClr>
                </a:solidFill>
              </a:rPr>
              <a:t>Integrated Sub-band with Inverse Filtering of Secondary Path Filter</a:t>
            </a:r>
            <a:endParaRPr lang="en-US" dirty="0">
              <a:solidFill>
                <a:schemeClr val="accent1">
                  <a:lumMod val="40000"/>
                  <a:lumOff val="60000"/>
                </a:schemeClr>
              </a:solidFill>
            </a:endParaRPr>
          </a:p>
        </p:txBody>
      </p:sp>
      <p:pic>
        <p:nvPicPr>
          <p:cNvPr id="5" name="Content Placeholder 4" descr="A diagram of a machine&#10;&#10;Description automatically generated">
            <a:extLst>
              <a:ext uri="{FF2B5EF4-FFF2-40B4-BE49-F238E27FC236}">
                <a16:creationId xmlns:a16="http://schemas.microsoft.com/office/drawing/2014/main" id="{96AA0D51-1D0C-F5A0-47F9-9295A2290C20}"/>
              </a:ext>
            </a:extLst>
          </p:cNvPr>
          <p:cNvPicPr>
            <a:picLocks noGrp="1" noChangeAspect="1"/>
          </p:cNvPicPr>
          <p:nvPr>
            <p:ph idx="1"/>
          </p:nvPr>
        </p:nvPicPr>
        <p:blipFill>
          <a:blip r:embed="rId2"/>
          <a:stretch>
            <a:fillRect/>
          </a:stretch>
        </p:blipFill>
        <p:spPr>
          <a:xfrm>
            <a:off x="3042568" y="2344472"/>
            <a:ext cx="6613071" cy="3767667"/>
          </a:xfrm>
        </p:spPr>
      </p:pic>
    </p:spTree>
    <p:extLst>
      <p:ext uri="{BB962C8B-B14F-4D97-AF65-F5344CB8AC3E}">
        <p14:creationId xmlns:p14="http://schemas.microsoft.com/office/powerpoint/2010/main" val="136079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7" name="Rectangle 16">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5" name="Rectangle 24">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3" name="Rectangle 22">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D1C78E2-D7E1-B673-2E1B-537CF0989439}"/>
              </a:ext>
            </a:extLst>
          </p:cNvPr>
          <p:cNvSpPr>
            <a:spLocks noGrp="1"/>
          </p:cNvSpPr>
          <p:nvPr>
            <p:ph type="title"/>
          </p:nvPr>
        </p:nvSpPr>
        <p:spPr>
          <a:xfrm>
            <a:off x="7098410" y="145983"/>
            <a:ext cx="4542726" cy="2294953"/>
          </a:xfrm>
        </p:spPr>
        <p:txBody>
          <a:bodyPr anchor="t">
            <a:normAutofit/>
          </a:bodyPr>
          <a:lstStyle/>
          <a:p>
            <a:r>
              <a:rPr lang="en-US" dirty="0">
                <a:solidFill>
                  <a:schemeClr val="accent1">
                    <a:lumMod val="40000"/>
                    <a:lumOff val="60000"/>
                  </a:schemeClr>
                </a:solidFill>
              </a:rPr>
              <a:t>Simulation results:</a:t>
            </a:r>
          </a:p>
        </p:txBody>
      </p:sp>
      <p:pic>
        <p:nvPicPr>
          <p:cNvPr id="7" name="Content Placeholder 6" descr="A blue and white graph&#10;&#10;Description automatically generated">
            <a:extLst>
              <a:ext uri="{FF2B5EF4-FFF2-40B4-BE49-F238E27FC236}">
                <a16:creationId xmlns:a16="http://schemas.microsoft.com/office/drawing/2014/main" id="{6195FE7A-B486-3BC5-ED2A-B897E2E860C1}"/>
              </a:ext>
            </a:extLst>
          </p:cNvPr>
          <p:cNvPicPr>
            <a:picLocks noChangeAspect="1"/>
          </p:cNvPicPr>
          <p:nvPr/>
        </p:nvPicPr>
        <p:blipFill>
          <a:blip r:embed="rId2"/>
          <a:stretch>
            <a:fillRect/>
          </a:stretch>
        </p:blipFill>
        <p:spPr>
          <a:xfrm>
            <a:off x="540000" y="1057412"/>
            <a:ext cx="6049714" cy="4733900"/>
          </a:xfrm>
          <a:prstGeom prst="rect">
            <a:avLst/>
          </a:prstGeom>
        </p:spPr>
      </p:pic>
      <p:sp>
        <p:nvSpPr>
          <p:cNvPr id="11" name="Content Placeholder 10">
            <a:extLst>
              <a:ext uri="{FF2B5EF4-FFF2-40B4-BE49-F238E27FC236}">
                <a16:creationId xmlns:a16="http://schemas.microsoft.com/office/drawing/2014/main" id="{7284784A-0B36-8A34-95AE-2612E6E45997}"/>
              </a:ext>
            </a:extLst>
          </p:cNvPr>
          <p:cNvSpPr>
            <a:spLocks noGrp="1"/>
          </p:cNvSpPr>
          <p:nvPr>
            <p:ph idx="1"/>
          </p:nvPr>
        </p:nvSpPr>
        <p:spPr>
          <a:xfrm>
            <a:off x="7104063" y="2886645"/>
            <a:ext cx="4537073" cy="3361604"/>
          </a:xfrm>
        </p:spPr>
        <p:txBody>
          <a:bodyPr vert="horz" lIns="91440" tIns="45720" rIns="91440" bIns="45720" rtlCol="0" anchor="t">
            <a:noAutofit/>
          </a:bodyPr>
          <a:lstStyle/>
          <a:p>
            <a:pPr marL="269875" indent="-269875"/>
            <a:r>
              <a:rPr lang="en-US" sz="2000" dirty="0">
                <a:latin typeface="Arial"/>
                <a:cs typeface="Arial"/>
              </a:rPr>
              <a:t>In the plot, secondary path is changed every 25000 samples. </a:t>
            </a:r>
            <a:endParaRPr lang="en-US" sz="2000" dirty="0"/>
          </a:p>
          <a:p>
            <a:pPr marL="269875" indent="-269875"/>
            <a:r>
              <a:rPr lang="en-US" sz="2000" dirty="0">
                <a:ea typeface="+mn-lt"/>
                <a:cs typeface="+mn-lt"/>
              </a:rPr>
              <a:t>PESQ score for this signal is </a:t>
            </a:r>
            <a:r>
              <a:rPr lang="en-US" sz="2000" b="1" dirty="0">
                <a:ea typeface="+mn-lt"/>
                <a:cs typeface="+mn-lt"/>
              </a:rPr>
              <a:t>3.083</a:t>
            </a:r>
            <a:endParaRPr lang="en-US" sz="2000"/>
          </a:p>
        </p:txBody>
      </p:sp>
    </p:spTree>
    <p:extLst>
      <p:ext uri="{BB962C8B-B14F-4D97-AF65-F5344CB8AC3E}">
        <p14:creationId xmlns:p14="http://schemas.microsoft.com/office/powerpoint/2010/main" val="690690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line graph with white text&#10;&#10;Description automatically generated">
            <a:extLst>
              <a:ext uri="{FF2B5EF4-FFF2-40B4-BE49-F238E27FC236}">
                <a16:creationId xmlns:a16="http://schemas.microsoft.com/office/drawing/2014/main" id="{29761D20-E7BC-0D3A-423A-8DC1CCB729B0}"/>
              </a:ext>
            </a:extLst>
          </p:cNvPr>
          <p:cNvPicPr>
            <a:picLocks noChangeAspect="1"/>
          </p:cNvPicPr>
          <p:nvPr/>
        </p:nvPicPr>
        <p:blipFill>
          <a:blip r:embed="rId2"/>
          <a:stretch>
            <a:fillRect/>
          </a:stretch>
        </p:blipFill>
        <p:spPr>
          <a:xfrm>
            <a:off x="310190" y="1445964"/>
            <a:ext cx="5481238" cy="4222892"/>
          </a:xfrm>
          <a:prstGeom prst="rect">
            <a:avLst/>
          </a:prstGeom>
        </p:spPr>
      </p:pic>
      <p:pic>
        <p:nvPicPr>
          <p:cNvPr id="7" name="Content Placeholder 6" descr="A blue and white graph&#10;&#10;Description automatically generated">
            <a:extLst>
              <a:ext uri="{FF2B5EF4-FFF2-40B4-BE49-F238E27FC236}">
                <a16:creationId xmlns:a16="http://schemas.microsoft.com/office/drawing/2014/main" id="{3468FE4F-4455-2ADD-F2A8-FEAC3BC0284E}"/>
              </a:ext>
            </a:extLst>
          </p:cNvPr>
          <p:cNvPicPr>
            <a:picLocks noChangeAspect="1"/>
          </p:cNvPicPr>
          <p:nvPr/>
        </p:nvPicPr>
        <p:blipFill>
          <a:blip r:embed="rId3"/>
          <a:stretch>
            <a:fillRect/>
          </a:stretch>
        </p:blipFill>
        <p:spPr>
          <a:xfrm>
            <a:off x="6406190" y="1444460"/>
            <a:ext cx="5481238" cy="4213806"/>
          </a:xfrm>
          <a:prstGeom prst="rect">
            <a:avLst/>
          </a:prstGeom>
        </p:spPr>
      </p:pic>
      <p:sp>
        <p:nvSpPr>
          <p:cNvPr id="8" name="TextBox 7">
            <a:extLst>
              <a:ext uri="{FF2B5EF4-FFF2-40B4-BE49-F238E27FC236}">
                <a16:creationId xmlns:a16="http://schemas.microsoft.com/office/drawing/2014/main" id="{83D41EC9-7108-A471-8ADC-1DC34C49C1AD}"/>
              </a:ext>
            </a:extLst>
          </p:cNvPr>
          <p:cNvSpPr txBox="1"/>
          <p:nvPr/>
        </p:nvSpPr>
        <p:spPr>
          <a:xfrm>
            <a:off x="309010" y="5803721"/>
            <a:ext cx="115827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                 </a:t>
            </a:r>
            <a:r>
              <a:rPr lang="en-US" sz="2400" b="1" dirty="0"/>
              <a:t>PESQ score: 2.214</a:t>
            </a:r>
            <a:r>
              <a:rPr lang="en-US" sz="2400" dirty="0"/>
              <a:t>                                                </a:t>
            </a:r>
            <a:r>
              <a:rPr lang="en-US" sz="2400" b="1" dirty="0"/>
              <a:t>PESQ Score: 3.083  </a:t>
            </a:r>
          </a:p>
        </p:txBody>
      </p:sp>
      <p:sp>
        <p:nvSpPr>
          <p:cNvPr id="9" name="TextBox 8">
            <a:extLst>
              <a:ext uri="{FF2B5EF4-FFF2-40B4-BE49-F238E27FC236}">
                <a16:creationId xmlns:a16="http://schemas.microsoft.com/office/drawing/2014/main" id="{73C57702-6BAE-EACB-3385-02CDFA9EB40F}"/>
              </a:ext>
            </a:extLst>
          </p:cNvPr>
          <p:cNvSpPr txBox="1"/>
          <p:nvPr/>
        </p:nvSpPr>
        <p:spPr>
          <a:xfrm>
            <a:off x="285601" y="317334"/>
            <a:ext cx="115668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dirty="0">
                <a:solidFill>
                  <a:schemeClr val="accent4">
                    <a:lumMod val="40000"/>
                    <a:lumOff val="60000"/>
                  </a:schemeClr>
                </a:solidFill>
                <a:latin typeface="Bell MT"/>
              </a:rPr>
              <a:t>Comparision:</a:t>
            </a:r>
            <a:endParaRPr lang="en-US">
              <a:solidFill>
                <a:schemeClr val="accent4">
                  <a:lumMod val="40000"/>
                  <a:lumOff val="60000"/>
                </a:schemeClr>
              </a:solidFill>
            </a:endParaRPr>
          </a:p>
        </p:txBody>
      </p:sp>
    </p:spTree>
    <p:extLst>
      <p:ext uri="{BB962C8B-B14F-4D97-AF65-F5344CB8AC3E}">
        <p14:creationId xmlns:p14="http://schemas.microsoft.com/office/powerpoint/2010/main" val="151831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2CE38-3698-47F5-862A-9DA911C2ABC8}"/>
              </a:ext>
            </a:extLst>
          </p:cNvPr>
          <p:cNvSpPr>
            <a:spLocks noGrp="1"/>
          </p:cNvSpPr>
          <p:nvPr>
            <p:ph type="title"/>
          </p:nvPr>
        </p:nvSpPr>
        <p:spPr>
          <a:xfrm>
            <a:off x="213429" y="249714"/>
            <a:ext cx="11826849" cy="1301500"/>
          </a:xfrm>
        </p:spPr>
        <p:txBody>
          <a:bodyPr>
            <a:normAutofit fontScale="90000"/>
          </a:bodyPr>
          <a:lstStyle/>
          <a:p>
            <a:r>
              <a:rPr lang="en-US" dirty="0">
                <a:solidFill>
                  <a:schemeClr val="accent4">
                    <a:lumMod val="40000"/>
                    <a:lumOff val="60000"/>
                  </a:schemeClr>
                </a:solidFill>
              </a:rPr>
              <a:t>Simulation result for non-sinusoidal wave</a:t>
            </a:r>
          </a:p>
        </p:txBody>
      </p:sp>
      <p:pic>
        <p:nvPicPr>
          <p:cNvPr id="4" name="Content Placeholder 3" descr="A screenshot of a graph&#10;&#10;Description automatically generated">
            <a:extLst>
              <a:ext uri="{FF2B5EF4-FFF2-40B4-BE49-F238E27FC236}">
                <a16:creationId xmlns:a16="http://schemas.microsoft.com/office/drawing/2014/main" id="{C95B8C1F-FC2B-1811-A9BF-700B669D0C5F}"/>
              </a:ext>
            </a:extLst>
          </p:cNvPr>
          <p:cNvPicPr>
            <a:picLocks noGrp="1" noChangeAspect="1"/>
          </p:cNvPicPr>
          <p:nvPr>
            <p:ph idx="1"/>
          </p:nvPr>
        </p:nvPicPr>
        <p:blipFill>
          <a:blip r:embed="rId2"/>
          <a:stretch>
            <a:fillRect/>
          </a:stretch>
        </p:blipFill>
        <p:spPr>
          <a:xfrm>
            <a:off x="256617" y="1718506"/>
            <a:ext cx="5535616" cy="4227360"/>
          </a:xfrm>
        </p:spPr>
      </p:pic>
      <p:pic>
        <p:nvPicPr>
          <p:cNvPr id="5" name="Picture 4" descr="A screenshot of a graph&#10;&#10;Description automatically generated">
            <a:extLst>
              <a:ext uri="{FF2B5EF4-FFF2-40B4-BE49-F238E27FC236}">
                <a16:creationId xmlns:a16="http://schemas.microsoft.com/office/drawing/2014/main" id="{6F60F315-B669-0FBB-A6AB-D10E65B91E5D}"/>
              </a:ext>
            </a:extLst>
          </p:cNvPr>
          <p:cNvPicPr>
            <a:picLocks noChangeAspect="1"/>
          </p:cNvPicPr>
          <p:nvPr/>
        </p:nvPicPr>
        <p:blipFill>
          <a:blip r:embed="rId3"/>
          <a:stretch>
            <a:fillRect/>
          </a:stretch>
        </p:blipFill>
        <p:spPr>
          <a:xfrm>
            <a:off x="6304114" y="1712837"/>
            <a:ext cx="5595106" cy="4242707"/>
          </a:xfrm>
          <a:prstGeom prst="rect">
            <a:avLst/>
          </a:prstGeom>
        </p:spPr>
      </p:pic>
    </p:spTree>
    <p:extLst>
      <p:ext uri="{BB962C8B-B14F-4D97-AF65-F5344CB8AC3E}">
        <p14:creationId xmlns:p14="http://schemas.microsoft.com/office/powerpoint/2010/main" val="230412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36D52-01ED-DFC2-08A9-B9E6CC6C7987}"/>
              </a:ext>
            </a:extLst>
          </p:cNvPr>
          <p:cNvSpPr>
            <a:spLocks noGrp="1"/>
          </p:cNvSpPr>
          <p:nvPr>
            <p:ph type="title"/>
          </p:nvPr>
        </p:nvSpPr>
        <p:spPr>
          <a:xfrm>
            <a:off x="540000" y="540000"/>
            <a:ext cx="11101135" cy="1047500"/>
          </a:xfrm>
        </p:spPr>
        <p:txBody>
          <a:bodyPr/>
          <a:lstStyle/>
          <a:p>
            <a:r>
              <a:rPr lang="en-US" dirty="0">
                <a:solidFill>
                  <a:schemeClr val="accent4">
                    <a:lumMod val="60000"/>
                    <a:lumOff val="40000"/>
                  </a:schemeClr>
                </a:solidFill>
              </a:rPr>
              <a:t>Report:</a:t>
            </a:r>
          </a:p>
        </p:txBody>
      </p:sp>
      <p:sp>
        <p:nvSpPr>
          <p:cNvPr id="3" name="Content Placeholder 2">
            <a:extLst>
              <a:ext uri="{FF2B5EF4-FFF2-40B4-BE49-F238E27FC236}">
                <a16:creationId xmlns:a16="http://schemas.microsoft.com/office/drawing/2014/main" id="{3C046677-8CDE-90A9-A27B-04163E504A12}"/>
              </a:ext>
            </a:extLst>
          </p:cNvPr>
          <p:cNvSpPr>
            <a:spLocks noGrp="1"/>
          </p:cNvSpPr>
          <p:nvPr>
            <p:ph idx="1"/>
          </p:nvPr>
        </p:nvSpPr>
        <p:spPr>
          <a:xfrm>
            <a:off x="540000" y="1706411"/>
            <a:ext cx="11101136" cy="4602313"/>
          </a:xfrm>
        </p:spPr>
        <p:txBody>
          <a:bodyPr vert="horz" lIns="91440" tIns="45720" rIns="91440" bIns="45720" rtlCol="0" anchor="t">
            <a:normAutofit/>
          </a:bodyPr>
          <a:lstStyle/>
          <a:p>
            <a:pPr marL="269875" indent="-269875"/>
            <a:r>
              <a:rPr lang="en-US"/>
              <a:t>In this project course, conventional ANC algorithm was first implemented.</a:t>
            </a:r>
          </a:p>
          <a:p>
            <a:pPr marL="269875" indent="-269875"/>
            <a:r>
              <a:rPr lang="en-US" dirty="0"/>
              <a:t>After this, an attempt was made to implement the integrated audio ANC as suggested by </a:t>
            </a:r>
            <a:r>
              <a:rPr lang="en-US" sz="1700" dirty="0">
                <a:ea typeface="+mn-lt"/>
                <a:cs typeface="+mn-lt"/>
              </a:rPr>
              <a:t>Gan WS, Kuo SM in their paper 'An integrated audio and active noise control headset.'</a:t>
            </a:r>
          </a:p>
          <a:p>
            <a:pPr marL="269875" indent="-269875"/>
            <a:r>
              <a:rPr lang="en-US"/>
              <a:t>For faster computation, sub-band adaptive ANC was used as given in the book 'Subband adaptive Filtering' by Lee, Gan and Kuo.</a:t>
            </a:r>
            <a:endParaRPr lang="en-US" dirty="0"/>
          </a:p>
          <a:p>
            <a:pPr marL="269875" indent="-269875"/>
            <a:r>
              <a:rPr lang="en-US"/>
              <a:t>For making the algorithm more robust, the online secondary path modelling as given by </a:t>
            </a:r>
            <a:r>
              <a:rPr lang="en-US" sz="1700">
                <a:ea typeface="+mn-lt"/>
                <a:cs typeface="+mn-lt"/>
              </a:rPr>
              <a:t>L.J. Eriksson, M.C. Allie in their paper 'Use of random noise for on-line transducer modeling in an adaptive active attenuation system' was used.</a:t>
            </a:r>
            <a:endParaRPr lang="en-US" sz="1700" dirty="0">
              <a:ea typeface="+mn-lt"/>
              <a:cs typeface="+mn-lt"/>
            </a:endParaRPr>
          </a:p>
          <a:p>
            <a:pPr marL="269875" indent="-269875"/>
            <a:r>
              <a:rPr lang="en-US" sz="1700">
                <a:ea typeface="+mn-lt"/>
                <a:cs typeface="+mn-lt"/>
              </a:rPr>
              <a:t>Moreover, to make the audio quality better and less distorted because of the presence of secondary path, implementation of real time inverse of the estimated secondary path. The perceptual quality of the audio was considerably better than previous algoritms.</a:t>
            </a:r>
          </a:p>
          <a:p>
            <a:pPr marL="0" indent="0">
              <a:buNone/>
            </a:pPr>
            <a:endParaRPr lang="en-US" sz="1700" dirty="0">
              <a:ea typeface="+mn-lt"/>
              <a:cs typeface="+mn-lt"/>
            </a:endParaRPr>
          </a:p>
        </p:txBody>
      </p:sp>
    </p:spTree>
    <p:extLst>
      <p:ext uri="{BB962C8B-B14F-4D97-AF65-F5344CB8AC3E}">
        <p14:creationId xmlns:p14="http://schemas.microsoft.com/office/powerpoint/2010/main" val="2489024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9797-9D99-4054-EBD4-01A043B4A64F}"/>
              </a:ext>
            </a:extLst>
          </p:cNvPr>
          <p:cNvSpPr>
            <a:spLocks noGrp="1"/>
          </p:cNvSpPr>
          <p:nvPr>
            <p:ph type="title"/>
          </p:nvPr>
        </p:nvSpPr>
        <p:spPr/>
        <p:txBody>
          <a:bodyPr/>
          <a:lstStyle/>
          <a:p>
            <a:r>
              <a:rPr lang="en-US" dirty="0">
                <a:solidFill>
                  <a:schemeClr val="accent4">
                    <a:lumMod val="60000"/>
                    <a:lumOff val="40000"/>
                  </a:schemeClr>
                </a:solidFill>
              </a:rPr>
              <a:t>Summary:</a:t>
            </a:r>
          </a:p>
        </p:txBody>
      </p:sp>
      <p:sp>
        <p:nvSpPr>
          <p:cNvPr id="3" name="Content Placeholder 2">
            <a:extLst>
              <a:ext uri="{FF2B5EF4-FFF2-40B4-BE49-F238E27FC236}">
                <a16:creationId xmlns:a16="http://schemas.microsoft.com/office/drawing/2014/main" id="{5C830B27-847D-1A9A-7115-6191C94F914F}"/>
              </a:ext>
            </a:extLst>
          </p:cNvPr>
          <p:cNvSpPr>
            <a:spLocks noGrp="1"/>
          </p:cNvSpPr>
          <p:nvPr>
            <p:ph idx="1"/>
          </p:nvPr>
        </p:nvSpPr>
        <p:spPr>
          <a:xfrm>
            <a:off x="712528" y="1436208"/>
            <a:ext cx="11101136" cy="1364441"/>
          </a:xfrm>
        </p:spPr>
        <p:txBody>
          <a:bodyPr vert="horz" lIns="91440" tIns="45720" rIns="91440" bIns="45720" rtlCol="0" anchor="t">
            <a:normAutofit/>
          </a:bodyPr>
          <a:lstStyle/>
          <a:p>
            <a:pPr marL="0" indent="0">
              <a:buNone/>
            </a:pPr>
            <a:br>
              <a:rPr lang="en-US"/>
            </a:br>
            <a:r>
              <a:rPr lang="en-US"/>
              <a:t>   </a:t>
            </a:r>
          </a:p>
          <a:p>
            <a:pPr marL="0" indent="0">
              <a:buNone/>
            </a:pPr>
            <a:endParaRPr lang="en-US"/>
          </a:p>
        </p:txBody>
      </p:sp>
      <p:sp>
        <p:nvSpPr>
          <p:cNvPr id="6" name="TextBox 5">
            <a:extLst>
              <a:ext uri="{FF2B5EF4-FFF2-40B4-BE49-F238E27FC236}">
                <a16:creationId xmlns:a16="http://schemas.microsoft.com/office/drawing/2014/main" id="{CF1612D8-14A3-645B-1C50-B3DE7B92E914}"/>
              </a:ext>
            </a:extLst>
          </p:cNvPr>
          <p:cNvSpPr txBox="1"/>
          <p:nvPr/>
        </p:nvSpPr>
        <p:spPr>
          <a:xfrm>
            <a:off x="560859" y="5061737"/>
            <a:ext cx="77110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 </a:t>
            </a:r>
          </a:p>
        </p:txBody>
      </p:sp>
      <p:graphicFrame>
        <p:nvGraphicFramePr>
          <p:cNvPr id="7" name="Table 6">
            <a:extLst>
              <a:ext uri="{FF2B5EF4-FFF2-40B4-BE49-F238E27FC236}">
                <a16:creationId xmlns:a16="http://schemas.microsoft.com/office/drawing/2014/main" id="{2D44C0C5-EDC7-8F83-EEB4-D129A77E81A2}"/>
              </a:ext>
            </a:extLst>
          </p:cNvPr>
          <p:cNvGraphicFramePr>
            <a:graphicFrameLocks noGrp="1"/>
          </p:cNvGraphicFramePr>
          <p:nvPr>
            <p:extLst>
              <p:ext uri="{D42A27DB-BD31-4B8C-83A1-F6EECF244321}">
                <p14:modId xmlns:p14="http://schemas.microsoft.com/office/powerpoint/2010/main" val="786243003"/>
              </p:ext>
            </p:extLst>
          </p:nvPr>
        </p:nvGraphicFramePr>
        <p:xfrm>
          <a:off x="1754037" y="1883433"/>
          <a:ext cx="9224282" cy="3729081"/>
        </p:xfrm>
        <a:graphic>
          <a:graphicData uri="http://schemas.openxmlformats.org/drawingml/2006/table">
            <a:tbl>
              <a:tblPr firstRow="1" bandRow="1">
                <a:tableStyleId>{5C22544A-7EE6-4342-B048-85BDC9FD1C3A}</a:tableStyleId>
              </a:tblPr>
              <a:tblGrid>
                <a:gridCol w="4825647">
                  <a:extLst>
                    <a:ext uri="{9D8B030D-6E8A-4147-A177-3AD203B41FA5}">
                      <a16:colId xmlns:a16="http://schemas.microsoft.com/office/drawing/2014/main" val="1215156541"/>
                    </a:ext>
                  </a:extLst>
                </a:gridCol>
                <a:gridCol w="4398635">
                  <a:extLst>
                    <a:ext uri="{9D8B030D-6E8A-4147-A177-3AD203B41FA5}">
                      <a16:colId xmlns:a16="http://schemas.microsoft.com/office/drawing/2014/main" val="20843640"/>
                    </a:ext>
                  </a:extLst>
                </a:gridCol>
              </a:tblGrid>
              <a:tr h="885914">
                <a:tc>
                  <a:txBody>
                    <a:bodyPr/>
                    <a:lstStyle/>
                    <a:p>
                      <a:pPr algn="ctr"/>
                      <a:r>
                        <a:rPr lang="en-US" sz="2000"/>
                        <a:t>Conventional ANC disadvantages</a:t>
                      </a:r>
                    </a:p>
                  </a:txBody>
                  <a:tcPr anchor="ctr"/>
                </a:tc>
                <a:tc>
                  <a:txBody>
                    <a:bodyPr/>
                    <a:lstStyle/>
                    <a:p>
                      <a:pPr lvl="0" algn="ctr">
                        <a:buNone/>
                      </a:pPr>
                      <a:r>
                        <a:rPr lang="en-US" sz="2000"/>
                        <a:t>Proposed Solutions</a:t>
                      </a:r>
                    </a:p>
                  </a:txBody>
                  <a:tcPr anchor="ctr"/>
                </a:tc>
                <a:extLst>
                  <a:ext uri="{0D108BD9-81ED-4DB2-BD59-A6C34878D82A}">
                    <a16:rowId xmlns:a16="http://schemas.microsoft.com/office/drawing/2014/main" val="2329987714"/>
                  </a:ext>
                </a:extLst>
              </a:tr>
              <a:tr h="1194955">
                <a:tc>
                  <a:txBody>
                    <a:bodyPr/>
                    <a:lstStyle/>
                    <a:p>
                      <a:pPr lvl="0" algn="l">
                        <a:lnSpc>
                          <a:spcPct val="100000"/>
                        </a:lnSpc>
                        <a:spcBef>
                          <a:spcPts val="0"/>
                        </a:spcBef>
                        <a:spcAft>
                          <a:spcPts val="0"/>
                        </a:spcAft>
                        <a:buNone/>
                      </a:pPr>
                      <a:r>
                        <a:rPr lang="en-US" sz="1800" b="0" i="0" u="none" strike="noStrike" noProof="0">
                          <a:latin typeface="Avenir Next LT Pro"/>
                        </a:rPr>
                        <a:t>High computational cost from high order finite-impulse-response filter, leading to slower convergence.</a:t>
                      </a:r>
                      <a:endParaRPr lang="en-US"/>
                    </a:p>
                  </a:txBody>
                  <a:tcPr anchor="ctr"/>
                </a:tc>
                <a:tc>
                  <a:txBody>
                    <a:bodyPr/>
                    <a:lstStyle/>
                    <a:p>
                      <a:pPr lvl="0" algn="l">
                        <a:buNone/>
                      </a:pPr>
                      <a:r>
                        <a:rPr lang="en-US" sz="1800" b="0" i="0" u="none" strike="noStrike" noProof="0">
                          <a:solidFill>
                            <a:srgbClr val="000000"/>
                          </a:solidFill>
                          <a:latin typeface="Avenir Next LT Pro"/>
                        </a:rPr>
                        <a:t>Sub-band </a:t>
                      </a:r>
                      <a:r>
                        <a:rPr lang="en-US"/>
                        <a:t>adaptive noise cancellation  algorithms </a:t>
                      </a:r>
                    </a:p>
                  </a:txBody>
                  <a:tcPr anchor="ctr"/>
                </a:tc>
                <a:extLst>
                  <a:ext uri="{0D108BD9-81ED-4DB2-BD59-A6C34878D82A}">
                    <a16:rowId xmlns:a16="http://schemas.microsoft.com/office/drawing/2014/main" val="1267687242"/>
                  </a:ext>
                </a:extLst>
              </a:tr>
              <a:tr h="824106">
                <a:tc>
                  <a:txBody>
                    <a:bodyPr/>
                    <a:lstStyle/>
                    <a:p>
                      <a:r>
                        <a:rPr lang="en-US"/>
                        <a:t>Estimated secondary path is static.</a:t>
                      </a:r>
                    </a:p>
                  </a:txBody>
                  <a:tcPr anchor="ctr"/>
                </a:tc>
                <a:tc>
                  <a:txBody>
                    <a:bodyPr/>
                    <a:lstStyle/>
                    <a:p>
                      <a:r>
                        <a:rPr lang="en-US"/>
                        <a:t>Usage of online secondary  path  modelling</a:t>
                      </a:r>
                    </a:p>
                  </a:txBody>
                  <a:tcPr anchor="ctr"/>
                </a:tc>
                <a:extLst>
                  <a:ext uri="{0D108BD9-81ED-4DB2-BD59-A6C34878D82A}">
                    <a16:rowId xmlns:a16="http://schemas.microsoft.com/office/drawing/2014/main" val="1471573171"/>
                  </a:ext>
                </a:extLst>
              </a:tr>
              <a:tr h="824106">
                <a:tc>
                  <a:txBody>
                    <a:bodyPr/>
                    <a:lstStyle/>
                    <a:p>
                      <a:r>
                        <a:rPr lang="en-US"/>
                        <a:t>Audio output gets attenuated because of the secondary path.</a:t>
                      </a:r>
                    </a:p>
                  </a:txBody>
                  <a:tcPr anchor="ctr"/>
                </a:tc>
                <a:tc>
                  <a:txBody>
                    <a:bodyPr/>
                    <a:lstStyle/>
                    <a:p>
                      <a:r>
                        <a:rPr lang="en-US"/>
                        <a:t>Implementation of inverse of online secondary path before audio output.</a:t>
                      </a:r>
                    </a:p>
                  </a:txBody>
                  <a:tcPr anchor="ctr"/>
                </a:tc>
                <a:extLst>
                  <a:ext uri="{0D108BD9-81ED-4DB2-BD59-A6C34878D82A}">
                    <a16:rowId xmlns:a16="http://schemas.microsoft.com/office/drawing/2014/main" val="3623162554"/>
                  </a:ext>
                </a:extLst>
              </a:tr>
            </a:tbl>
          </a:graphicData>
        </a:graphic>
      </p:graphicFrame>
    </p:spTree>
    <p:extLst>
      <p:ext uri="{BB962C8B-B14F-4D97-AF65-F5344CB8AC3E}">
        <p14:creationId xmlns:p14="http://schemas.microsoft.com/office/powerpoint/2010/main" val="59420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BC6CC-A897-6356-E12A-131D2D5F8766}"/>
              </a:ext>
            </a:extLst>
          </p:cNvPr>
          <p:cNvSpPr>
            <a:spLocks noGrp="1"/>
          </p:cNvSpPr>
          <p:nvPr>
            <p:ph type="title"/>
          </p:nvPr>
        </p:nvSpPr>
        <p:spPr>
          <a:xfrm>
            <a:off x="829053" y="2532895"/>
            <a:ext cx="10533895" cy="1792212"/>
          </a:xfrm>
        </p:spPr>
        <p:txBody>
          <a:bodyPr>
            <a:normAutofit/>
          </a:bodyPr>
          <a:lstStyle/>
          <a:p>
            <a:r>
              <a:rPr lang="en-US" sz="6000" dirty="0">
                <a:solidFill>
                  <a:schemeClr val="accent1">
                    <a:lumMod val="40000"/>
                    <a:lumOff val="60000"/>
                  </a:schemeClr>
                </a:solidFill>
              </a:rPr>
              <a:t>Why Active Noise Cancellation?</a:t>
            </a:r>
          </a:p>
        </p:txBody>
      </p:sp>
    </p:spTree>
    <p:extLst>
      <p:ext uri="{BB962C8B-B14F-4D97-AF65-F5344CB8AC3E}">
        <p14:creationId xmlns:p14="http://schemas.microsoft.com/office/powerpoint/2010/main" val="309613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995A-FD9F-413E-FCF6-7149AD469B3D}"/>
              </a:ext>
            </a:extLst>
          </p:cNvPr>
          <p:cNvSpPr>
            <a:spLocks noGrp="1"/>
          </p:cNvSpPr>
          <p:nvPr>
            <p:ph type="title"/>
          </p:nvPr>
        </p:nvSpPr>
        <p:spPr>
          <a:xfrm>
            <a:off x="540000" y="540000"/>
            <a:ext cx="11101135" cy="1216833"/>
          </a:xfrm>
        </p:spPr>
        <p:txBody>
          <a:bodyPr>
            <a:normAutofit/>
          </a:bodyPr>
          <a:lstStyle/>
          <a:p>
            <a:r>
              <a:rPr lang="en-US" sz="5400" dirty="0">
                <a:solidFill>
                  <a:schemeClr val="accent4">
                    <a:lumMod val="60000"/>
                    <a:lumOff val="40000"/>
                  </a:schemeClr>
                </a:solidFill>
                <a:ea typeface="+mj-lt"/>
                <a:cs typeface="+mj-lt"/>
              </a:rPr>
              <a:t>Prospective Research Enhancements</a:t>
            </a:r>
            <a:endParaRPr lang="en-US" sz="5400"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724F87FF-4C9A-310F-51BF-8D0CB75ADB8F}"/>
              </a:ext>
            </a:extLst>
          </p:cNvPr>
          <p:cNvSpPr>
            <a:spLocks noGrp="1"/>
          </p:cNvSpPr>
          <p:nvPr>
            <p:ph idx="1"/>
          </p:nvPr>
        </p:nvSpPr>
        <p:spPr>
          <a:xfrm>
            <a:off x="540000" y="2141839"/>
            <a:ext cx="11101136" cy="4166885"/>
          </a:xfrm>
        </p:spPr>
        <p:txBody>
          <a:bodyPr vert="horz" lIns="91440" tIns="45720" rIns="91440" bIns="45720" rtlCol="0" anchor="t">
            <a:normAutofit/>
          </a:bodyPr>
          <a:lstStyle/>
          <a:p>
            <a:pPr marL="269875" indent="-269875"/>
            <a:r>
              <a:rPr lang="en-US" dirty="0"/>
              <a:t> </a:t>
            </a:r>
            <a:r>
              <a:rPr lang="en-US">
                <a:ea typeface="+mn-lt"/>
                <a:cs typeface="+mn-lt"/>
              </a:rPr>
              <a:t>Stability of the inverse filter can be enhanced by checking if the zeros of the FIR filter are outside the unit circle and then only calculating the inverse of the filter.</a:t>
            </a:r>
            <a:endParaRPr lang="en-US" dirty="0"/>
          </a:p>
          <a:p>
            <a:pPr marL="269875" indent="-269875"/>
            <a:endParaRPr lang="en-US" dirty="0"/>
          </a:p>
          <a:p>
            <a:pPr marL="269875" indent="-269875"/>
            <a:r>
              <a:rPr lang="en-US"/>
              <a:t> Use of auditory masking, for better perceptual quality as suggested by </a:t>
            </a:r>
            <a:r>
              <a:rPr lang="en-US" sz="1700" dirty="0">
                <a:ea typeface="+mn-lt"/>
                <a:cs typeface="+mn-lt"/>
              </a:rPr>
              <a:t>Valiantsin B and Woon-</a:t>
            </a:r>
            <a:r>
              <a:rPr lang="en-US" sz="1700">
                <a:ea typeface="+mn-lt"/>
                <a:cs typeface="+mn-lt"/>
              </a:rPr>
              <a:t>Seng G. In their paper 'Integrated psychoacoustic active noise control and masking'.</a:t>
            </a:r>
            <a:endParaRPr lang="en-US"/>
          </a:p>
          <a:p>
            <a:pPr marL="269875" indent="-269875"/>
            <a:endParaRPr lang="en-US" sz="1700" dirty="0"/>
          </a:p>
          <a:p>
            <a:pPr marL="269875" indent="-269875"/>
            <a:r>
              <a:rPr lang="en-US"/>
              <a:t>Use of  </a:t>
            </a:r>
            <a:r>
              <a:rPr lang="en-US" dirty="0">
                <a:ea typeface="+mn-lt"/>
                <a:cs typeface="+mn-lt"/>
              </a:rPr>
              <a:t>Feedforward Selective Fixed-filter Active Noise Control as given by Shi, </a:t>
            </a:r>
            <a:r>
              <a:rPr lang="en-US" err="1">
                <a:ea typeface="+mn-lt"/>
                <a:cs typeface="+mn-lt"/>
              </a:rPr>
              <a:t>Dongyuan</a:t>
            </a:r>
            <a:r>
              <a:rPr lang="en-US" dirty="0">
                <a:ea typeface="+mn-lt"/>
                <a:cs typeface="+mn-lt"/>
              </a:rPr>
              <a:t>; Gan, </a:t>
            </a:r>
            <a:r>
              <a:rPr lang="en-US">
                <a:ea typeface="+mn-lt"/>
                <a:cs typeface="+mn-lt"/>
              </a:rPr>
              <a:t>Woon‐Seng and Shulin for better efficiency.</a:t>
            </a:r>
          </a:p>
        </p:txBody>
      </p:sp>
    </p:spTree>
    <p:extLst>
      <p:ext uri="{BB962C8B-B14F-4D97-AF65-F5344CB8AC3E}">
        <p14:creationId xmlns:p14="http://schemas.microsoft.com/office/powerpoint/2010/main" val="238245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0FAB-5F2C-B368-3DF9-B981EECE54AC}"/>
              </a:ext>
            </a:extLst>
          </p:cNvPr>
          <p:cNvSpPr>
            <a:spLocks noGrp="1"/>
          </p:cNvSpPr>
          <p:nvPr>
            <p:ph type="title"/>
          </p:nvPr>
        </p:nvSpPr>
        <p:spPr/>
        <p:txBody>
          <a:bodyPr/>
          <a:lstStyle/>
          <a:p>
            <a:r>
              <a:rPr lang="en-US" dirty="0">
                <a:solidFill>
                  <a:schemeClr val="accent1">
                    <a:lumMod val="40000"/>
                    <a:lumOff val="60000"/>
                  </a:schemeClr>
                </a:solidFill>
              </a:rPr>
              <a:t>References:</a:t>
            </a:r>
          </a:p>
        </p:txBody>
      </p:sp>
      <p:sp>
        <p:nvSpPr>
          <p:cNvPr id="3" name="Content Placeholder 2">
            <a:extLst>
              <a:ext uri="{FF2B5EF4-FFF2-40B4-BE49-F238E27FC236}">
                <a16:creationId xmlns:a16="http://schemas.microsoft.com/office/drawing/2014/main" id="{CEA4EEFE-9273-A0FE-46F9-4F2193EC64A1}"/>
              </a:ext>
            </a:extLst>
          </p:cNvPr>
          <p:cNvSpPr>
            <a:spLocks noGrp="1"/>
          </p:cNvSpPr>
          <p:nvPr>
            <p:ph idx="1"/>
          </p:nvPr>
        </p:nvSpPr>
        <p:spPr/>
        <p:txBody>
          <a:bodyPr vert="horz" lIns="91440" tIns="45720" rIns="91440" bIns="45720" rtlCol="0" anchor="t">
            <a:normAutofit fontScale="92500" lnSpcReduction="10000"/>
          </a:bodyPr>
          <a:lstStyle/>
          <a:p>
            <a:pPr marL="269875" indent="-269875"/>
            <a:r>
              <a:rPr lang="en-US" dirty="0">
                <a:ea typeface="+mn-lt"/>
                <a:cs typeface="+mn-lt"/>
              </a:rPr>
              <a:t>[1] </a:t>
            </a:r>
            <a:r>
              <a:rPr lang="en-US" dirty="0" err="1">
                <a:ea typeface="+mn-lt"/>
                <a:cs typeface="+mn-lt"/>
              </a:rPr>
              <a:t>Guicking</a:t>
            </a:r>
            <a:r>
              <a:rPr lang="en-US" dirty="0">
                <a:ea typeface="+mn-lt"/>
                <a:cs typeface="+mn-lt"/>
              </a:rPr>
              <a:t> D. On the invitation of active noise control by Paul Lueg. J. </a:t>
            </a:r>
            <a:r>
              <a:rPr lang="en-US" dirty="0" err="1">
                <a:ea typeface="+mn-lt"/>
                <a:cs typeface="+mn-lt"/>
              </a:rPr>
              <a:t>Acoust</a:t>
            </a:r>
            <a:r>
              <a:rPr lang="en-US" dirty="0">
                <a:ea typeface="+mn-lt"/>
                <a:cs typeface="+mn-lt"/>
              </a:rPr>
              <a:t>. Soc. Am. 1990;87(5).</a:t>
            </a:r>
          </a:p>
          <a:p>
            <a:pPr marL="269875" indent="-269875"/>
            <a:r>
              <a:rPr lang="en-US" dirty="0">
                <a:ea typeface="+mn-lt"/>
                <a:cs typeface="+mn-lt"/>
              </a:rPr>
              <a:t>[2] </a:t>
            </a:r>
            <a:r>
              <a:rPr lang="en-US" dirty="0" err="1">
                <a:ea typeface="+mn-lt"/>
                <a:cs typeface="+mn-lt"/>
              </a:rPr>
              <a:t>Haykin</a:t>
            </a:r>
            <a:r>
              <a:rPr lang="en-US" dirty="0">
                <a:ea typeface="+mn-lt"/>
                <a:cs typeface="+mn-lt"/>
              </a:rPr>
              <a:t> S, </a:t>
            </a:r>
            <a:r>
              <a:rPr lang="en-US" dirty="0" err="1">
                <a:ea typeface="+mn-lt"/>
                <a:cs typeface="+mn-lt"/>
              </a:rPr>
              <a:t>Widrow</a:t>
            </a:r>
            <a:r>
              <a:rPr lang="en-US" dirty="0">
                <a:ea typeface="+mn-lt"/>
                <a:cs typeface="+mn-lt"/>
              </a:rPr>
              <a:t> B. Least-mean-Square Adaptive filters. John Wiley and Son Ltd; 2002.</a:t>
            </a:r>
          </a:p>
          <a:p>
            <a:pPr marL="269875" indent="-269875"/>
            <a:r>
              <a:rPr lang="en-US" dirty="0">
                <a:ea typeface="+mn-lt"/>
                <a:cs typeface="+mn-lt"/>
              </a:rPr>
              <a:t>[3] Milani AA, Panahi MS, Loizou PC. A new </a:t>
            </a:r>
            <a:r>
              <a:rPr lang="en-US" dirty="0" err="1">
                <a:ea typeface="+mn-lt"/>
                <a:cs typeface="+mn-lt"/>
              </a:rPr>
              <a:t>delayless</a:t>
            </a:r>
            <a:r>
              <a:rPr lang="en-US" dirty="0">
                <a:ea typeface="+mn-lt"/>
                <a:cs typeface="+mn-lt"/>
              </a:rPr>
              <a:t> </a:t>
            </a:r>
            <a:r>
              <a:rPr lang="en-US" dirty="0" err="1">
                <a:ea typeface="+mn-lt"/>
                <a:cs typeface="+mn-lt"/>
              </a:rPr>
              <a:t>subband</a:t>
            </a:r>
            <a:r>
              <a:rPr lang="en-US" dirty="0">
                <a:ea typeface="+mn-lt"/>
                <a:cs typeface="+mn-lt"/>
              </a:rPr>
              <a:t> adaptive filtering algorithm for active noise control systems. IEEE Trans. Audio, Speech Lang. Process. 2009;17(5).</a:t>
            </a:r>
          </a:p>
          <a:p>
            <a:pPr marL="269875" indent="-269875"/>
            <a:r>
              <a:rPr lang="en-US" dirty="0">
                <a:ea typeface="+mn-lt"/>
                <a:cs typeface="+mn-lt"/>
              </a:rPr>
              <a:t>[4] Kuo SM, Morgan DR. Active noise control systems: algorithms and DSP implementations. John Wiley and Sons Ltd; 1996.</a:t>
            </a:r>
          </a:p>
          <a:p>
            <a:pPr marL="269875" indent="-269875"/>
            <a:r>
              <a:rPr lang="en-US" dirty="0">
                <a:ea typeface="+mn-lt"/>
                <a:cs typeface="+mn-lt"/>
              </a:rPr>
              <a:t>[5] Gan WS, Kuo SM. An integrated audio and active noise control headset. IEEE Trans. On Cons. Electronics 2002;48(2)</a:t>
            </a:r>
            <a:endParaRPr lang="en-US" dirty="0"/>
          </a:p>
          <a:p>
            <a:pPr marL="269875" indent="-269875"/>
            <a:r>
              <a:rPr lang="en-US" dirty="0">
                <a:ea typeface="+mn-lt"/>
                <a:cs typeface="+mn-lt"/>
              </a:rPr>
              <a:t>[6] Gan WS, Kuo SM, Mitra S. Active noise control system for headphone applications. IEEE Trans. Control Sys. Technol. 2006;14(2):331–5.</a:t>
            </a:r>
          </a:p>
          <a:p>
            <a:pPr marL="0" indent="0">
              <a:buNone/>
            </a:pPr>
            <a:endParaRPr lang="en-US" dirty="0">
              <a:ea typeface="+mn-lt"/>
              <a:cs typeface="+mn-lt"/>
            </a:endParaRPr>
          </a:p>
        </p:txBody>
      </p:sp>
    </p:spTree>
    <p:extLst>
      <p:ext uri="{BB962C8B-B14F-4D97-AF65-F5344CB8AC3E}">
        <p14:creationId xmlns:p14="http://schemas.microsoft.com/office/powerpoint/2010/main" val="274346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4137-C286-6FFB-73A3-E498B5D8AD7D}"/>
              </a:ext>
            </a:extLst>
          </p:cNvPr>
          <p:cNvSpPr>
            <a:spLocks noGrp="1"/>
          </p:cNvSpPr>
          <p:nvPr>
            <p:ph type="title"/>
          </p:nvPr>
        </p:nvSpPr>
        <p:spPr/>
        <p:txBody>
          <a:bodyPr/>
          <a:lstStyle/>
          <a:p>
            <a:r>
              <a:rPr lang="en-US" dirty="0">
                <a:solidFill>
                  <a:schemeClr val="accent1">
                    <a:lumMod val="60000"/>
                    <a:lumOff val="40000"/>
                  </a:schemeClr>
                </a:solidFill>
              </a:rPr>
              <a:t>References:</a:t>
            </a:r>
          </a:p>
        </p:txBody>
      </p:sp>
      <p:sp>
        <p:nvSpPr>
          <p:cNvPr id="3" name="Content Placeholder 2">
            <a:extLst>
              <a:ext uri="{FF2B5EF4-FFF2-40B4-BE49-F238E27FC236}">
                <a16:creationId xmlns:a16="http://schemas.microsoft.com/office/drawing/2014/main" id="{26A86E50-752A-F380-2B1B-A2CD1D0E7286}"/>
              </a:ext>
            </a:extLst>
          </p:cNvPr>
          <p:cNvSpPr>
            <a:spLocks noGrp="1"/>
          </p:cNvSpPr>
          <p:nvPr>
            <p:ph idx="1"/>
          </p:nvPr>
        </p:nvSpPr>
        <p:spPr>
          <a:xfrm>
            <a:off x="540000" y="2528887"/>
            <a:ext cx="10883422" cy="3779837"/>
          </a:xfrm>
        </p:spPr>
        <p:txBody>
          <a:bodyPr vert="horz" lIns="91440" tIns="45720" rIns="91440" bIns="45720" rtlCol="0" anchor="t">
            <a:normAutofit/>
          </a:bodyPr>
          <a:lstStyle/>
          <a:p>
            <a:pPr marL="269875" indent="-269875"/>
            <a:r>
              <a:rPr lang="en-US" sz="1700" dirty="0">
                <a:ea typeface="+mn-lt"/>
                <a:cs typeface="+mn-lt"/>
              </a:rPr>
              <a:t>[7] Valiantsin B, Woon-Seng G. Integrated psychoacoustic active noise control and masking. Applied Acoustics, Vol 145, 2019, 339-9.</a:t>
            </a:r>
            <a:endParaRPr lang="en-US" dirty="0"/>
          </a:p>
          <a:p>
            <a:pPr marL="269875" indent="-269875"/>
            <a:r>
              <a:rPr lang="en-US" sz="1700" dirty="0"/>
              <a:t>[8] </a:t>
            </a:r>
            <a:r>
              <a:rPr lang="en-US" sz="1700" dirty="0">
                <a:ea typeface="+mn-lt"/>
                <a:cs typeface="+mn-lt"/>
              </a:rPr>
              <a:t>B. </a:t>
            </a:r>
            <a:r>
              <a:rPr lang="en-US" sz="1700" dirty="0" err="1">
                <a:ea typeface="+mn-lt"/>
                <a:cs typeface="+mn-lt"/>
              </a:rPr>
              <a:t>Widrow</a:t>
            </a:r>
            <a:r>
              <a:rPr lang="en-US" sz="1700" dirty="0">
                <a:ea typeface="+mn-lt"/>
                <a:cs typeface="+mn-lt"/>
              </a:rPr>
              <a:t>, S.D. Stearns Adaptive Signal Processing Prentice-Hall, NJ (1985)</a:t>
            </a:r>
            <a:endParaRPr lang="en-US" dirty="0"/>
          </a:p>
          <a:p>
            <a:pPr marL="269875" indent="-269875"/>
            <a:r>
              <a:rPr lang="en-US" sz="1700" dirty="0"/>
              <a:t>[9] </a:t>
            </a:r>
            <a:r>
              <a:rPr lang="en-US" sz="1700" dirty="0">
                <a:ea typeface="+mn-lt"/>
                <a:cs typeface="+mn-lt"/>
              </a:rPr>
              <a:t>L.J. Eriksson, M.C. Allie Use of random noise for on-line transducer modeling in an adaptive active attenuation system J. </a:t>
            </a:r>
            <a:r>
              <a:rPr lang="en-US" sz="1700" dirty="0" err="1">
                <a:ea typeface="+mn-lt"/>
                <a:cs typeface="+mn-lt"/>
              </a:rPr>
              <a:t>Acoust</a:t>
            </a:r>
            <a:r>
              <a:rPr lang="en-US" sz="1700" dirty="0">
                <a:ea typeface="+mn-lt"/>
                <a:cs typeface="+mn-lt"/>
              </a:rPr>
              <a:t>. Soc. Am., 85 (2) (February 1989), pp. 797-802</a:t>
            </a:r>
            <a:endParaRPr lang="en-US" dirty="0"/>
          </a:p>
          <a:p>
            <a:pPr marL="269875" indent="-269875"/>
            <a:endParaRPr lang="en-US" sz="1700" dirty="0"/>
          </a:p>
        </p:txBody>
      </p:sp>
    </p:spTree>
    <p:extLst>
      <p:ext uri="{BB962C8B-B14F-4D97-AF65-F5344CB8AC3E}">
        <p14:creationId xmlns:p14="http://schemas.microsoft.com/office/powerpoint/2010/main" val="2715562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678FE-5532-680A-7E2A-A091BB605A19}"/>
              </a:ext>
            </a:extLst>
          </p:cNvPr>
          <p:cNvSpPr>
            <a:spLocks noGrp="1"/>
          </p:cNvSpPr>
          <p:nvPr>
            <p:ph type="title"/>
          </p:nvPr>
        </p:nvSpPr>
        <p:spPr/>
        <p:txBody>
          <a:bodyPr vert="horz" lIns="91440" tIns="45720" rIns="91440" bIns="45720" rtlCol="0" anchor="ctr">
            <a:normAutofit/>
          </a:bodyPr>
          <a:lstStyle/>
          <a:p>
            <a:pPr algn="ctr"/>
            <a:r>
              <a:rPr lang="en-US" dirty="0">
                <a:solidFill>
                  <a:schemeClr val="accent4">
                    <a:lumMod val="60000"/>
                    <a:lumOff val="40000"/>
                  </a:schemeClr>
                </a:solidFill>
              </a:rPr>
              <a:t>THANK YOU</a:t>
            </a:r>
          </a:p>
        </p:txBody>
      </p:sp>
    </p:spTree>
    <p:extLst>
      <p:ext uri="{BB962C8B-B14F-4D97-AF65-F5344CB8AC3E}">
        <p14:creationId xmlns:p14="http://schemas.microsoft.com/office/powerpoint/2010/main" val="352849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E8C6-BE22-479F-BA54-201558DD0A88}"/>
              </a:ext>
            </a:extLst>
          </p:cNvPr>
          <p:cNvSpPr>
            <a:spLocks noGrp="1"/>
          </p:cNvSpPr>
          <p:nvPr>
            <p:ph type="title"/>
          </p:nvPr>
        </p:nvSpPr>
        <p:spPr>
          <a:xfrm>
            <a:off x="540000" y="540000"/>
            <a:ext cx="11119076" cy="5933825"/>
          </a:xfrm>
        </p:spPr>
        <p:txBody>
          <a:bodyPr vert="horz" lIns="91440" tIns="45720" rIns="91440" bIns="45720" rtlCol="0" anchor="b">
            <a:normAutofit/>
          </a:bodyPr>
          <a:lstStyle/>
          <a:p>
            <a:pPr algn="ctr"/>
            <a:r>
              <a:rPr lang="en-US" sz="2800" b="1" dirty="0">
                <a:solidFill>
                  <a:schemeClr val="accent4">
                    <a:lumMod val="60000"/>
                    <a:lumOff val="40000"/>
                  </a:schemeClr>
                </a:solidFill>
              </a:rPr>
              <a:t>INPUT= NOISE+AUDIO</a:t>
            </a:r>
          </a:p>
        </p:txBody>
      </p:sp>
      <p:pic>
        <p:nvPicPr>
          <p:cNvPr id="24" name="Picture 23" descr="A graph with blue lines&#10;&#10;Description automatically generated">
            <a:extLst>
              <a:ext uri="{FF2B5EF4-FFF2-40B4-BE49-F238E27FC236}">
                <a16:creationId xmlns:a16="http://schemas.microsoft.com/office/drawing/2014/main" id="{2C6C5DEB-6A59-728B-57CE-135B532B7CB6}"/>
              </a:ext>
            </a:extLst>
          </p:cNvPr>
          <p:cNvPicPr>
            <a:picLocks noChangeAspect="1"/>
          </p:cNvPicPr>
          <p:nvPr/>
        </p:nvPicPr>
        <p:blipFill>
          <a:blip r:embed="rId2"/>
          <a:stretch>
            <a:fillRect/>
          </a:stretch>
        </p:blipFill>
        <p:spPr>
          <a:xfrm>
            <a:off x="544286" y="538239"/>
            <a:ext cx="11103427" cy="5079998"/>
          </a:xfrm>
          <a:prstGeom prst="rect">
            <a:avLst/>
          </a:prstGeom>
        </p:spPr>
      </p:pic>
    </p:spTree>
    <p:extLst>
      <p:ext uri="{BB962C8B-B14F-4D97-AF65-F5344CB8AC3E}">
        <p14:creationId xmlns:p14="http://schemas.microsoft.com/office/powerpoint/2010/main" val="404534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E8C6-BE22-479F-BA54-201558DD0A88}"/>
              </a:ext>
            </a:extLst>
          </p:cNvPr>
          <p:cNvSpPr>
            <a:spLocks noGrp="1"/>
          </p:cNvSpPr>
          <p:nvPr>
            <p:ph type="title"/>
          </p:nvPr>
        </p:nvSpPr>
        <p:spPr>
          <a:xfrm>
            <a:off x="540000" y="527300"/>
            <a:ext cx="11119076" cy="5959225"/>
          </a:xfrm>
        </p:spPr>
        <p:txBody>
          <a:bodyPr vert="horz" lIns="91440" tIns="45720" rIns="91440" bIns="45720" rtlCol="0" anchor="b">
            <a:normAutofit/>
          </a:bodyPr>
          <a:lstStyle/>
          <a:p>
            <a:pPr algn="ctr"/>
            <a:r>
              <a:rPr lang="en-US" sz="2800" b="1" dirty="0">
                <a:solidFill>
                  <a:schemeClr val="accent4">
                    <a:lumMod val="60000"/>
                    <a:lumOff val="40000"/>
                  </a:schemeClr>
                </a:solidFill>
                <a:ea typeface="+mj-lt"/>
                <a:cs typeface="+mj-lt"/>
              </a:rPr>
              <a:t>OUTPUT</a:t>
            </a:r>
            <a:endParaRPr lang="en-US" sz="2800" dirty="0">
              <a:solidFill>
                <a:schemeClr val="accent4">
                  <a:lumMod val="60000"/>
                  <a:lumOff val="40000"/>
                </a:schemeClr>
              </a:solidFill>
            </a:endParaRPr>
          </a:p>
        </p:txBody>
      </p:sp>
      <p:sp>
        <p:nvSpPr>
          <p:cNvPr id="12" name="Text Placeholder 11">
            <a:extLst>
              <a:ext uri="{FF2B5EF4-FFF2-40B4-BE49-F238E27FC236}">
                <a16:creationId xmlns:a16="http://schemas.microsoft.com/office/drawing/2014/main" id="{163151DA-FB7F-D86C-1456-B28BC225C91E}"/>
              </a:ext>
            </a:extLst>
          </p:cNvPr>
          <p:cNvSpPr>
            <a:spLocks noGrp="1"/>
          </p:cNvSpPr>
          <p:nvPr>
            <p:ph type="body" idx="1"/>
          </p:nvPr>
        </p:nvSpPr>
        <p:spPr>
          <a:xfrm>
            <a:off x="8087707" y="527906"/>
            <a:ext cx="3565523" cy="7026629"/>
          </a:xfrm>
        </p:spPr>
        <p:txBody>
          <a:bodyPr vert="horz" lIns="91440" tIns="45720" rIns="91440" bIns="45720" rtlCol="0" anchor="ctr">
            <a:normAutofit/>
          </a:bodyPr>
          <a:lstStyle/>
          <a:p>
            <a:pPr algn="ctr"/>
            <a:endParaRPr lang="en-US" sz="2400" dirty="0">
              <a:solidFill>
                <a:srgbClr val="FFFFFF"/>
              </a:solidFill>
              <a:latin typeface="Bell MT"/>
            </a:endParaRPr>
          </a:p>
          <a:p>
            <a:pPr algn="ctr"/>
            <a:endParaRPr lang="en-US" sz="2400">
              <a:latin typeface="Bell MT"/>
            </a:endParaRPr>
          </a:p>
          <a:p>
            <a:pPr algn="ctr"/>
            <a:endParaRPr lang="en-US" sz="2400">
              <a:latin typeface="Bell MT"/>
            </a:endParaRPr>
          </a:p>
          <a:p>
            <a:endParaRPr lang="en-US"/>
          </a:p>
        </p:txBody>
      </p:sp>
      <p:pic>
        <p:nvPicPr>
          <p:cNvPr id="4" name="Picture 3" descr="A graph showing a number of lines&#10;&#10;Description automatically generated">
            <a:extLst>
              <a:ext uri="{FF2B5EF4-FFF2-40B4-BE49-F238E27FC236}">
                <a16:creationId xmlns:a16="http://schemas.microsoft.com/office/drawing/2014/main" id="{42D1C162-9892-B44E-CF20-864840957733}"/>
              </a:ext>
            </a:extLst>
          </p:cNvPr>
          <p:cNvPicPr>
            <a:picLocks noChangeAspect="1"/>
          </p:cNvPicPr>
          <p:nvPr/>
        </p:nvPicPr>
        <p:blipFill>
          <a:blip r:embed="rId2"/>
          <a:stretch>
            <a:fillRect/>
          </a:stretch>
        </p:blipFill>
        <p:spPr>
          <a:xfrm>
            <a:off x="532191" y="536392"/>
            <a:ext cx="11103429" cy="5095788"/>
          </a:xfrm>
          <a:prstGeom prst="rect">
            <a:avLst/>
          </a:prstGeom>
        </p:spPr>
      </p:pic>
    </p:spTree>
    <p:extLst>
      <p:ext uri="{BB962C8B-B14F-4D97-AF65-F5344CB8AC3E}">
        <p14:creationId xmlns:p14="http://schemas.microsoft.com/office/powerpoint/2010/main" val="221937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E8C6-BE22-479F-BA54-201558DD0A88}"/>
              </a:ext>
            </a:extLst>
          </p:cNvPr>
          <p:cNvSpPr>
            <a:spLocks noGrp="1"/>
          </p:cNvSpPr>
          <p:nvPr>
            <p:ph type="title"/>
          </p:nvPr>
        </p:nvSpPr>
        <p:spPr>
          <a:xfrm>
            <a:off x="540000" y="806095"/>
            <a:ext cx="11119076" cy="5768725"/>
          </a:xfrm>
        </p:spPr>
        <p:txBody>
          <a:bodyPr vert="horz" lIns="91440" tIns="45720" rIns="91440" bIns="45720" rtlCol="0" anchor="b">
            <a:normAutofit/>
          </a:bodyPr>
          <a:lstStyle/>
          <a:p>
            <a:pPr algn="ctr"/>
            <a:r>
              <a:rPr lang="en-US" sz="2800" dirty="0">
                <a:solidFill>
                  <a:schemeClr val="accent4">
                    <a:lumMod val="60000"/>
                    <a:lumOff val="40000"/>
                  </a:schemeClr>
                </a:solidFill>
              </a:rPr>
              <a:t>NOISE RESIDUE</a:t>
            </a:r>
          </a:p>
        </p:txBody>
      </p:sp>
      <p:sp>
        <p:nvSpPr>
          <p:cNvPr id="12" name="Text Placeholder 11">
            <a:extLst>
              <a:ext uri="{FF2B5EF4-FFF2-40B4-BE49-F238E27FC236}">
                <a16:creationId xmlns:a16="http://schemas.microsoft.com/office/drawing/2014/main" id="{163151DA-FB7F-D86C-1456-B28BC225C91E}"/>
              </a:ext>
            </a:extLst>
          </p:cNvPr>
          <p:cNvSpPr>
            <a:spLocks noGrp="1"/>
          </p:cNvSpPr>
          <p:nvPr>
            <p:ph type="body" idx="1"/>
          </p:nvPr>
        </p:nvSpPr>
        <p:spPr/>
        <p:txBody>
          <a:bodyPr vert="horz" lIns="91440" tIns="45720" rIns="91440" bIns="45720" rtlCol="0" anchor="ctr">
            <a:normAutofit/>
          </a:bodyPr>
          <a:lstStyle/>
          <a:p>
            <a:pPr algn="ctr"/>
            <a:endParaRPr lang="en-US" sz="2400">
              <a:solidFill>
                <a:srgbClr val="000000"/>
              </a:solidFill>
              <a:latin typeface="Bell MT"/>
            </a:endParaRPr>
          </a:p>
          <a:p>
            <a:endParaRPr lang="en-US"/>
          </a:p>
        </p:txBody>
      </p:sp>
      <p:pic>
        <p:nvPicPr>
          <p:cNvPr id="4" name="Picture 3" descr="A blue line graph with numbers&#10;&#10;Description automatically generated">
            <a:extLst>
              <a:ext uri="{FF2B5EF4-FFF2-40B4-BE49-F238E27FC236}">
                <a16:creationId xmlns:a16="http://schemas.microsoft.com/office/drawing/2014/main" id="{2176AB6B-D888-C673-3C56-FC234F66970C}"/>
              </a:ext>
            </a:extLst>
          </p:cNvPr>
          <p:cNvPicPr>
            <a:picLocks noChangeAspect="1"/>
          </p:cNvPicPr>
          <p:nvPr/>
        </p:nvPicPr>
        <p:blipFill rotWithShape="1">
          <a:blip r:embed="rId2"/>
          <a:srcRect r="-116" b="-198"/>
          <a:stretch/>
        </p:blipFill>
        <p:spPr>
          <a:xfrm>
            <a:off x="544286" y="537457"/>
            <a:ext cx="11117584" cy="5299286"/>
          </a:xfrm>
          <a:prstGeom prst="rect">
            <a:avLst/>
          </a:prstGeom>
        </p:spPr>
      </p:pic>
    </p:spTree>
    <p:extLst>
      <p:ext uri="{BB962C8B-B14F-4D97-AF65-F5344CB8AC3E}">
        <p14:creationId xmlns:p14="http://schemas.microsoft.com/office/powerpoint/2010/main" val="4291722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A912-6F4C-1789-4066-A3F3909C8C1F}"/>
              </a:ext>
            </a:extLst>
          </p:cNvPr>
          <p:cNvSpPr>
            <a:spLocks noGrp="1"/>
          </p:cNvSpPr>
          <p:nvPr>
            <p:ph type="title"/>
          </p:nvPr>
        </p:nvSpPr>
        <p:spPr/>
        <p:txBody>
          <a:bodyPr/>
          <a:lstStyle/>
          <a:p>
            <a:r>
              <a:rPr lang="en-US" dirty="0">
                <a:solidFill>
                  <a:schemeClr val="accent1">
                    <a:lumMod val="40000"/>
                    <a:lumOff val="60000"/>
                  </a:schemeClr>
                </a:solidFill>
              </a:rPr>
              <a:t>Structure of an ANC headphone</a:t>
            </a:r>
            <a:r>
              <a:rPr lang="en-US" dirty="0">
                <a:solidFill>
                  <a:schemeClr val="accent1">
                    <a:lumMod val="60000"/>
                    <a:lumOff val="40000"/>
                  </a:schemeClr>
                </a:solidFill>
              </a:rPr>
              <a:t>:</a:t>
            </a:r>
          </a:p>
        </p:txBody>
      </p:sp>
      <p:pic>
        <p:nvPicPr>
          <p:cNvPr id="4" name="Content Placeholder 3">
            <a:extLst>
              <a:ext uri="{FF2B5EF4-FFF2-40B4-BE49-F238E27FC236}">
                <a16:creationId xmlns:a16="http://schemas.microsoft.com/office/drawing/2014/main" id="{1F5FE48D-9C26-A648-730E-EDC26CA50B47}"/>
              </a:ext>
            </a:extLst>
          </p:cNvPr>
          <p:cNvPicPr>
            <a:picLocks noGrp="1" noChangeAspect="1"/>
          </p:cNvPicPr>
          <p:nvPr>
            <p:ph idx="1"/>
          </p:nvPr>
        </p:nvPicPr>
        <p:blipFill>
          <a:blip r:embed="rId2"/>
          <a:stretch>
            <a:fillRect/>
          </a:stretch>
        </p:blipFill>
        <p:spPr>
          <a:xfrm>
            <a:off x="2515410" y="1435827"/>
            <a:ext cx="7150497" cy="4619328"/>
          </a:xfrm>
        </p:spPr>
      </p:pic>
    </p:spTree>
    <p:extLst>
      <p:ext uri="{BB962C8B-B14F-4D97-AF65-F5344CB8AC3E}">
        <p14:creationId xmlns:p14="http://schemas.microsoft.com/office/powerpoint/2010/main" val="170550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B223-78C7-F2DD-C541-0EC93C015E09}"/>
              </a:ext>
            </a:extLst>
          </p:cNvPr>
          <p:cNvSpPr>
            <a:spLocks noGrp="1"/>
          </p:cNvSpPr>
          <p:nvPr>
            <p:ph type="title"/>
          </p:nvPr>
        </p:nvSpPr>
        <p:spPr>
          <a:xfrm>
            <a:off x="540000" y="381250"/>
            <a:ext cx="11513885" cy="1809500"/>
          </a:xfrm>
        </p:spPr>
        <p:txBody>
          <a:bodyPr/>
          <a:lstStyle/>
          <a:p>
            <a:pPr algn="ctr"/>
            <a:r>
              <a:rPr lang="en-US" dirty="0">
                <a:solidFill>
                  <a:schemeClr val="accent1">
                    <a:lumMod val="40000"/>
                    <a:lumOff val="60000"/>
                  </a:schemeClr>
                </a:solidFill>
              </a:rPr>
              <a:t>Adaptive Active Noise Control:</a:t>
            </a:r>
            <a:endParaRPr lang="en-US"/>
          </a:p>
        </p:txBody>
      </p:sp>
      <p:pic>
        <p:nvPicPr>
          <p:cNvPr id="4" name="Content Placeholder 3">
            <a:extLst>
              <a:ext uri="{FF2B5EF4-FFF2-40B4-BE49-F238E27FC236}">
                <a16:creationId xmlns:a16="http://schemas.microsoft.com/office/drawing/2014/main" id="{46B422EF-1F49-8243-2334-1A2B46CAC2FE}"/>
              </a:ext>
            </a:extLst>
          </p:cNvPr>
          <p:cNvPicPr>
            <a:picLocks noGrp="1" noChangeAspect="1"/>
          </p:cNvPicPr>
          <p:nvPr>
            <p:ph idx="1"/>
          </p:nvPr>
        </p:nvPicPr>
        <p:blipFill>
          <a:blip r:embed="rId2"/>
          <a:stretch>
            <a:fillRect/>
          </a:stretch>
        </p:blipFill>
        <p:spPr>
          <a:xfrm>
            <a:off x="2578262" y="1719188"/>
            <a:ext cx="7431134" cy="4149685"/>
          </a:xfrm>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4743E182-56AA-C577-DDFF-CEEFDDAE7C79}"/>
                  </a:ext>
                </a:extLst>
              </p14:cNvPr>
              <p14:cNvContentPartPr/>
              <p14:nvPr/>
            </p14:nvContentPartPr>
            <p14:xfrm>
              <a:off x="1251857" y="-340178"/>
              <a:ext cx="20410" cy="20410"/>
            </p14:xfrm>
          </p:contentPart>
        </mc:Choice>
        <mc:Fallback xmlns="">
          <p:pic>
            <p:nvPicPr>
              <p:cNvPr id="22" name="Ink 21">
                <a:extLst>
                  <a:ext uri="{FF2B5EF4-FFF2-40B4-BE49-F238E27FC236}">
                    <a16:creationId xmlns:a16="http://schemas.microsoft.com/office/drawing/2014/main" id="{4743E182-56AA-C577-DDFF-CEEFDDAE7C79}"/>
                  </a:ext>
                </a:extLst>
              </p:cNvPr>
              <p:cNvPicPr/>
              <p:nvPr/>
            </p:nvPicPr>
            <p:blipFill>
              <a:blip r:embed="rId12"/>
              <a:stretch>
                <a:fillRect/>
              </a:stretch>
            </p:blipFill>
            <p:spPr>
              <a:xfrm>
                <a:off x="231357" y="-1360678"/>
                <a:ext cx="2041000" cy="2041000"/>
              </a:xfrm>
              <a:prstGeom prst="rect">
                <a:avLst/>
              </a:prstGeom>
            </p:spPr>
          </p:pic>
        </mc:Fallback>
      </mc:AlternateContent>
    </p:spTree>
    <p:extLst>
      <p:ext uri="{BB962C8B-B14F-4D97-AF65-F5344CB8AC3E}">
        <p14:creationId xmlns:p14="http://schemas.microsoft.com/office/powerpoint/2010/main" val="998592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DC78-3C04-BCD9-D3F0-869BBA289CC6}"/>
              </a:ext>
            </a:extLst>
          </p:cNvPr>
          <p:cNvSpPr>
            <a:spLocks noGrp="1"/>
          </p:cNvSpPr>
          <p:nvPr>
            <p:ph type="title"/>
          </p:nvPr>
        </p:nvSpPr>
        <p:spPr/>
        <p:txBody>
          <a:bodyPr/>
          <a:lstStyle/>
          <a:p>
            <a:pPr algn="ctr"/>
            <a:r>
              <a:rPr lang="en-US" dirty="0">
                <a:solidFill>
                  <a:schemeClr val="accent1">
                    <a:lumMod val="40000"/>
                    <a:lumOff val="60000"/>
                  </a:schemeClr>
                </a:solidFill>
              </a:rPr>
              <a:t>ANC with integrated audio source:</a:t>
            </a:r>
            <a:br>
              <a:rPr lang="en-US" dirty="0">
                <a:solidFill>
                  <a:schemeClr val="accent1">
                    <a:lumMod val="40000"/>
                    <a:lumOff val="60000"/>
                  </a:schemeClr>
                </a:solidFill>
              </a:rPr>
            </a:br>
            <a:endParaRPr lang="en-US" dirty="0">
              <a:solidFill>
                <a:schemeClr val="accent1">
                  <a:lumMod val="40000"/>
                  <a:lumOff val="60000"/>
                </a:schemeClr>
              </a:solidFill>
            </a:endParaRPr>
          </a:p>
        </p:txBody>
      </p:sp>
      <p:pic>
        <p:nvPicPr>
          <p:cNvPr id="6" name="Content Placeholder 5" descr="A diagram of a machine&#10;&#10;Description automatically generated">
            <a:extLst>
              <a:ext uri="{FF2B5EF4-FFF2-40B4-BE49-F238E27FC236}">
                <a16:creationId xmlns:a16="http://schemas.microsoft.com/office/drawing/2014/main" id="{C8BAA816-DC22-8533-5C8E-2B13A6FCD2FD}"/>
              </a:ext>
            </a:extLst>
          </p:cNvPr>
          <p:cNvPicPr>
            <a:picLocks noGrp="1" noChangeAspect="1"/>
          </p:cNvPicPr>
          <p:nvPr>
            <p:ph idx="1"/>
          </p:nvPr>
        </p:nvPicPr>
        <p:blipFill>
          <a:blip r:embed="rId2"/>
          <a:stretch>
            <a:fillRect/>
          </a:stretch>
        </p:blipFill>
        <p:spPr>
          <a:xfrm>
            <a:off x="2752353" y="2030573"/>
            <a:ext cx="6692933" cy="3779837"/>
          </a:xfr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336E4D08-150E-985E-3F8C-A482853F75B5}"/>
                  </a:ext>
                </a:extLst>
              </p14:cNvPr>
              <p14:cNvContentPartPr/>
              <p14:nvPr/>
            </p14:nvContentPartPr>
            <p14:xfrm>
              <a:off x="10815850" y="4645925"/>
              <a:ext cx="17059" cy="17059"/>
            </p14:xfrm>
          </p:contentPart>
        </mc:Choice>
        <mc:Fallback xmlns="">
          <p:pic>
            <p:nvPicPr>
              <p:cNvPr id="7" name="Ink 6">
                <a:extLst>
                  <a:ext uri="{FF2B5EF4-FFF2-40B4-BE49-F238E27FC236}">
                    <a16:creationId xmlns:a16="http://schemas.microsoft.com/office/drawing/2014/main" id="{336E4D08-150E-985E-3F8C-A482853F75B5}"/>
                  </a:ext>
                </a:extLst>
              </p:cNvPr>
              <p:cNvPicPr/>
              <p:nvPr/>
            </p:nvPicPr>
            <p:blipFill>
              <a:blip r:embed="rId4"/>
              <a:stretch>
                <a:fillRect/>
              </a:stretch>
            </p:blipFill>
            <p:spPr>
              <a:xfrm>
                <a:off x="9962900" y="3792975"/>
                <a:ext cx="1705900" cy="17059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CB2BBB45-404D-DEAF-0129-BF20F76266B5}"/>
                  </a:ext>
                </a:extLst>
              </p14:cNvPr>
              <p14:cNvContentPartPr/>
              <p14:nvPr/>
            </p14:nvContentPartPr>
            <p14:xfrm>
              <a:off x="-1342028" y="460611"/>
              <a:ext cx="17059" cy="17059"/>
            </p14:xfrm>
          </p:contentPart>
        </mc:Choice>
        <mc:Fallback xmlns="">
          <p:pic>
            <p:nvPicPr>
              <p:cNvPr id="8" name="Ink 7">
                <a:extLst>
                  <a:ext uri="{FF2B5EF4-FFF2-40B4-BE49-F238E27FC236}">
                    <a16:creationId xmlns:a16="http://schemas.microsoft.com/office/drawing/2014/main" id="{CB2BBB45-404D-DEAF-0129-BF20F76266B5}"/>
                  </a:ext>
                </a:extLst>
              </p:cNvPr>
              <p:cNvPicPr/>
              <p:nvPr/>
            </p:nvPicPr>
            <p:blipFill>
              <a:blip r:embed="rId6"/>
              <a:stretch>
                <a:fillRect/>
              </a:stretch>
            </p:blipFill>
            <p:spPr>
              <a:xfrm>
                <a:off x="-1402953" y="-392339"/>
                <a:ext cx="137691" cy="1705900"/>
              </a:xfrm>
              <a:prstGeom prst="rect">
                <a:avLst/>
              </a:prstGeom>
            </p:spPr>
          </p:pic>
        </mc:Fallback>
      </mc:AlternateContent>
    </p:spTree>
    <p:extLst>
      <p:ext uri="{BB962C8B-B14F-4D97-AF65-F5344CB8AC3E}">
        <p14:creationId xmlns:p14="http://schemas.microsoft.com/office/powerpoint/2010/main" val="347234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3CF0-70BA-4BBD-0EB6-491961FC57F1}"/>
              </a:ext>
            </a:extLst>
          </p:cNvPr>
          <p:cNvSpPr>
            <a:spLocks noGrp="1"/>
          </p:cNvSpPr>
          <p:nvPr>
            <p:ph type="title"/>
          </p:nvPr>
        </p:nvSpPr>
        <p:spPr>
          <a:xfrm>
            <a:off x="540000" y="358571"/>
            <a:ext cx="11101135" cy="1809500"/>
          </a:xfrm>
        </p:spPr>
        <p:txBody>
          <a:bodyPr>
            <a:normAutofit/>
          </a:bodyPr>
          <a:lstStyle/>
          <a:p>
            <a:pPr algn="ctr"/>
            <a:r>
              <a:rPr lang="en-US" sz="4800" dirty="0">
                <a:solidFill>
                  <a:schemeClr val="accent1">
                    <a:lumMod val="40000"/>
                    <a:lumOff val="60000"/>
                  </a:schemeClr>
                </a:solidFill>
              </a:rPr>
              <a:t>Integrated Sub-band ANC:</a:t>
            </a:r>
            <a:endParaRPr lang="en-US"/>
          </a:p>
        </p:txBody>
      </p:sp>
      <p:pic>
        <p:nvPicPr>
          <p:cNvPr id="7" name="Content Placeholder 6" descr="A diagram of a machine&#10;&#10;Description automatically generated">
            <a:extLst>
              <a:ext uri="{FF2B5EF4-FFF2-40B4-BE49-F238E27FC236}">
                <a16:creationId xmlns:a16="http://schemas.microsoft.com/office/drawing/2014/main" id="{5B591990-9607-C036-9CE8-0FB5D7B7D700}"/>
              </a:ext>
            </a:extLst>
          </p:cNvPr>
          <p:cNvPicPr>
            <a:picLocks noGrp="1" noChangeAspect="1"/>
          </p:cNvPicPr>
          <p:nvPr>
            <p:ph idx="1"/>
          </p:nvPr>
        </p:nvPicPr>
        <p:blipFill>
          <a:blip r:embed="rId2"/>
          <a:stretch>
            <a:fillRect/>
          </a:stretch>
        </p:blipFill>
        <p:spPr>
          <a:xfrm>
            <a:off x="2258495" y="1262251"/>
            <a:ext cx="7664146" cy="4465561"/>
          </a:xfrm>
        </p:spPr>
      </p:pic>
      <p:pic>
        <p:nvPicPr>
          <p:cNvPr id="3" name="Picture 2" descr="A black background with white text&#10;&#10;Description automatically generated">
            <a:extLst>
              <a:ext uri="{FF2B5EF4-FFF2-40B4-BE49-F238E27FC236}">
                <a16:creationId xmlns:a16="http://schemas.microsoft.com/office/drawing/2014/main" id="{1CD57F4D-AB37-8CCF-5237-51BA06F41C27}"/>
              </a:ext>
            </a:extLst>
          </p:cNvPr>
          <p:cNvPicPr>
            <a:picLocks noChangeAspect="1"/>
          </p:cNvPicPr>
          <p:nvPr/>
        </p:nvPicPr>
        <p:blipFill>
          <a:blip r:embed="rId3"/>
          <a:stretch>
            <a:fillRect/>
          </a:stretch>
        </p:blipFill>
        <p:spPr>
          <a:xfrm>
            <a:off x="2258559" y="5741534"/>
            <a:ext cx="7674883" cy="600075"/>
          </a:xfrm>
          <a:prstGeom prst="rect">
            <a:avLst/>
          </a:prstGeom>
        </p:spPr>
      </p:pic>
    </p:spTree>
    <p:extLst>
      <p:ext uri="{BB962C8B-B14F-4D97-AF65-F5344CB8AC3E}">
        <p14:creationId xmlns:p14="http://schemas.microsoft.com/office/powerpoint/2010/main" val="1517111265"/>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GlowVTI</vt:lpstr>
      <vt:lpstr>Integrated Adaptive Sub-band Active Noise Cancellation with Real-Time Inverse Filtering and Online Secondary Path Modeling</vt:lpstr>
      <vt:lpstr>Why Active Noise Cancellation?</vt:lpstr>
      <vt:lpstr>INPUT= NOISE+AUDIO</vt:lpstr>
      <vt:lpstr>OUTPUT</vt:lpstr>
      <vt:lpstr>NOISE RESIDUE</vt:lpstr>
      <vt:lpstr>Structure of an ANC headphone:</vt:lpstr>
      <vt:lpstr>Adaptive Active Noise Control:</vt:lpstr>
      <vt:lpstr>ANC with integrated audio source: </vt:lpstr>
      <vt:lpstr>Integrated Sub-band ANC:</vt:lpstr>
      <vt:lpstr>Advantage: </vt:lpstr>
      <vt:lpstr>ANC with online modelling of secondary path:</vt:lpstr>
      <vt:lpstr>Advantage:</vt:lpstr>
      <vt:lpstr>Limitations:</vt:lpstr>
      <vt:lpstr>Integrated Sub-band with Inverse Filtering of Secondary Path Filter</vt:lpstr>
      <vt:lpstr>Simulation results:</vt:lpstr>
      <vt:lpstr>PowerPoint Presentation</vt:lpstr>
      <vt:lpstr>Simulation result for non-sinusoidal wave</vt:lpstr>
      <vt:lpstr>Report:</vt:lpstr>
      <vt:lpstr>Summary:</vt:lpstr>
      <vt:lpstr>Prospective Research Enhancements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770</cp:revision>
  <dcterms:created xsi:type="dcterms:W3CDTF">2024-07-03T08:29:19Z</dcterms:created>
  <dcterms:modified xsi:type="dcterms:W3CDTF">2024-07-05T04:01:36Z</dcterms:modified>
</cp:coreProperties>
</file>