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70" r:id="rId9"/>
    <p:sldId id="271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92457F7-3388-478C-B1B4-2600C648AF64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08AD46B-C973-44EC-9F56-75B342E96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81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57F7-3388-478C-B1B4-2600C648AF64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D46B-C973-44EC-9F56-75B342E96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32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57F7-3388-478C-B1B4-2600C648AF64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D46B-C973-44EC-9F56-75B342E96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305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57F7-3388-478C-B1B4-2600C648AF64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D46B-C973-44EC-9F56-75B342E96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224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57F7-3388-478C-B1B4-2600C648AF64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D46B-C973-44EC-9F56-75B342E96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221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57F7-3388-478C-B1B4-2600C648AF64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D46B-C973-44EC-9F56-75B342E96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287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57F7-3388-478C-B1B4-2600C648AF64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D46B-C973-44EC-9F56-75B342E96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1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92457F7-3388-478C-B1B4-2600C648AF64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D46B-C973-44EC-9F56-75B342E96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200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92457F7-3388-478C-B1B4-2600C648AF64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D46B-C973-44EC-9F56-75B342E96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6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57F7-3388-478C-B1B4-2600C648AF64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D46B-C973-44EC-9F56-75B342E96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77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57F7-3388-478C-B1B4-2600C648AF64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D46B-C973-44EC-9F56-75B342E96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8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57F7-3388-478C-B1B4-2600C648AF64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D46B-C973-44EC-9F56-75B342E96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3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57F7-3388-478C-B1B4-2600C648AF64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D46B-C973-44EC-9F56-75B342E96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22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57F7-3388-478C-B1B4-2600C648AF64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D46B-C973-44EC-9F56-75B342E96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66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57F7-3388-478C-B1B4-2600C648AF64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D46B-C973-44EC-9F56-75B342E96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07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57F7-3388-478C-B1B4-2600C648AF64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D46B-C973-44EC-9F56-75B342E96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12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57F7-3388-478C-B1B4-2600C648AF64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D46B-C973-44EC-9F56-75B342E96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90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CC55C25-223D-432E-8001-EF7C7869D4B3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D317906-E22A-48F8-9A0F-B7B19026A13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019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BB6482-2985-48BB-9573-CE5867EB3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599131"/>
            <a:ext cx="8825658" cy="2677648"/>
          </a:xfrm>
        </p:spPr>
        <p:txBody>
          <a:bodyPr/>
          <a:lstStyle/>
          <a:p>
            <a:pPr algn="ctr"/>
            <a:r>
              <a:rPr lang="en-US" sz="3200" b="1" i="1" u="sng" dirty="0">
                <a:solidFill>
                  <a:schemeClr val="bg1"/>
                </a:solidFill>
              </a:rPr>
              <a:t>EITK presentation </a:t>
            </a:r>
            <a:br>
              <a:rPr lang="en-US" sz="3200" b="1" i="1" u="sng" dirty="0">
                <a:solidFill>
                  <a:schemeClr val="bg1"/>
                </a:solidFill>
              </a:rPr>
            </a:br>
            <a:r>
              <a:rPr lang="en-US" sz="3200" b="1" i="1" u="sng" dirty="0">
                <a:solidFill>
                  <a:schemeClr val="bg1"/>
                </a:solidFill>
              </a:rPr>
              <a:t>on</a:t>
            </a:r>
            <a:br>
              <a:rPr lang="en-US" sz="3200" b="1" i="1" u="sng" dirty="0">
                <a:solidFill>
                  <a:schemeClr val="bg1"/>
                </a:solidFill>
              </a:rPr>
            </a:br>
            <a:r>
              <a:rPr lang="en-US" sz="3200" b="1" i="1" u="sng" dirty="0">
                <a:solidFill>
                  <a:schemeClr val="bg1"/>
                </a:solidFill>
              </a:rPr>
              <a:t>United Nations Conference on Trade and development </a:t>
            </a:r>
            <a:endParaRPr lang="en-IN" sz="3200" b="1" i="1" u="sng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87190F9-A084-4537-B124-EA0B87A93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3706238"/>
            <a:ext cx="9766284" cy="245137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dirty="0"/>
              <a:t>    </a:t>
            </a:r>
            <a:r>
              <a:rPr lang="en-US" sz="2800" i="1" dirty="0"/>
              <a:t>By Group 6: Shubham</a:t>
            </a:r>
            <a:endParaRPr lang="en-IN" sz="2800" i="1" dirty="0"/>
          </a:p>
          <a:p>
            <a:pPr algn="r"/>
            <a:r>
              <a:rPr lang="en-IN" sz="2800" i="1" dirty="0"/>
              <a:t>         Siddharth</a:t>
            </a:r>
          </a:p>
          <a:p>
            <a:pPr algn="r"/>
            <a:r>
              <a:rPr lang="en-IN" sz="2800" i="1" dirty="0"/>
              <a:t>	</a:t>
            </a:r>
            <a:r>
              <a:rPr lang="en-IN" sz="2800" i="1" dirty="0" err="1"/>
              <a:t>Vasav</a:t>
            </a:r>
            <a:endParaRPr lang="en-IN" sz="2800" i="1" dirty="0"/>
          </a:p>
          <a:p>
            <a:pPr algn="r"/>
            <a:r>
              <a:rPr lang="en-IN" sz="2800" i="1" dirty="0" err="1"/>
              <a:t>Romil</a:t>
            </a:r>
            <a:endParaRPr lang="en-IN" sz="2800" i="1" dirty="0"/>
          </a:p>
          <a:p>
            <a:pPr algn="r"/>
            <a:r>
              <a:rPr lang="en-IN" sz="2800" i="1" dirty="0"/>
              <a:t>        </a:t>
            </a:r>
            <a:r>
              <a:rPr lang="en-IN" sz="2800" i="1" dirty="0" err="1"/>
              <a:t>Shreyash</a:t>
            </a:r>
            <a:endParaRPr lang="en-IN" sz="2800" i="1" dirty="0"/>
          </a:p>
          <a:p>
            <a:pPr algn="r"/>
            <a:r>
              <a:rPr lang="en-IN" sz="2800" i="1" dirty="0"/>
              <a:t>	</a:t>
            </a:r>
            <a:r>
              <a:rPr lang="en-IN" sz="2800" i="1" dirty="0" err="1"/>
              <a:t>Likhit</a:t>
            </a:r>
            <a:endParaRPr lang="en-IN" sz="2800" i="1" dirty="0"/>
          </a:p>
          <a:p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55758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19E04982-78EC-374F-8AC5-F59F0C29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249" y="615944"/>
            <a:ext cx="8831816" cy="1372986"/>
          </a:xfrm>
        </p:spPr>
        <p:txBody>
          <a:bodyPr/>
          <a:lstStyle/>
          <a:p>
            <a:r>
              <a:rPr lang="en-IN" dirty="0"/>
              <a:t>Promoting innovation of traditional knowledge </a:t>
            </a:r>
            <a:br>
              <a:rPr lang="en-IN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AB68CD8F-7132-274E-B3BF-149CB11BF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7477" y="2480553"/>
            <a:ext cx="11037046" cy="4610911"/>
          </a:xfrm>
        </p:spPr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/>
              <a:t>UNCTAD promotes strengthening to the capacity of individuals and local communities to develop Traditional knowledge in natural product-based industries that support long-term sustainable economic development and help to protect their Traditional knowledge.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/>
              <a:t>Central and local governments also help UNCTAD to enhance innovation by creating special supportive mechanisms for individual and local communities.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/>
              <a:t>The Government of India has set up a national innovation foundation with initial funding of US$ 5 million which intended to build national registers, mobilize IPRs for TK innovations. 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74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4E9D2602-F068-BF43-902F-BF12649B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797" y="635400"/>
            <a:ext cx="8831816" cy="1372986"/>
          </a:xfrm>
        </p:spPr>
        <p:txBody>
          <a:bodyPr/>
          <a:lstStyle/>
          <a:p>
            <a:r>
              <a:rPr lang="en-IN" dirty="0"/>
              <a:t>Commercialization traditional knowledge:-</a:t>
            </a:r>
            <a:br>
              <a:rPr lang="en-IN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48F00DB1-C2F6-F64B-9FF1-C5DB18BC0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3192" y="2198450"/>
            <a:ext cx="11948808" cy="4659549"/>
          </a:xfrm>
        </p:spPr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/>
              <a:t>Commercialization of TK-based products and services may provide opportunities.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/>
              <a:t>We should be recognized that certain indigenous communities prefer to focus on cultural and spiritual values.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/>
              <a:t>Also we should be noted that there are limitations for the commercialization of TK.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/>
              <a:t>The commercialization of TK-based products and services is rising due to commercial interest in biodegradable products and other shifts in consumer behaviour in developed and developing countries.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478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79D086-5931-F54C-A741-6A778A9F9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798" y="408562"/>
            <a:ext cx="8831816" cy="2027841"/>
          </a:xfrm>
        </p:spPr>
        <p:txBody>
          <a:bodyPr/>
          <a:lstStyle/>
          <a:p>
            <a:r>
              <a:rPr lang="en-IN" dirty="0"/>
              <a:t>Examples:-</a:t>
            </a:r>
            <a:br>
              <a:rPr lang="en-IN" dirty="0"/>
            </a:br>
            <a:r>
              <a:rPr lang="en-IN" dirty="0"/>
              <a:t>Art and handicrafts:</a:t>
            </a:r>
            <a:br>
              <a:rPr lang="en-IN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09550E3-810C-AC47-96C5-F4FA8351A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8017" y="2110902"/>
            <a:ext cx="11322995" cy="4601183"/>
          </a:xfrm>
        </p:spPr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/>
              <a:t>Traditional artworks are sometimes mass-produced for tourists as generic traditional works and sold through the TK memorial trade.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/>
              <a:t>Usually It doesn't breach copyright.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/>
              <a:t>Also this arts are produced by traditional community artists.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/>
              <a:t>This arts are specifically for art collectors to generate significant revenues 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000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C55D6FB-8EE0-EB48-A9A1-B5CBC190B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Traditional medicines: </a:t>
            </a:r>
            <a:br>
              <a:rPr lang="en-IN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E6FDFED-07BF-5848-BDE2-69F753843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1404" y="2791837"/>
            <a:ext cx="10729609" cy="3988341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/>
              <a:t>Part of the US$ 60 billion world herbal medicine market is based on TK.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/>
              <a:t>Because of that it provides trading opportunities for developing countries, To taking such opportunities may require appropriate legislation, quality control and marketing.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/>
              <a:t>Example:- India’s exports of medicinal plants and herbal products are about US$ 8 million annually, due to this India is entering world markets for herbal products in a significant way.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/>
              <a:t>It included food supplements, aromatic oils, cosmetics and body care products.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36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C55D6FB-8EE0-EB48-A9A1-B5CBC190B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Native species: </a:t>
            </a:r>
            <a:br>
              <a:rPr lang="en-IN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E6FDFED-07BF-5848-BDE2-69F753843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1404" y="2791837"/>
            <a:ext cx="10729609" cy="3988341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Indigenous peoples across Australia use some 10,000 native plant species for food.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 principal value of various bushfoods is an ingredients (flavors , species, condiments) in preparation of other foods.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 industry’s real potential, based on the ‘organic-ness’ of its products, lies in overseas markets.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Indigenous communities may need to examine appropriate forms of intellectual property protection to capitalize on their TK in the market place without jeopardizing the very values that sustain it.</a:t>
            </a:r>
          </a:p>
        </p:txBody>
      </p:sp>
    </p:spTree>
    <p:extLst>
      <p:ext uri="{BB962C8B-B14F-4D97-AF65-F5344CB8AC3E}">
        <p14:creationId xmlns:p14="http://schemas.microsoft.com/office/powerpoint/2010/main" val="40734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0008C1-9CE8-4A33-863A-916D7337C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i="1" u="sng" dirty="0"/>
              <a:t>Introduction</a:t>
            </a:r>
            <a:endParaRPr lang="en-IN" sz="6000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DF1EC0-1C2E-4D6E-9782-2BC87F72F4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200" dirty="0"/>
              <a:t>UNCTAD is the part of the United Nations Secretariat which deals with trade, investment and development issues.</a:t>
            </a:r>
          </a:p>
          <a:p>
            <a:r>
              <a:rPr lang="en-US" sz="2200" dirty="0"/>
              <a:t>It was established in the year 1964 with over 194 Countries as members</a:t>
            </a:r>
            <a:r>
              <a:rPr lang="en-US" sz="3200" dirty="0"/>
              <a:t>.</a:t>
            </a:r>
          </a:p>
          <a:p>
            <a:r>
              <a:rPr lang="en-US" sz="2300" dirty="0"/>
              <a:t>It’s main is tom “maximize the trade, investment and development opportunities of developing countries and assist them in their efforts to integrate into the world economy on an equitable basis.”</a:t>
            </a:r>
          </a:p>
          <a:p>
            <a:r>
              <a:rPr lang="en-US" sz="2300" dirty="0"/>
              <a:t>It’s headquarters are in Geneva, Switzerland and have offices in New York and Addis Ababa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1028" name="Picture 4" descr="UNCTAD calls for setting up an international body to oversee  developing-country debt relief programmes - The Hindu BusinessLine">
            <a:extLst>
              <a:ext uri="{FF2B5EF4-FFF2-40B4-BE49-F238E27FC236}">
                <a16:creationId xmlns:a16="http://schemas.microsoft.com/office/drawing/2014/main" xmlns="" id="{3156509A-7B42-4BA5-BDC5-74968E97B90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713" y="2806031"/>
            <a:ext cx="4824412" cy="301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09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2D3FF0-C368-43CB-B03A-DF198C91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u="sng" dirty="0">
                <a:solidFill>
                  <a:schemeClr val="bg1"/>
                </a:solidFill>
              </a:rPr>
              <a:t>Objectives and Functions:</a:t>
            </a:r>
            <a:endParaRPr lang="en-IN" sz="3200" b="1" i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39EEA8-B073-4DFB-9239-2248A2DF5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reduce and eventually eliminate the trade gap between developed and developing countries.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8D1ACDE-4D4F-483D-B77F-A6F961CF3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268" y="3429000"/>
            <a:ext cx="8469297" cy="326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95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C01B9B-C20E-49F8-8580-71A24E66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995047-061A-4C6C-A4BE-A07FE400A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It functions as a forum for intergovernmental deliberation.</a:t>
            </a:r>
          </a:p>
          <a:p>
            <a:r>
              <a:rPr lang="en-US" sz="2800" dirty="0"/>
              <a:t>It undertakes research, policy analysis and data collection for the debates of government representatives and experts.</a:t>
            </a:r>
          </a:p>
          <a:p>
            <a:r>
              <a:rPr lang="en-US" sz="2800" dirty="0"/>
              <a:t>To be available as a center for harmonious trade and related documents in the development policies of governments</a:t>
            </a:r>
            <a:r>
              <a:rPr lang="en-US" sz="3600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956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F971CE-853E-42BF-9FF9-CAB5ABCCA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i="1" u="sng" dirty="0"/>
              <a:t>Main Activities:</a:t>
            </a:r>
            <a:endParaRPr lang="en-IN" sz="6000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96CE68-16AD-420F-93B8-1555972B1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dirty="0"/>
              <a:t>Trade and Commodities </a:t>
            </a:r>
          </a:p>
          <a:p>
            <a:r>
              <a:rPr lang="en-US" sz="3600" dirty="0"/>
              <a:t>Investment, Technology and Enterprise Development.</a:t>
            </a:r>
          </a:p>
          <a:p>
            <a:r>
              <a:rPr lang="en-US" sz="3600" dirty="0"/>
              <a:t>Macroeconomics Policies, Debt and Development Financing.</a:t>
            </a:r>
          </a:p>
          <a:p>
            <a:r>
              <a:rPr lang="en-US" sz="3600" dirty="0"/>
              <a:t>Transport, Customs and Information Technology.</a:t>
            </a:r>
          </a:p>
          <a:p>
            <a:r>
              <a:rPr lang="en-US" sz="3600" dirty="0"/>
              <a:t>Special </a:t>
            </a:r>
            <a:r>
              <a:rPr lang="en-US" sz="3600" dirty="0" err="1"/>
              <a:t>programme</a:t>
            </a:r>
            <a:r>
              <a:rPr lang="en-US" sz="3600" dirty="0"/>
              <a:t> for least developed, landlocked developing and small island developing countries.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97296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D50832-988A-4EB6-888B-7171E2BA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Trade and commodities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9AAF8C-FF16-4CFA-8CC4-B9DA3F9FF1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Promotion of commodities that is grown by traditional knowledge of farming.</a:t>
            </a:r>
          </a:p>
          <a:p>
            <a:r>
              <a:rPr lang="en-US" sz="1600" dirty="0"/>
              <a:t>Undertake programme involving scientists and farmers to restore the barren lands using traditional farming techniques and native seeds.</a:t>
            </a:r>
          </a:p>
          <a:p>
            <a:r>
              <a:rPr lang="en-US" sz="1600" dirty="0"/>
              <a:t>Protection of those farming lands where the farmers have been cultivating for thousands of years.</a:t>
            </a:r>
          </a:p>
          <a:p>
            <a:r>
              <a:rPr lang="en-US" sz="1600" dirty="0"/>
              <a:t>Conservation and promotion of indigenous crops grown in various region.</a:t>
            </a:r>
            <a:endParaRPr lang="en-IN" sz="1600" dirty="0"/>
          </a:p>
        </p:txBody>
      </p:sp>
      <p:pic>
        <p:nvPicPr>
          <p:cNvPr id="5" name="Picture 2" descr="UNCTAD Report on Trade and Development 2018">
            <a:extLst>
              <a:ext uri="{FF2B5EF4-FFF2-40B4-BE49-F238E27FC236}">
                <a16:creationId xmlns:a16="http://schemas.microsoft.com/office/drawing/2014/main" xmlns="" id="{F29E448A-EA52-43ED-A5CA-44D10EF52BC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713" y="3211081"/>
            <a:ext cx="4824412" cy="220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101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768027-2F8E-4F83-BDFF-F0165814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Investment, Technology  and Enterprise development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03798A-964B-4502-9123-87D78C566A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Encourage investment in the traditional knowledge that will be effective in combating climate change.</a:t>
            </a:r>
          </a:p>
          <a:p>
            <a:r>
              <a:rPr lang="en-US" dirty="0"/>
              <a:t>Promotion of traditional scientific knowledge from different countries around the globe for betterment of human life. </a:t>
            </a:r>
          </a:p>
          <a:p>
            <a:r>
              <a:rPr lang="en-US" dirty="0"/>
              <a:t>Promotion of small entrepreneurs who are involved in using their traditional knowledge or skill set in making scriptures and other such things.</a:t>
            </a:r>
            <a:endParaRPr lang="en-IN" dirty="0"/>
          </a:p>
        </p:txBody>
      </p:sp>
      <p:pic>
        <p:nvPicPr>
          <p:cNvPr id="3074" name="Picture 2" descr="UNCTAD on Twitter: &quot;Our @UN Commission on Science &amp; Technology for  Development #UNCSTD is guided by 43 Member States elected by @ECOSOC for 4  years. They help shape the UN's thinking on">
            <a:extLst>
              <a:ext uri="{FF2B5EF4-FFF2-40B4-BE49-F238E27FC236}">
                <a16:creationId xmlns:a16="http://schemas.microsoft.com/office/drawing/2014/main" xmlns="" id="{72A78E52-CCFE-4D40-A00A-F74C4C53182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713" y="2954784"/>
            <a:ext cx="4824412" cy="271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096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Macroeconomics Policies, Debt and Development Financing.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In Formulating policy analysis and research on issues concerning global economic interdependence, the international monetary and financial system, and macroeconomic and development policy challenges.</a:t>
            </a:r>
          </a:p>
          <a:p>
            <a:r>
              <a:rPr lang="en-IN" dirty="0" smtClean="0"/>
              <a:t>In Providing technical and advisory support.</a:t>
            </a:r>
          </a:p>
          <a:p>
            <a:r>
              <a:rPr lang="en-IN" dirty="0" smtClean="0"/>
              <a:t>Providing computer-based debt management and financial analysis system specially designed to help countries manage their external debt.</a:t>
            </a:r>
          </a:p>
        </p:txBody>
      </p:sp>
    </p:spTree>
    <p:extLst>
      <p:ext uri="{BB962C8B-B14F-4D97-AF65-F5344CB8AC3E}">
        <p14:creationId xmlns:p14="http://schemas.microsoft.com/office/powerpoint/2010/main" val="2085316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Transport, Customs and Information Technology.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Integrated customs system that speed up customs clearance procedures and helps governments </a:t>
            </a:r>
            <a:r>
              <a:rPr lang="en-IN" dirty="0" err="1" smtClean="0"/>
              <a:t>tomreform</a:t>
            </a:r>
            <a:r>
              <a:rPr lang="en-IN" dirty="0" smtClean="0"/>
              <a:t> and modernize their customs procedures and management.</a:t>
            </a:r>
          </a:p>
          <a:p>
            <a:r>
              <a:rPr lang="en-IN" dirty="0" smtClean="0"/>
              <a:t>Computerized cargo tracking system installed in 20 developing countries of Africa and Asia.</a:t>
            </a:r>
          </a:p>
          <a:p>
            <a:r>
              <a:rPr lang="en-IN" dirty="0" smtClean="0"/>
              <a:t>Building Training networks and organizes training in all areas of international trade to enable developing countries to increase their competitiveness.</a:t>
            </a:r>
          </a:p>
          <a:p>
            <a:endParaRPr lang="en-IN" dirty="0"/>
          </a:p>
        </p:txBody>
      </p:sp>
      <p:pic>
        <p:nvPicPr>
          <p:cNvPr id="1026" name="Picture 2" descr="PPT - Jan Hoffmann, Chief, Trade Facilitation Section, PowerPoint  Presentation - ID:303310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960" y="2413718"/>
            <a:ext cx="4555066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980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746</TotalTime>
  <Words>840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Ion Boardroom</vt:lpstr>
      <vt:lpstr>EITK presentation  on United Nations Conference on Trade and development </vt:lpstr>
      <vt:lpstr>Introduction</vt:lpstr>
      <vt:lpstr>Objectives and Functions:</vt:lpstr>
      <vt:lpstr> </vt:lpstr>
      <vt:lpstr>Main Activities:</vt:lpstr>
      <vt:lpstr>Trade and commodities</vt:lpstr>
      <vt:lpstr>Investment, Technology  and Enterprise development</vt:lpstr>
      <vt:lpstr>Macroeconomics Policies, Debt and Development Financing. </vt:lpstr>
      <vt:lpstr>Transport, Customs and Information Technology. </vt:lpstr>
      <vt:lpstr>Promoting innovation of traditional knowledge  </vt:lpstr>
      <vt:lpstr>Commercialization traditional knowledge:- </vt:lpstr>
      <vt:lpstr>Examples:- Art and handicrafts: </vt:lpstr>
      <vt:lpstr>Traditional medicines:  </vt:lpstr>
      <vt:lpstr>Native species: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United Nations Conference on Trade and</dc:title>
  <dc:creator>Shubham Patil</dc:creator>
  <cp:lastModifiedBy>Windows User</cp:lastModifiedBy>
  <cp:revision>19</cp:revision>
  <dcterms:created xsi:type="dcterms:W3CDTF">2021-03-05T11:56:15Z</dcterms:created>
  <dcterms:modified xsi:type="dcterms:W3CDTF">2021-03-06T07:56:58Z</dcterms:modified>
</cp:coreProperties>
</file>