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4" r:id="rId7"/>
    <p:sldId id="260" r:id="rId8"/>
    <p:sldId id="261" r:id="rId9"/>
    <p:sldId id="262" r:id="rId10"/>
    <p:sldId id="263"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F624-BCF4-431D-B0F7-5F12B49FE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8C11CE-75EC-431E-A454-554EBCC5D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F94AB1-B851-41C8-B769-3CFB445D571D}"/>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5B660E0C-7A49-432E-B48B-A7FF9C61A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AC709-C8F9-42A6-908C-4B0070835909}"/>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30916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38D0-14BF-4E75-9BAC-197972DE5E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E66D2-DF84-47C0-A968-EBC6E3CE50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53A56-1488-4E08-A9DF-4C5AAEBE17B5}"/>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C307E11F-F620-4EDF-810C-528DCE5F4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3D35E-3DCE-4AD2-A01F-7C11B1702A9F}"/>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365162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9E2EB-1D87-45B5-97B6-C002C6183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C90C91-4F52-493F-8EF9-5085E48F4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399ED-E055-46C3-90DF-8F1AFA1553F7}"/>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0944B6F7-93A9-4CD6-8078-0EB945163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D9D06-BD4C-483C-A108-62576A4ACF0E}"/>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123289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8528-BB06-4A9A-B289-9FD8B9DA18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D6155-BD81-4729-8F31-5F04A2983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085D9-AEC0-47E7-ABD9-D2171136F545}"/>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8D2265B0-783B-414C-92ED-D46A5199F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C877-8473-4C4D-AFF3-58B1145A3748}"/>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284214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DEF7-6457-45A1-97EF-AC58A967A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0E0DA0-B5D1-4780-9D9F-139F5EE07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80285-F6A5-4BFC-B89D-E5E38EE8F924}"/>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80F05523-604C-48FC-B0ED-3A35963E2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E320F-F704-48A0-9D7B-6BA87790891D}"/>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16217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ADD2-38AA-4C2D-82CB-FBE4D88E5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646CF-71E4-442B-8937-88D7AA4F8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7534A1-339B-49BF-892B-5DB777641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6FAFF9-B029-41AC-B85D-E91FCE314115}"/>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6" name="Footer Placeholder 5">
            <a:extLst>
              <a:ext uri="{FF2B5EF4-FFF2-40B4-BE49-F238E27FC236}">
                <a16:creationId xmlns:a16="http://schemas.microsoft.com/office/drawing/2014/main" id="{6D881FBB-34FB-4FDF-B19A-AE46DFF2A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E2EA9-76A1-4CDC-8B54-74F59D133BE4}"/>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321742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A9BC-2126-4AAA-80AD-89C684247E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94A19-52F8-42F0-9018-51898D59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7FB39-441E-472E-A1E5-1A55990B3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E1D18-5E73-46BF-93C3-2A03002EE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78CEC-0014-4052-9720-A17EA3A10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D9F1D5-0F6C-4AE6-86A6-3219C91C7290}"/>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8" name="Footer Placeholder 7">
            <a:extLst>
              <a:ext uri="{FF2B5EF4-FFF2-40B4-BE49-F238E27FC236}">
                <a16:creationId xmlns:a16="http://schemas.microsoft.com/office/drawing/2014/main" id="{6C49CB75-9312-45CC-BF73-21C2EA2B3B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11FFC9-10C4-4B81-8417-86BCEB247657}"/>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43895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85F1-44FC-4F59-891D-297638BA0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29F625-107B-4C68-A436-3DD793826AD5}"/>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4" name="Footer Placeholder 3">
            <a:extLst>
              <a:ext uri="{FF2B5EF4-FFF2-40B4-BE49-F238E27FC236}">
                <a16:creationId xmlns:a16="http://schemas.microsoft.com/office/drawing/2014/main" id="{20D82417-8D73-4FA6-B8C4-5BCD51D330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ADC53-151E-42A6-A5DD-DAB4B78A54C8}"/>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153641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708A0-45D1-4FF8-8FE4-A4DEACD34A21}"/>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3" name="Footer Placeholder 2">
            <a:extLst>
              <a:ext uri="{FF2B5EF4-FFF2-40B4-BE49-F238E27FC236}">
                <a16:creationId xmlns:a16="http://schemas.microsoft.com/office/drawing/2014/main" id="{3D18F92F-7A33-47ED-AECA-6ED95F082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58EF74-B616-4559-90EE-CBFA95681C33}"/>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194687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CE7D-FE71-436F-8135-6EE7FD0C2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61FAA7-86FF-4234-B647-2760CA2F5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19A8F8-2FCF-4D65-AAC9-0C9DBFBB2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9F031-15D8-461B-BC95-9BB56AC7C507}"/>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6" name="Footer Placeholder 5">
            <a:extLst>
              <a:ext uri="{FF2B5EF4-FFF2-40B4-BE49-F238E27FC236}">
                <a16:creationId xmlns:a16="http://schemas.microsoft.com/office/drawing/2014/main" id="{6F15668C-0B9F-401E-B525-2153A1C7F1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60519-3277-4373-B5AA-7FF89E1EF3B1}"/>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308348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282-B546-46D9-935B-2C338668A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EDFED2-834A-432E-B6D7-95D5B439E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C6C0E6-7E9D-49EF-8E4A-48554AEB9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4B1B8-98DB-4749-9D86-D7687122448A}"/>
              </a:ext>
            </a:extLst>
          </p:cNvPr>
          <p:cNvSpPr>
            <a:spLocks noGrp="1"/>
          </p:cNvSpPr>
          <p:nvPr>
            <p:ph type="dt" sz="half" idx="10"/>
          </p:nvPr>
        </p:nvSpPr>
        <p:spPr/>
        <p:txBody>
          <a:bodyPr/>
          <a:lstStyle/>
          <a:p>
            <a:fld id="{149BE191-7DEF-4104-8746-C630BD01C399}" type="datetimeFigureOut">
              <a:rPr lang="en-IN" smtClean="0"/>
              <a:t>21-07-2020</a:t>
            </a:fld>
            <a:endParaRPr lang="en-IN"/>
          </a:p>
        </p:txBody>
      </p:sp>
      <p:sp>
        <p:nvSpPr>
          <p:cNvPr id="6" name="Footer Placeholder 5">
            <a:extLst>
              <a:ext uri="{FF2B5EF4-FFF2-40B4-BE49-F238E27FC236}">
                <a16:creationId xmlns:a16="http://schemas.microsoft.com/office/drawing/2014/main" id="{CDBB0521-F9EE-4863-86B4-565B62DE4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6CBD9-659B-4D5A-8CC0-E054DACF3572}"/>
              </a:ext>
            </a:extLst>
          </p:cNvPr>
          <p:cNvSpPr>
            <a:spLocks noGrp="1"/>
          </p:cNvSpPr>
          <p:nvPr>
            <p:ph type="sldNum" sz="quarter" idx="12"/>
          </p:nvPr>
        </p:nvSpPr>
        <p:spPr/>
        <p:txBody>
          <a:bodyPr/>
          <a:lstStyle/>
          <a:p>
            <a:fld id="{4F30A28B-9AF0-4CB3-A2B3-8B6DC5E66C47}" type="slidenum">
              <a:rPr lang="en-IN" smtClean="0"/>
              <a:t>‹#›</a:t>
            </a:fld>
            <a:endParaRPr lang="en-IN"/>
          </a:p>
        </p:txBody>
      </p:sp>
    </p:spTree>
    <p:extLst>
      <p:ext uri="{BB962C8B-B14F-4D97-AF65-F5344CB8AC3E}">
        <p14:creationId xmlns:p14="http://schemas.microsoft.com/office/powerpoint/2010/main" val="31432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ABE34-BB84-4649-A9A2-568278229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4CA78-EC1C-4E0F-AE10-E1A68D1EF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55F29-C6DB-4B0B-85DC-2723A8799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BE191-7DEF-4104-8746-C630BD01C399}" type="datetimeFigureOut">
              <a:rPr lang="en-IN" smtClean="0"/>
              <a:t>21-07-2020</a:t>
            </a:fld>
            <a:endParaRPr lang="en-IN"/>
          </a:p>
        </p:txBody>
      </p:sp>
      <p:sp>
        <p:nvSpPr>
          <p:cNvPr id="5" name="Footer Placeholder 4">
            <a:extLst>
              <a:ext uri="{FF2B5EF4-FFF2-40B4-BE49-F238E27FC236}">
                <a16:creationId xmlns:a16="http://schemas.microsoft.com/office/drawing/2014/main" id="{293327BC-FD03-4701-9763-1A27E3B8C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E3A1C4-CA4D-4D47-91A1-CC74522EA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0A28B-9AF0-4CB3-A2B3-8B6DC5E66C47}" type="slidenum">
              <a:rPr lang="en-IN" smtClean="0"/>
              <a:t>‹#›</a:t>
            </a:fld>
            <a:endParaRPr lang="en-IN"/>
          </a:p>
        </p:txBody>
      </p:sp>
    </p:spTree>
    <p:extLst>
      <p:ext uri="{BB962C8B-B14F-4D97-AF65-F5344CB8AC3E}">
        <p14:creationId xmlns:p14="http://schemas.microsoft.com/office/powerpoint/2010/main" val="141497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List_of_Governors_of_Jammu_and_Kashmir" TargetMode="External"/><Relationship Id="rId7" Type="http://schemas.openxmlformats.org/officeDocument/2006/relationships/image" Target="../media/image1.jpg"/><Relationship Id="rId2" Type="http://schemas.openxmlformats.org/officeDocument/2006/relationships/hyperlink" Target="https://en.wikipedia.org/wiki/Part_XXI_of_the_Constitution_of_India" TargetMode="External"/><Relationship Id="rId1" Type="http://schemas.openxmlformats.org/officeDocument/2006/relationships/slideLayout" Target="../slideLayouts/slideLayout4.xml"/><Relationship Id="rId6" Type="http://schemas.openxmlformats.org/officeDocument/2006/relationships/hyperlink" Target="https://en.wikipedia.org/wiki/Chief_Minister_(India)" TargetMode="External"/><Relationship Id="rId5" Type="http://schemas.openxmlformats.org/officeDocument/2006/relationships/hyperlink" Target="https://en.wikipedia.org/wiki/List_of_Chief_Ministers_of_Jammu_and_Kashmir" TargetMode="External"/><Relationship Id="rId4" Type="http://schemas.openxmlformats.org/officeDocument/2006/relationships/hyperlink" Target="https://en.wikipedia.org/wiki/Governor_(Indi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Pakistan_administered_Kashmir" TargetMode="External"/><Relationship Id="rId3" Type="http://schemas.openxmlformats.org/officeDocument/2006/relationships/hyperlink" Target="https://en.wikipedia.org/wiki/Parliament_of_India" TargetMode="External"/><Relationship Id="rId7" Type="http://schemas.openxmlformats.org/officeDocument/2006/relationships/hyperlink" Target="https://en.wikipedia.org/wiki/Jammu_and_Kashmir" TargetMode="External"/><Relationship Id="rId2" Type="http://schemas.openxmlformats.org/officeDocument/2006/relationships/hyperlink" Target="https://en.wikipedia.org/wiki/Jammu_and_Kashmir_Legislative_Assembly" TargetMode="External"/><Relationship Id="rId1" Type="http://schemas.openxmlformats.org/officeDocument/2006/relationships/slideLayout" Target="../slideLayouts/slideLayout4.xml"/><Relationship Id="rId6" Type="http://schemas.openxmlformats.org/officeDocument/2006/relationships/hyperlink" Target="https://en.wikipedia.org/wiki/Government_of_India" TargetMode="External"/><Relationship Id="rId11" Type="http://schemas.openxmlformats.org/officeDocument/2006/relationships/image" Target="../media/image9.jpg"/><Relationship Id="rId5" Type="http://schemas.openxmlformats.org/officeDocument/2006/relationships/hyperlink" Target="https://en.wikipedia.org/wiki/Constitution_of_Jammu_and_Kashmir#cite_note-page3-9" TargetMode="External"/><Relationship Id="rId10" Type="http://schemas.openxmlformats.org/officeDocument/2006/relationships/image" Target="../media/image8.jpg"/><Relationship Id="rId4" Type="http://schemas.openxmlformats.org/officeDocument/2006/relationships/hyperlink" Target="https://en.wikipedia.org/wiki/Constitution_of_India" TargetMode="External"/><Relationship Id="rId9" Type="http://schemas.openxmlformats.org/officeDocument/2006/relationships/hyperlink" Target="https://en.wikipedia.org/wiki/Constitution_of_Jammu_and_Kashmir#cite_note-page16-1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ncurrent_List" TargetMode="External"/><Relationship Id="rId7" Type="http://schemas.openxmlformats.org/officeDocument/2006/relationships/hyperlink" Target="https://en.wikipedia.org/wiki/Dominion_of_India" TargetMode="External"/><Relationship Id="rId2" Type="http://schemas.openxmlformats.org/officeDocument/2006/relationships/hyperlink" Target="https://en.wikipedia.org/wiki/Union_List" TargetMode="External"/><Relationship Id="rId1" Type="http://schemas.openxmlformats.org/officeDocument/2006/relationships/slideLayout" Target="../slideLayouts/slideLayout4.xml"/><Relationship Id="rId6" Type="http://schemas.openxmlformats.org/officeDocument/2006/relationships/hyperlink" Target="https://en.wikipedia.org/wiki/Instrument_of_Accession_(Jammu_and_Kashmir)" TargetMode="External"/><Relationship Id="rId5" Type="http://schemas.openxmlformats.org/officeDocument/2006/relationships/hyperlink" Target="https://en.wikipedia.org/wiki/President_of_India" TargetMode="External"/><Relationship Id="rId4" Type="http://schemas.openxmlformats.org/officeDocument/2006/relationships/hyperlink" Target="https://en.wikipedia.org/wiki/Government_of_Jammu_and_Kashmi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B49E-4ED4-4723-8B6E-FC5DCA75FB5F}"/>
              </a:ext>
            </a:extLst>
          </p:cNvPr>
          <p:cNvSpPr>
            <a:spLocks noGrp="1"/>
          </p:cNvSpPr>
          <p:nvPr>
            <p:ph type="title"/>
          </p:nvPr>
        </p:nvSpPr>
        <p:spPr/>
        <p:txBody>
          <a:bodyPr>
            <a:normAutofit/>
          </a:bodyPr>
          <a:lstStyle/>
          <a:p>
            <a:r>
              <a:rPr lang="en-IN" b="1" dirty="0"/>
              <a:t>Constitution of J&amp;K</a:t>
            </a:r>
          </a:p>
        </p:txBody>
      </p:sp>
      <p:sp>
        <p:nvSpPr>
          <p:cNvPr id="3" name="Subtitle 2">
            <a:extLst>
              <a:ext uri="{FF2B5EF4-FFF2-40B4-BE49-F238E27FC236}">
                <a16:creationId xmlns:a16="http://schemas.microsoft.com/office/drawing/2014/main" id="{D9F5B213-57F6-4F0F-8123-E642726CD2DF}"/>
              </a:ext>
            </a:extLst>
          </p:cNvPr>
          <p:cNvSpPr>
            <a:spLocks noGrp="1"/>
          </p:cNvSpPr>
          <p:nvPr>
            <p:ph sz="half" idx="1"/>
          </p:nvPr>
        </p:nvSpPr>
        <p:spPr/>
        <p:txBody>
          <a:bodyPr>
            <a:normAutofit fontScale="70000" lnSpcReduction="20000"/>
          </a:bodyPr>
          <a:lstStyle/>
          <a:p>
            <a:pPr marL="457200" indent="-457200" algn="l">
              <a:buAutoNum type="arabicPeriod"/>
            </a:pPr>
            <a:r>
              <a:rPr lang="en-US" dirty="0"/>
              <a:t>The constitution was adopted on 17 November 1956.</a:t>
            </a:r>
          </a:p>
          <a:p>
            <a:pPr marL="457200" indent="-457200" algn="l">
              <a:buAutoNum type="arabicPeriod"/>
            </a:pPr>
            <a:r>
              <a:rPr lang="en-IN" dirty="0"/>
              <a:t>It came into effect on 26 January 1957.</a:t>
            </a:r>
          </a:p>
          <a:p>
            <a:pPr marL="457200" indent="-457200" algn="l">
              <a:buAutoNum type="arabicPeriod"/>
            </a:pPr>
            <a:r>
              <a:rPr lang="en-IN" dirty="0"/>
              <a:t>Jammu and Kashmir has a special status among Indian states.</a:t>
            </a:r>
          </a:p>
          <a:p>
            <a:pPr marL="457200" indent="-457200" algn="l">
              <a:buAutoNum type="arabicPeriod"/>
            </a:pPr>
            <a:r>
              <a:rPr lang="en-IN" dirty="0"/>
              <a:t> the State of Jammu and Kashmir enjoyed a special but temporary autonomous status as mentioned in </a:t>
            </a:r>
            <a:r>
              <a:rPr lang="en-IN" u="sng" dirty="0">
                <a:hlinkClick r:id="rId2" tooltip="Part XXI of the Constitution of India"/>
              </a:rPr>
              <a:t>Part XXI of the Constitution of India</a:t>
            </a:r>
            <a:r>
              <a:rPr lang="en-IN" dirty="0"/>
              <a:t>. </a:t>
            </a:r>
          </a:p>
          <a:p>
            <a:pPr marL="457200" indent="-457200" algn="l">
              <a:buAutoNum type="arabicPeriod"/>
            </a:pPr>
            <a:r>
              <a:rPr lang="en-IN" dirty="0"/>
              <a:t>till 1965, the head of state in Jammu and Kashmir was called </a:t>
            </a:r>
            <a:r>
              <a:rPr lang="en-IN" u="sng" dirty="0">
                <a:hlinkClick r:id="rId3" tooltip="List of Governors of Jammu and Kashmir"/>
              </a:rPr>
              <a:t>Sadr-</a:t>
            </a:r>
            <a:r>
              <a:rPr lang="en-IN" u="sng" dirty="0" err="1">
                <a:hlinkClick r:id="rId3" tooltip="List of Governors of Jammu and Kashmir"/>
              </a:rPr>
              <a:t>i</a:t>
            </a:r>
            <a:r>
              <a:rPr lang="en-IN" u="sng" dirty="0">
                <a:hlinkClick r:id="rId3" tooltip="List of Governors of Jammu and Kashmir"/>
              </a:rPr>
              <a:t>-</a:t>
            </a:r>
            <a:r>
              <a:rPr lang="en-IN" u="sng" dirty="0" err="1">
                <a:hlinkClick r:id="rId3" tooltip="List of Governors of Jammu and Kashmir"/>
              </a:rPr>
              <a:t>Riyasat</a:t>
            </a:r>
            <a:r>
              <a:rPr lang="en-IN" dirty="0"/>
              <a:t> (Head of State) whereas in other state, the title was </a:t>
            </a:r>
            <a:r>
              <a:rPr lang="en-IN" u="sng" dirty="0">
                <a:hlinkClick r:id="rId4" tooltip="Governor (India)"/>
              </a:rPr>
              <a:t>Governor</a:t>
            </a:r>
            <a:r>
              <a:rPr lang="en-IN" dirty="0"/>
              <a:t>, and the head of government was called </a:t>
            </a:r>
            <a:r>
              <a:rPr lang="en-IN" u="sng" dirty="0">
                <a:hlinkClick r:id="rId5" tooltip="List of Chief Ministers of Jammu and Kashmir"/>
              </a:rPr>
              <a:t>Prime Minister</a:t>
            </a:r>
            <a:r>
              <a:rPr lang="en-IN" dirty="0"/>
              <a:t> in place of </a:t>
            </a:r>
            <a:r>
              <a:rPr lang="en-IN" u="sng" dirty="0">
                <a:hlinkClick r:id="rId6" tooltip="Chief Minister (India)"/>
              </a:rPr>
              <a:t>Chief Minister</a:t>
            </a:r>
            <a:r>
              <a:rPr lang="en-IN" dirty="0"/>
              <a:t> in other states.</a:t>
            </a:r>
            <a:endParaRPr lang="en-US" dirty="0"/>
          </a:p>
          <a:p>
            <a:pPr algn="l"/>
            <a:endParaRPr lang="en-IN" dirty="0"/>
          </a:p>
        </p:txBody>
      </p:sp>
      <p:pic>
        <p:nvPicPr>
          <p:cNvPr id="8" name="Content Placeholder 7">
            <a:extLst>
              <a:ext uri="{FF2B5EF4-FFF2-40B4-BE49-F238E27FC236}">
                <a16:creationId xmlns:a16="http://schemas.microsoft.com/office/drawing/2014/main" id="{E6A93CF2-7E93-4A41-8AF2-C316A9AC7543}"/>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365147" y="1607344"/>
            <a:ext cx="5181600" cy="3643312"/>
          </a:xfrm>
        </p:spPr>
      </p:pic>
    </p:spTree>
    <p:extLst>
      <p:ext uri="{BB962C8B-B14F-4D97-AF65-F5344CB8AC3E}">
        <p14:creationId xmlns:p14="http://schemas.microsoft.com/office/powerpoint/2010/main" val="74927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6AC7-D688-4DAB-A723-A4F761487668}"/>
              </a:ext>
            </a:extLst>
          </p:cNvPr>
          <p:cNvSpPr>
            <a:spLocks noGrp="1"/>
          </p:cNvSpPr>
          <p:nvPr>
            <p:ph type="title"/>
          </p:nvPr>
        </p:nvSpPr>
        <p:spPr/>
        <p:txBody>
          <a:bodyPr/>
          <a:lstStyle/>
          <a:p>
            <a:r>
              <a:rPr lang="en-IN" b="1" dirty="0"/>
              <a:t>Autonomy of Jammu and Kashmir</a:t>
            </a:r>
            <a:endParaRPr lang="en-IN" dirty="0"/>
          </a:p>
        </p:txBody>
      </p:sp>
      <p:sp>
        <p:nvSpPr>
          <p:cNvPr id="3" name="Content Placeholder 2">
            <a:extLst>
              <a:ext uri="{FF2B5EF4-FFF2-40B4-BE49-F238E27FC236}">
                <a16:creationId xmlns:a16="http://schemas.microsoft.com/office/drawing/2014/main" id="{111A98F2-1C22-409D-A8A1-80DB59FAFBBA}"/>
              </a:ext>
            </a:extLst>
          </p:cNvPr>
          <p:cNvSpPr>
            <a:spLocks noGrp="1"/>
          </p:cNvSpPr>
          <p:nvPr>
            <p:ph sz="half" idx="1"/>
          </p:nvPr>
        </p:nvSpPr>
        <p:spPr>
          <a:xfrm>
            <a:off x="645253" y="1842403"/>
            <a:ext cx="7156508" cy="4351338"/>
          </a:xfrm>
        </p:spPr>
        <p:txBody>
          <a:bodyPr>
            <a:normAutofit fontScale="85000" lnSpcReduction="20000"/>
          </a:bodyPr>
          <a:lstStyle/>
          <a:p>
            <a:r>
              <a:rPr lang="en-US" dirty="0"/>
              <a:t>Any action of the Union Legislature or Union Executive which results in alteration of the name or territories or an international treaty or agreement affecting the disposition of any part of the territory of the state requires the consent of the State Legislature or the State Executive (as the case may be) to be effective. </a:t>
            </a:r>
          </a:p>
          <a:p>
            <a:r>
              <a:rPr lang="en-US" dirty="0"/>
              <a:t> The Union has no power to suspend the Constitution of J&amp;K.</a:t>
            </a:r>
          </a:p>
          <a:p>
            <a:r>
              <a:rPr lang="en-IN" dirty="0"/>
              <a:t>The subjects for legislation are divided into a 'Union List’ of ninety six subjects, a 'State List ‘of sixty six items, and a 'Concurrent List’ of </a:t>
            </a:r>
            <a:r>
              <a:rPr lang="en-IN" dirty="0" err="1"/>
              <a:t>fourty</a:t>
            </a:r>
            <a:r>
              <a:rPr lang="en-IN" dirty="0"/>
              <a:t> seven items.</a:t>
            </a:r>
          </a:p>
          <a:p>
            <a:r>
              <a:rPr lang="en-US" dirty="0"/>
              <a:t>ninety-four of the ninety-seven items in the Union List applied to Jammu and Kashmir. Of the 'Concurrent List', twenty-six of the forty-seven items applied to Jammu and </a:t>
            </a:r>
            <a:r>
              <a:rPr lang="en-IN" dirty="0"/>
              <a:t>Kashmir</a:t>
            </a:r>
          </a:p>
        </p:txBody>
      </p:sp>
    </p:spTree>
    <p:extLst>
      <p:ext uri="{BB962C8B-B14F-4D97-AF65-F5344CB8AC3E}">
        <p14:creationId xmlns:p14="http://schemas.microsoft.com/office/powerpoint/2010/main" val="71356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C5D-6912-4192-87A0-2A31D5A4B5E5}"/>
              </a:ext>
            </a:extLst>
          </p:cNvPr>
          <p:cNvSpPr>
            <a:spLocks noGrp="1"/>
          </p:cNvSpPr>
          <p:nvPr>
            <p:ph type="title"/>
          </p:nvPr>
        </p:nvSpPr>
        <p:spPr/>
        <p:txBody>
          <a:bodyPr/>
          <a:lstStyle/>
          <a:p>
            <a:r>
              <a:rPr lang="en-IN" b="1" dirty="0"/>
              <a:t>Relation Of Kashmir </a:t>
            </a:r>
          </a:p>
        </p:txBody>
      </p:sp>
      <p:sp>
        <p:nvSpPr>
          <p:cNvPr id="3" name="Content Placeholder 2">
            <a:extLst>
              <a:ext uri="{FF2B5EF4-FFF2-40B4-BE49-F238E27FC236}">
                <a16:creationId xmlns:a16="http://schemas.microsoft.com/office/drawing/2014/main" id="{03BDA06A-A5BB-4138-A0AB-AE1BF7458976}"/>
              </a:ext>
            </a:extLst>
          </p:cNvPr>
          <p:cNvSpPr>
            <a:spLocks noGrp="1"/>
          </p:cNvSpPr>
          <p:nvPr>
            <p:ph sz="half" idx="1"/>
          </p:nvPr>
        </p:nvSpPr>
        <p:spPr/>
        <p:txBody>
          <a:bodyPr>
            <a:normAutofit fontScale="47500" lnSpcReduction="20000"/>
          </a:bodyPr>
          <a:lstStyle/>
          <a:p>
            <a:pPr lvl="0"/>
            <a:r>
              <a:rPr lang="en-IN" b="1" dirty="0"/>
              <a:t>Article 3</a:t>
            </a:r>
            <a:r>
              <a:rPr lang="en-IN" dirty="0"/>
              <a:t> in part 2 of the Jammu and Kashmir constitution stated "</a:t>
            </a:r>
            <a:r>
              <a:rPr lang="en-IN" i="1" dirty="0"/>
              <a:t>Relationship of the State with the Union of India</a:t>
            </a:r>
            <a:r>
              <a:rPr lang="en-IN" dirty="0"/>
              <a:t>:-The State of Jammu and Kashmir is and shall be an integral part of the Union of India."</a:t>
            </a:r>
          </a:p>
          <a:p>
            <a:pPr lvl="0"/>
            <a:r>
              <a:rPr lang="en-IN" b="1" dirty="0"/>
              <a:t>Article 5</a:t>
            </a:r>
            <a:r>
              <a:rPr lang="en-IN" dirty="0"/>
              <a:t> of the part 2 was about extent of "Executive" and "Legislative" powers of the state and stated that "</a:t>
            </a:r>
            <a:r>
              <a:rPr lang="en-IN" u="sng" dirty="0">
                <a:hlinkClick r:id="rId2" tooltip="Jammu and Kashmir Legislative Assembly"/>
              </a:rPr>
              <a:t>Jammu and Kashmir Legislative Assembly</a:t>
            </a:r>
            <a:r>
              <a:rPr lang="en-IN" dirty="0"/>
              <a:t> has executive and legislative power of all matters except those with respect to which </a:t>
            </a:r>
            <a:r>
              <a:rPr lang="en-IN" u="sng" dirty="0">
                <a:hlinkClick r:id="rId3" tooltip="Parliament of India"/>
              </a:rPr>
              <a:t>Parliament of India</a:t>
            </a:r>
            <a:r>
              <a:rPr lang="en-IN" dirty="0"/>
              <a:t> has power to make laws for the State under the provisions of the </a:t>
            </a:r>
            <a:r>
              <a:rPr lang="en-IN" u="sng" dirty="0">
                <a:hlinkClick r:id="rId4" tooltip="Constitution of India"/>
              </a:rPr>
              <a:t>Constitution of India</a:t>
            </a:r>
            <a:r>
              <a:rPr lang="en-IN" dirty="0"/>
              <a:t>".</a:t>
            </a:r>
            <a:r>
              <a:rPr lang="en-IN" u="sng" baseline="30000" dirty="0">
                <a:hlinkClick r:id="rId5"/>
              </a:rPr>
              <a:t>[9]</a:t>
            </a:r>
            <a:r>
              <a:rPr lang="en-IN" dirty="0"/>
              <a:t> Sectors in which </a:t>
            </a:r>
            <a:r>
              <a:rPr lang="en-IN" u="sng" dirty="0">
                <a:hlinkClick r:id="rId6" tooltip="Government of India"/>
              </a:rPr>
              <a:t>Government of India</a:t>
            </a:r>
            <a:r>
              <a:rPr lang="en-IN" dirty="0"/>
              <a:t> can make laws for </a:t>
            </a:r>
            <a:r>
              <a:rPr lang="en-IN" u="sng" dirty="0">
                <a:hlinkClick r:id="rId7" tooltip="Jammu and Kashmir"/>
              </a:rPr>
              <a:t>Jammu and Kashmir</a:t>
            </a:r>
            <a:r>
              <a:rPr lang="en-IN" dirty="0"/>
              <a:t> includes </a:t>
            </a:r>
            <a:r>
              <a:rPr lang="en-IN" dirty="0" err="1"/>
              <a:t>Defense</a:t>
            </a:r>
            <a:r>
              <a:rPr lang="en-IN" dirty="0"/>
              <a:t> sector, Foreign affairs, Finance and Communication.</a:t>
            </a:r>
          </a:p>
          <a:p>
            <a:r>
              <a:rPr lang="en-IN" b="1" dirty="0"/>
              <a:t>Article 147</a:t>
            </a:r>
            <a:r>
              <a:rPr lang="en-IN" dirty="0"/>
              <a:t> of Part 12 was about amendment of the Jammu and Kashmir Constitution which stated that, "No Bill shall be introduced or moved in State Legislative Assembly to amend or change above mentioned articles 3 and 5</a:t>
            </a:r>
          </a:p>
          <a:p>
            <a:pPr lvl="0"/>
            <a:r>
              <a:rPr lang="en-IN" b="1" dirty="0"/>
              <a:t>Article 48</a:t>
            </a:r>
            <a:r>
              <a:rPr lang="en-IN" dirty="0"/>
              <a:t> of Part VI of Jammu and Kashmir constitution defines </a:t>
            </a:r>
            <a:r>
              <a:rPr lang="en-IN" u="sng" dirty="0">
                <a:hlinkClick r:id="rId8" tooltip="Pakistan administered Kashmir"/>
              </a:rPr>
              <a:t>Pakistan administered Kashmir</a:t>
            </a:r>
            <a:r>
              <a:rPr lang="en-IN" dirty="0"/>
              <a:t> as "Pakistan Occupied Territory" (POK).</a:t>
            </a:r>
            <a:r>
              <a:rPr lang="en-IN" u="sng" baseline="30000" dirty="0">
                <a:hlinkClick r:id="rId9"/>
              </a:rPr>
              <a:t>[12]</a:t>
            </a:r>
            <a:endParaRPr lang="en-IN" dirty="0"/>
          </a:p>
          <a:p>
            <a:r>
              <a:rPr lang="en-IN" dirty="0"/>
              <a:t>There were 111 seats in Jammu and Kashmir state legislative assembly. Of these seats, 24 were reserved for representatives from Pakistan-controlled Kashmir, to remain vacant until Pakistan ceases the "occupation" of Kashmir</a:t>
            </a:r>
          </a:p>
        </p:txBody>
      </p:sp>
      <p:pic>
        <p:nvPicPr>
          <p:cNvPr id="6" name="Content Placeholder 5">
            <a:extLst>
              <a:ext uri="{FF2B5EF4-FFF2-40B4-BE49-F238E27FC236}">
                <a16:creationId xmlns:a16="http://schemas.microsoft.com/office/drawing/2014/main" id="{2E35EEB1-8EB5-48EE-8DCE-FA845B9F39A5}"/>
              </a:ext>
            </a:extLst>
          </p:cNvPr>
          <p:cNvPicPr>
            <a:picLocks noGrp="1" noChangeAspect="1"/>
          </p:cNvPicPr>
          <p:nvPr>
            <p:ph sz="half" idx="2"/>
          </p:nvPr>
        </p:nvPicPr>
        <p:blipFill>
          <a:blip r:embed="rId10">
            <a:extLst>
              <a:ext uri="{28A0092B-C50C-407E-A947-70E740481C1C}">
                <a14:useLocalDpi xmlns:a14="http://schemas.microsoft.com/office/drawing/2010/main" val="0"/>
              </a:ext>
            </a:extLst>
          </a:blip>
          <a:stretch>
            <a:fillRect/>
          </a:stretch>
        </p:blipFill>
        <p:spPr>
          <a:xfrm>
            <a:off x="6886663" y="895350"/>
            <a:ext cx="3993858" cy="2533650"/>
          </a:xfrm>
        </p:spPr>
      </p:pic>
      <p:pic>
        <p:nvPicPr>
          <p:cNvPr id="8" name="Picture 7">
            <a:extLst>
              <a:ext uri="{FF2B5EF4-FFF2-40B4-BE49-F238E27FC236}">
                <a16:creationId xmlns:a16="http://schemas.microsoft.com/office/drawing/2014/main" id="{63D52735-E8E4-45C7-9DBD-92FFCFC706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41820" y="3510997"/>
            <a:ext cx="3911980" cy="3063875"/>
          </a:xfrm>
          <a:prstGeom prst="rect">
            <a:avLst/>
          </a:prstGeom>
        </p:spPr>
      </p:pic>
    </p:spTree>
    <p:extLst>
      <p:ext uri="{BB962C8B-B14F-4D97-AF65-F5344CB8AC3E}">
        <p14:creationId xmlns:p14="http://schemas.microsoft.com/office/powerpoint/2010/main" val="216994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7606-1271-4874-899D-1F922A3DDDC6}"/>
              </a:ext>
            </a:extLst>
          </p:cNvPr>
          <p:cNvSpPr>
            <a:spLocks noGrp="1"/>
          </p:cNvSpPr>
          <p:nvPr>
            <p:ph type="title"/>
          </p:nvPr>
        </p:nvSpPr>
        <p:spPr/>
        <p:txBody>
          <a:bodyPr/>
          <a:lstStyle/>
          <a:p>
            <a:r>
              <a:rPr lang="en-IN" b="1" dirty="0"/>
              <a:t>High Court Of J&amp;K</a:t>
            </a:r>
          </a:p>
        </p:txBody>
      </p:sp>
      <p:sp>
        <p:nvSpPr>
          <p:cNvPr id="3" name="Content Placeholder 2">
            <a:extLst>
              <a:ext uri="{FF2B5EF4-FFF2-40B4-BE49-F238E27FC236}">
                <a16:creationId xmlns:a16="http://schemas.microsoft.com/office/drawing/2014/main" id="{EC59BC86-AD8A-4C38-8C8D-0AC31FC2D17A}"/>
              </a:ext>
            </a:extLst>
          </p:cNvPr>
          <p:cNvSpPr>
            <a:spLocks noGrp="1"/>
          </p:cNvSpPr>
          <p:nvPr>
            <p:ph sz="half" idx="1"/>
          </p:nvPr>
        </p:nvSpPr>
        <p:spPr/>
        <p:txBody>
          <a:bodyPr>
            <a:normAutofit/>
          </a:bodyPr>
          <a:lstStyle/>
          <a:p>
            <a:r>
              <a:rPr lang="en-US" dirty="0"/>
              <a:t>The High Court of J&amp;K has limited powers as compared to other High Courts within India. It can’t declare any law unconstitutional.</a:t>
            </a:r>
          </a:p>
          <a:p>
            <a:r>
              <a:rPr lang="en-US" dirty="0"/>
              <a:t> Unlike High Courts in other states, under Article 226 of the Constitution, it can’t issue writs except for enforcement of Fundamental Rights.</a:t>
            </a:r>
            <a:endParaRPr lang="en-IN" dirty="0"/>
          </a:p>
        </p:txBody>
      </p:sp>
      <p:pic>
        <p:nvPicPr>
          <p:cNvPr id="5" name="Picture 4">
            <a:extLst>
              <a:ext uri="{FF2B5EF4-FFF2-40B4-BE49-F238E27FC236}">
                <a16:creationId xmlns:a16="http://schemas.microsoft.com/office/drawing/2014/main" id="{1BE0CBAE-095A-4886-A8EE-9CFDB569E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334" y="792964"/>
            <a:ext cx="4127858" cy="2225806"/>
          </a:xfrm>
          <a:prstGeom prst="rect">
            <a:avLst/>
          </a:prstGeom>
        </p:spPr>
      </p:pic>
      <p:pic>
        <p:nvPicPr>
          <p:cNvPr id="7" name="Picture 6">
            <a:extLst>
              <a:ext uri="{FF2B5EF4-FFF2-40B4-BE49-F238E27FC236}">
                <a16:creationId xmlns:a16="http://schemas.microsoft.com/office/drawing/2014/main" id="{084BAE7E-9E09-43B4-920C-DD5048CCB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794" y="3587883"/>
            <a:ext cx="4734187" cy="2662980"/>
          </a:xfrm>
          <a:prstGeom prst="rect">
            <a:avLst/>
          </a:prstGeom>
        </p:spPr>
      </p:pic>
    </p:spTree>
    <p:extLst>
      <p:ext uri="{BB962C8B-B14F-4D97-AF65-F5344CB8AC3E}">
        <p14:creationId xmlns:p14="http://schemas.microsoft.com/office/powerpoint/2010/main" val="330383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D395-28B1-4DE1-93FE-08A028C14470}"/>
              </a:ext>
            </a:extLst>
          </p:cNvPr>
          <p:cNvSpPr>
            <a:spLocks noGrp="1"/>
          </p:cNvSpPr>
          <p:nvPr>
            <p:ph type="title"/>
          </p:nvPr>
        </p:nvSpPr>
        <p:spPr/>
        <p:txBody>
          <a:bodyPr/>
          <a:lstStyle/>
          <a:p>
            <a:r>
              <a:rPr lang="en-IN" b="1" dirty="0"/>
              <a:t>Amendment Of State Constitution</a:t>
            </a:r>
          </a:p>
        </p:txBody>
      </p:sp>
      <p:sp>
        <p:nvSpPr>
          <p:cNvPr id="3" name="Content Placeholder 2">
            <a:extLst>
              <a:ext uri="{FF2B5EF4-FFF2-40B4-BE49-F238E27FC236}">
                <a16:creationId xmlns:a16="http://schemas.microsoft.com/office/drawing/2014/main" id="{A70D5667-2C50-426F-B5A6-194D0E98D6B1}"/>
              </a:ext>
            </a:extLst>
          </p:cNvPr>
          <p:cNvSpPr>
            <a:spLocks noGrp="1"/>
          </p:cNvSpPr>
          <p:nvPr>
            <p:ph sz="half" idx="1"/>
          </p:nvPr>
        </p:nvSpPr>
        <p:spPr/>
        <p:txBody>
          <a:bodyPr>
            <a:normAutofit fontScale="62500" lnSpcReduction="20000"/>
          </a:bodyPr>
          <a:lstStyle/>
          <a:p>
            <a:r>
              <a:rPr lang="en-US" dirty="0"/>
              <a:t>The Provisions of the State Constitution (except those relating to the relationship of the state with the Union) may be amended by an Act of the Legislative Assembly of the state passed by not less than two-thirds of its membership. </a:t>
            </a:r>
          </a:p>
          <a:p>
            <a:r>
              <a:rPr lang="en-US" dirty="0"/>
              <a:t>If such amendment seeks to affect Governor or Election Commission, it needs President’s assent to come into effect. No amendment of the Constitution of India shall extend to J&amp;K unless so extended by an order of the President under Article 370(1).</a:t>
            </a:r>
          </a:p>
          <a:p>
            <a:r>
              <a:rPr lang="en-IN" dirty="0"/>
              <a:t>No bill or amendment can be introduced or moved in either House of the Legislature which seeks to make any change in the provisions which is not applicable to the state or which do not extend to matters those with respect to which Parliament has power to make laws for the State under the provisions of the Constitution of India. </a:t>
            </a:r>
            <a:endParaRPr lang="en-US" dirty="0"/>
          </a:p>
        </p:txBody>
      </p:sp>
      <p:pic>
        <p:nvPicPr>
          <p:cNvPr id="6" name="Content Placeholder 5">
            <a:extLst>
              <a:ext uri="{FF2B5EF4-FFF2-40B4-BE49-F238E27FC236}">
                <a16:creationId xmlns:a16="http://schemas.microsoft.com/office/drawing/2014/main" id="{3BF9FF82-D988-48EA-9139-70943504C6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5769" y="1690688"/>
            <a:ext cx="2828369" cy="4351338"/>
          </a:xfrm>
        </p:spPr>
      </p:pic>
    </p:spTree>
    <p:extLst>
      <p:ext uri="{BB962C8B-B14F-4D97-AF65-F5344CB8AC3E}">
        <p14:creationId xmlns:p14="http://schemas.microsoft.com/office/powerpoint/2010/main" val="273964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F4CE-CF86-403A-8729-19551E8930EB}"/>
              </a:ext>
            </a:extLst>
          </p:cNvPr>
          <p:cNvSpPr>
            <a:spLocks noGrp="1"/>
          </p:cNvSpPr>
          <p:nvPr>
            <p:ph type="title"/>
          </p:nvPr>
        </p:nvSpPr>
        <p:spPr/>
        <p:txBody>
          <a:bodyPr/>
          <a:lstStyle/>
          <a:p>
            <a:r>
              <a:rPr lang="en-IN" b="1" dirty="0"/>
              <a:t>Historical Aspect</a:t>
            </a:r>
          </a:p>
        </p:txBody>
      </p:sp>
      <p:sp>
        <p:nvSpPr>
          <p:cNvPr id="3" name="Content Placeholder 2">
            <a:extLst>
              <a:ext uri="{FF2B5EF4-FFF2-40B4-BE49-F238E27FC236}">
                <a16:creationId xmlns:a16="http://schemas.microsoft.com/office/drawing/2014/main" id="{BB28855D-24A3-4353-8EE2-88E96CB1BDE4}"/>
              </a:ext>
            </a:extLst>
          </p:cNvPr>
          <p:cNvSpPr>
            <a:spLocks noGrp="1"/>
          </p:cNvSpPr>
          <p:nvPr>
            <p:ph sz="half" idx="1"/>
          </p:nvPr>
        </p:nvSpPr>
        <p:spPr>
          <a:xfrm>
            <a:off x="539691" y="1825625"/>
            <a:ext cx="5825455" cy="4667250"/>
          </a:xfrm>
        </p:spPr>
        <p:txBody>
          <a:bodyPr>
            <a:normAutofit fontScale="62500" lnSpcReduction="20000"/>
          </a:bodyPr>
          <a:lstStyle/>
          <a:p>
            <a:r>
              <a:rPr lang="en-US" dirty="0"/>
              <a:t>  J&amp;K chose to remain independent at the time of India, Pakistan  Independence.</a:t>
            </a:r>
          </a:p>
          <a:p>
            <a:r>
              <a:rPr lang="en-US" dirty="0"/>
              <a:t> An agreement was entered by J&amp;K with Pakistan and India that   none of them will attack J&amp;K. While India respected the  agreement  and exercised restraint, Pakistan attacked Kashmir in a  bid to annex it by force. </a:t>
            </a:r>
          </a:p>
          <a:p>
            <a:r>
              <a:rPr lang="en-US" dirty="0"/>
              <a:t> On 6th October 1947, Kashmir was attacked by “Azad Kashmir  Forces” supported by Pakistan. To save J&amp;K, the then ruler   Maharaja Hari Singh  chose to accede J&amp;K to India. </a:t>
            </a:r>
          </a:p>
          <a:p>
            <a:r>
              <a:rPr lang="en-US" dirty="0"/>
              <a:t>In October 1947, the accession was made by the ruler in </a:t>
            </a:r>
            <a:r>
              <a:rPr lang="en-US" dirty="0" err="1"/>
              <a:t>favour</a:t>
            </a:r>
            <a:r>
              <a:rPr lang="en-US" dirty="0"/>
              <a:t> of  India in consideration of certain commitments made by Pt. Jawahar Lal Nehru (the then Prime Minister of India). It was in the   pursuance of those commitments that Article 370 was incorporated  in the Constitution.</a:t>
            </a:r>
          </a:p>
          <a:p>
            <a:pPr marL="342900" indent="-342900"/>
            <a:r>
              <a:rPr lang="en-US" dirty="0"/>
              <a:t>The Ruler of Jammu and Kashmir signed the instrument of  accession whereby only three subjects were surrendered by the State to  the Dominion of India. </a:t>
            </a:r>
          </a:p>
          <a:p>
            <a:pPr marL="0" indent="0">
              <a:buNone/>
            </a:pPr>
            <a:r>
              <a:rPr lang="en-US" dirty="0"/>
              <a:t> 1. External affairs 2. Defense and 3. Communications </a:t>
            </a:r>
          </a:p>
          <a:p>
            <a:endParaRPr lang="en-US" dirty="0"/>
          </a:p>
          <a:p>
            <a:endParaRPr lang="en-IN" dirty="0"/>
          </a:p>
        </p:txBody>
      </p:sp>
      <p:pic>
        <p:nvPicPr>
          <p:cNvPr id="8" name="Content Placeholder 7">
            <a:extLst>
              <a:ext uri="{FF2B5EF4-FFF2-40B4-BE49-F238E27FC236}">
                <a16:creationId xmlns:a16="http://schemas.microsoft.com/office/drawing/2014/main" id="{77FA9BA8-2BC9-4EF0-B624-14DD685FE6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5147" y="0"/>
            <a:ext cx="5480108" cy="2902591"/>
          </a:xfrm>
        </p:spPr>
      </p:pic>
    </p:spTree>
    <p:extLst>
      <p:ext uri="{BB962C8B-B14F-4D97-AF65-F5344CB8AC3E}">
        <p14:creationId xmlns:p14="http://schemas.microsoft.com/office/powerpoint/2010/main" val="250885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6834-DBBF-4345-8395-55EAF4678AA9}"/>
              </a:ext>
            </a:extLst>
          </p:cNvPr>
          <p:cNvSpPr>
            <a:spLocks noGrp="1"/>
          </p:cNvSpPr>
          <p:nvPr>
            <p:ph type="title"/>
          </p:nvPr>
        </p:nvSpPr>
        <p:spPr/>
        <p:txBody>
          <a:bodyPr/>
          <a:lstStyle/>
          <a:p>
            <a:r>
              <a:rPr lang="en-IN" b="1" dirty="0"/>
              <a:t>Jurisdiction of Parliament</a:t>
            </a:r>
          </a:p>
        </p:txBody>
      </p:sp>
      <p:sp>
        <p:nvSpPr>
          <p:cNvPr id="3" name="Content Placeholder 2">
            <a:extLst>
              <a:ext uri="{FF2B5EF4-FFF2-40B4-BE49-F238E27FC236}">
                <a16:creationId xmlns:a16="http://schemas.microsoft.com/office/drawing/2014/main" id="{425B4B2B-C61A-486C-82C0-1D22BCA3360D}"/>
              </a:ext>
            </a:extLst>
          </p:cNvPr>
          <p:cNvSpPr>
            <a:spLocks noGrp="1"/>
          </p:cNvSpPr>
          <p:nvPr>
            <p:ph sz="half" idx="1"/>
          </p:nvPr>
        </p:nvSpPr>
        <p:spPr/>
        <p:txBody>
          <a:bodyPr>
            <a:normAutofit fontScale="77500" lnSpcReduction="20000"/>
          </a:bodyPr>
          <a:lstStyle/>
          <a:p>
            <a:r>
              <a:rPr lang="en-US" dirty="0"/>
              <a:t> Limited jurisdiction in case of J&amp;K as compared to other states. </a:t>
            </a:r>
          </a:p>
          <a:p>
            <a:r>
              <a:rPr lang="en-US" dirty="0"/>
              <a:t> Till 1963, Parliament could legislate on subjects contained in the Union List, and had no jurisdiction in case of Concurrent  List under 7th Schedule of the Constitution. But now, the Parliament has power to legislate not just on subjects contained in the Union List but also on some of the subjects of Concurrent List. </a:t>
            </a:r>
          </a:p>
          <a:p>
            <a:r>
              <a:rPr lang="en-US" dirty="0"/>
              <a:t> Residuary powers, unlike other states, rest with J&amp;K. </a:t>
            </a:r>
          </a:p>
          <a:p>
            <a:r>
              <a:rPr lang="en-US" dirty="0"/>
              <a:t> The Parliament has no power to legislate Preventive  Detention laws for the state; only the state legislature has the power to do so.</a:t>
            </a:r>
            <a:endParaRPr lang="en-IN" dirty="0"/>
          </a:p>
        </p:txBody>
      </p:sp>
      <p:pic>
        <p:nvPicPr>
          <p:cNvPr id="6" name="Content Placeholder 5">
            <a:extLst>
              <a:ext uri="{FF2B5EF4-FFF2-40B4-BE49-F238E27FC236}">
                <a16:creationId xmlns:a16="http://schemas.microsoft.com/office/drawing/2014/main" id="{A1752CC4-35F3-4EA0-BFB9-0CCDEBF385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7426" y="2458903"/>
            <a:ext cx="5484055" cy="3084781"/>
          </a:xfrm>
        </p:spPr>
      </p:pic>
    </p:spTree>
    <p:extLst>
      <p:ext uri="{BB962C8B-B14F-4D97-AF65-F5344CB8AC3E}">
        <p14:creationId xmlns:p14="http://schemas.microsoft.com/office/powerpoint/2010/main" val="248037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C6F59-7630-46BD-819F-83AC45C48516}"/>
              </a:ext>
            </a:extLst>
          </p:cNvPr>
          <p:cNvSpPr>
            <a:spLocks noGrp="1"/>
          </p:cNvSpPr>
          <p:nvPr>
            <p:ph sz="half" idx="1"/>
          </p:nvPr>
        </p:nvSpPr>
        <p:spPr>
          <a:xfrm>
            <a:off x="838200" y="1157681"/>
            <a:ext cx="5181600" cy="5019282"/>
          </a:xfrm>
        </p:spPr>
        <p:txBody>
          <a:bodyPr>
            <a:normAutofit fontScale="92500" lnSpcReduction="20000"/>
          </a:bodyPr>
          <a:lstStyle/>
          <a:p>
            <a:pPr marL="0" indent="0">
              <a:buNone/>
            </a:pPr>
            <a:endParaRPr lang="en-US" dirty="0"/>
          </a:p>
          <a:p>
            <a:pPr marL="342900" indent="-342900">
              <a:buFont typeface="Arial" panose="020B0604020202020204" pitchFamily="34" charset="0"/>
              <a:buChar char="•"/>
            </a:pPr>
            <a:r>
              <a:rPr lang="en-US" dirty="0"/>
              <a:t>The State enjoys a greater measure of autonomy and the power  of the Union of India is restricted, as regards other  States. </a:t>
            </a:r>
          </a:p>
          <a:p>
            <a:pPr marL="342900" indent="-342900">
              <a:buFont typeface="Arial" panose="020B0604020202020204" pitchFamily="34" charset="0"/>
              <a:buChar char="•"/>
            </a:pPr>
            <a:r>
              <a:rPr lang="en-US" dirty="0"/>
              <a:t> The Union of India is incompetent to declare financial emergency and   emergency in case of failing of  constitutional machinery with respect to  the State of J&amp;K. </a:t>
            </a:r>
          </a:p>
          <a:p>
            <a:pPr marL="342900" indent="-342900">
              <a:buFont typeface="Arial" panose="020B0604020202020204" pitchFamily="34" charset="0"/>
              <a:buChar char="•"/>
            </a:pPr>
            <a:r>
              <a:rPr lang="en-US" dirty="0"/>
              <a:t> Only emergency due to War or External Aggression can be declared as  it is within the scope of “Defense” as surrendered to the Union of  India. </a:t>
            </a:r>
            <a:endParaRPr lang="en-IN" dirty="0"/>
          </a:p>
        </p:txBody>
      </p:sp>
      <p:pic>
        <p:nvPicPr>
          <p:cNvPr id="6" name="Content Placeholder 5">
            <a:extLst>
              <a:ext uri="{FF2B5EF4-FFF2-40B4-BE49-F238E27FC236}">
                <a16:creationId xmlns:a16="http://schemas.microsoft.com/office/drawing/2014/main" id="{2C81CE5B-50E8-4412-B8DD-E0AF12AAE2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8108" y="1365308"/>
            <a:ext cx="4304475" cy="3994202"/>
          </a:xfrm>
        </p:spPr>
      </p:pic>
    </p:spTree>
    <p:extLst>
      <p:ext uri="{BB962C8B-B14F-4D97-AF65-F5344CB8AC3E}">
        <p14:creationId xmlns:p14="http://schemas.microsoft.com/office/powerpoint/2010/main" val="20475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A00A-8649-468F-8946-5D94A9D2A9A1}"/>
              </a:ext>
            </a:extLst>
          </p:cNvPr>
          <p:cNvSpPr>
            <a:spLocks noGrp="1"/>
          </p:cNvSpPr>
          <p:nvPr>
            <p:ph type="title"/>
          </p:nvPr>
        </p:nvSpPr>
        <p:spPr/>
        <p:txBody>
          <a:bodyPr/>
          <a:lstStyle/>
          <a:p>
            <a:r>
              <a:rPr lang="en-IN" b="1" dirty="0"/>
              <a:t>Temporary provisions </a:t>
            </a:r>
            <a:endParaRPr lang="en-IN" dirty="0"/>
          </a:p>
        </p:txBody>
      </p:sp>
      <p:sp>
        <p:nvSpPr>
          <p:cNvPr id="3" name="Content Placeholder 2">
            <a:extLst>
              <a:ext uri="{FF2B5EF4-FFF2-40B4-BE49-F238E27FC236}">
                <a16:creationId xmlns:a16="http://schemas.microsoft.com/office/drawing/2014/main" id="{44E44A6B-BE26-4042-9576-A2439FECCF6F}"/>
              </a:ext>
            </a:extLst>
          </p:cNvPr>
          <p:cNvSpPr>
            <a:spLocks noGrp="1"/>
          </p:cNvSpPr>
          <p:nvPr>
            <p:ph sz="half" idx="1"/>
          </p:nvPr>
        </p:nvSpPr>
        <p:spPr>
          <a:xfrm>
            <a:off x="209725" y="1585519"/>
            <a:ext cx="11551640" cy="4907356"/>
          </a:xfrm>
        </p:spPr>
        <p:txBody>
          <a:bodyPr>
            <a:normAutofit fontScale="55000" lnSpcReduction="20000"/>
          </a:bodyPr>
          <a:lstStyle/>
          <a:p>
            <a:r>
              <a:rPr lang="en-IN" sz="2900" b="1" dirty="0"/>
              <a:t>(1)</a:t>
            </a:r>
            <a:r>
              <a:rPr lang="en-IN" sz="2900" dirty="0"/>
              <a:t> Notwithstanding anything contained in this Constitution,—</a:t>
            </a:r>
          </a:p>
          <a:p>
            <a:pPr marL="0" indent="0">
              <a:buNone/>
            </a:pPr>
            <a:r>
              <a:rPr lang="en-IN" sz="2900" dirty="0"/>
              <a:t>(a) the provisions of article 238 shall not apply now in relation to the state of Jammu and Kashmir</a:t>
            </a:r>
          </a:p>
          <a:p>
            <a:pPr marL="0" indent="0">
              <a:buNone/>
            </a:pPr>
            <a:r>
              <a:rPr lang="en-IN" sz="2900" dirty="0"/>
              <a:t>(b) the power of Parliament to make laws for the said state shall be limited to—</a:t>
            </a:r>
          </a:p>
          <a:p>
            <a:pPr marL="0" indent="0">
              <a:buNone/>
            </a:pPr>
            <a:r>
              <a:rPr lang="en-IN" sz="2900" dirty="0"/>
              <a:t>(</a:t>
            </a:r>
            <a:r>
              <a:rPr lang="en-IN" sz="2900" dirty="0" err="1"/>
              <a:t>i</a:t>
            </a:r>
            <a:r>
              <a:rPr lang="en-IN" sz="2900" dirty="0"/>
              <a:t>) those matters in the </a:t>
            </a:r>
            <a:r>
              <a:rPr lang="en-IN" sz="2900" u="sng" dirty="0">
                <a:hlinkClick r:id="rId2" tooltip="Union List"/>
              </a:rPr>
              <a:t>Union List</a:t>
            </a:r>
            <a:r>
              <a:rPr lang="en-IN" sz="2900" dirty="0"/>
              <a:t> and the </a:t>
            </a:r>
            <a:r>
              <a:rPr lang="en-IN" sz="2900" u="sng" dirty="0">
                <a:hlinkClick r:id="rId3" tooltip="Concurrent List"/>
              </a:rPr>
              <a:t>Concurrent List</a:t>
            </a:r>
            <a:r>
              <a:rPr lang="en-IN" sz="2900" dirty="0"/>
              <a:t> which, in consultation with the </a:t>
            </a:r>
            <a:r>
              <a:rPr lang="en-IN" sz="2900" u="sng" dirty="0">
                <a:hlinkClick r:id="rId4" tooltip="Government of Jammu and Kashmir">
                  <a:extLst>
                    <a:ext uri="{A12FA001-AC4F-418D-AE19-62706E023703}">
                      <ahyp:hlinkClr xmlns:ahyp="http://schemas.microsoft.com/office/drawing/2018/hyperlinkcolor" val="tx"/>
                    </a:ext>
                  </a:extLst>
                </a:hlinkClick>
              </a:rPr>
              <a:t>Government of the State</a:t>
            </a:r>
            <a:r>
              <a:rPr lang="en-IN" sz="2900" dirty="0"/>
              <a:t>, are declared by                         the </a:t>
            </a:r>
            <a:r>
              <a:rPr lang="en-IN" sz="2900" u="sng" dirty="0">
                <a:hlinkClick r:id="rId5" tooltip="President of India"/>
              </a:rPr>
              <a:t>President</a:t>
            </a:r>
            <a:r>
              <a:rPr lang="en-IN" sz="2900" dirty="0"/>
              <a:t> to correspond to matters specified in the </a:t>
            </a:r>
            <a:r>
              <a:rPr lang="en-IN" sz="2900" u="sng" dirty="0">
                <a:hlinkClick r:id="rId6" tooltip="Instrument of Accession (Jammu and Kashmir)"/>
              </a:rPr>
              <a:t>Instrument of Accession</a:t>
            </a:r>
            <a:r>
              <a:rPr lang="en-IN" sz="2900" dirty="0"/>
              <a:t> governing the accession of the State to the </a:t>
            </a:r>
            <a:r>
              <a:rPr lang="en-IN" sz="2900" u="sng" dirty="0">
                <a:hlinkClick r:id="rId7" tooltip="Dominion of India"/>
              </a:rPr>
              <a:t>Dominion of    India</a:t>
            </a:r>
            <a:r>
              <a:rPr lang="en-IN" sz="2900" dirty="0"/>
              <a:t> as the matters with respect to which the Dominion Legislature may make laws for that State; and</a:t>
            </a:r>
          </a:p>
          <a:p>
            <a:pPr marL="0" indent="0">
              <a:buNone/>
            </a:pPr>
            <a:r>
              <a:rPr lang="en-IN" sz="2900" dirty="0"/>
              <a:t>(ii) such other matters in the said Lists as, with the concurrence of the Government of the State, the President may by order specify.</a:t>
            </a:r>
          </a:p>
          <a:p>
            <a:r>
              <a:rPr lang="en-IN" sz="2900" dirty="0"/>
              <a:t>(c) the provisions of article 1 and of this article shall apply in relation to that State;</a:t>
            </a:r>
          </a:p>
          <a:p>
            <a:r>
              <a:rPr lang="en-IN" sz="2900" dirty="0"/>
              <a:t>(d) such of the other provisions of this Constitution shall apply in relation to that State subject to such exceptions and modifications as the President may by order specify: Provided that no such order which relates to the matters specified in the Instrument of Accession of the State referred to in paragraph (</a:t>
            </a:r>
            <a:r>
              <a:rPr lang="en-IN" sz="2900" dirty="0" err="1"/>
              <a:t>i</a:t>
            </a:r>
            <a:r>
              <a:rPr lang="en-IN" sz="2900" dirty="0"/>
              <a:t>) of sub-clause (b) shall be issued except in consultation with the Government of the State:</a:t>
            </a:r>
          </a:p>
          <a:p>
            <a:r>
              <a:rPr lang="en-IN" sz="2900" b="1" dirty="0"/>
              <a:t>(2)</a:t>
            </a:r>
            <a:r>
              <a:rPr lang="en-IN" sz="2900" dirty="0"/>
              <a:t> If the concurrence of the Government of the State referred to in paragraph (ii) of sub-clause (b) of clause (1) or in the second provision to sub-clause (d) of that clause be given before the Constituent Assembly for the purpose of framing the Constitution of the State is convened, it shall be placed before such Assembly for such decision as it may take thereon.</a:t>
            </a:r>
          </a:p>
          <a:p>
            <a:r>
              <a:rPr lang="en-IN" sz="2900" b="1" dirty="0"/>
              <a:t>(3)</a:t>
            </a:r>
            <a:r>
              <a:rPr lang="en-IN" sz="2900" dirty="0"/>
              <a:t> Notwithstanding anything in the foregoing provisions of this article, the President may, by public notification, declare that this article shall cease to be operative or shall be operative only with such exceptions and modifications and from such date as he may specify:</a:t>
            </a:r>
          </a:p>
          <a:p>
            <a:pPr marL="0" indent="0">
              <a:buNone/>
            </a:pPr>
            <a:r>
              <a:rPr lang="en-IN" sz="2900" dirty="0"/>
              <a:t>Provided that the recommendation of the Constituent Assembly of the State referred to in clause (2) shall be necessary before the President issues such a notification.</a:t>
            </a:r>
          </a:p>
          <a:p>
            <a:endParaRPr lang="en-IN" dirty="0"/>
          </a:p>
        </p:txBody>
      </p:sp>
    </p:spTree>
    <p:extLst>
      <p:ext uri="{BB962C8B-B14F-4D97-AF65-F5344CB8AC3E}">
        <p14:creationId xmlns:p14="http://schemas.microsoft.com/office/powerpoint/2010/main" val="6826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7D8E-079D-4773-A698-82A79D94EE49}"/>
              </a:ext>
            </a:extLst>
          </p:cNvPr>
          <p:cNvSpPr>
            <a:spLocks noGrp="1"/>
          </p:cNvSpPr>
          <p:nvPr>
            <p:ph type="title"/>
          </p:nvPr>
        </p:nvSpPr>
        <p:spPr/>
        <p:txBody>
          <a:bodyPr/>
          <a:lstStyle/>
          <a:p>
            <a:r>
              <a:rPr lang="en-IN" b="1" dirty="0"/>
              <a:t>Special Provisions</a:t>
            </a:r>
          </a:p>
        </p:txBody>
      </p:sp>
      <p:sp>
        <p:nvSpPr>
          <p:cNvPr id="3" name="Content Placeholder 2">
            <a:extLst>
              <a:ext uri="{FF2B5EF4-FFF2-40B4-BE49-F238E27FC236}">
                <a16:creationId xmlns:a16="http://schemas.microsoft.com/office/drawing/2014/main" id="{6185A213-BE21-4376-918F-B447FF0A84C2}"/>
              </a:ext>
            </a:extLst>
          </p:cNvPr>
          <p:cNvSpPr>
            <a:spLocks noGrp="1"/>
          </p:cNvSpPr>
          <p:nvPr>
            <p:ph sz="half" idx="1"/>
          </p:nvPr>
        </p:nvSpPr>
        <p:spPr>
          <a:xfrm>
            <a:off x="838199" y="1825625"/>
            <a:ext cx="6330467" cy="4734566"/>
          </a:xfrm>
        </p:spPr>
        <p:txBody>
          <a:bodyPr>
            <a:normAutofit fontScale="62500" lnSpcReduction="20000"/>
          </a:bodyPr>
          <a:lstStyle/>
          <a:p>
            <a:pPr marL="0" indent="0">
              <a:buNone/>
            </a:pPr>
            <a:r>
              <a:rPr lang="en-IN" dirty="0"/>
              <a:t>Article 370 embodied six special provisions for Jammu and Kashmir:</a:t>
            </a:r>
          </a:p>
          <a:p>
            <a:pPr lvl="0"/>
            <a:r>
              <a:rPr lang="en-IN" dirty="0"/>
              <a:t>It exempted the State from the complete applicability of the Constitution of India. The State was conferred with the power to have its own Constitution.</a:t>
            </a:r>
          </a:p>
          <a:p>
            <a:pPr lvl="0"/>
            <a:r>
              <a:rPr lang="en-IN" dirty="0"/>
              <a:t>Central legislative powers over the State were limited, at the time of framing, to the three subjects of defence, foreign affairs and communications.</a:t>
            </a:r>
          </a:p>
          <a:p>
            <a:pPr lvl="0"/>
            <a:r>
              <a:rPr lang="en-IN" dirty="0"/>
              <a:t>Other constitutional powers of the Central Government could be extended to the State only with the concurrence of the State Government.</a:t>
            </a:r>
          </a:p>
          <a:p>
            <a:pPr lvl="0"/>
            <a:r>
              <a:rPr lang="en-IN" dirty="0"/>
              <a:t>The 'concurrence' was only provisional. It had to be ratified by the State's Constituent Assembly.</a:t>
            </a:r>
          </a:p>
          <a:p>
            <a:pPr lvl="0"/>
            <a:r>
              <a:rPr lang="en-IN" dirty="0"/>
              <a:t>The State Government's authority to give 'concurrence' lasted only until the State Constituent Assembly was convened. Once the State Constituent Assembly finalised the scheme of powers and dispersed, no further extension of powers was possible.</a:t>
            </a:r>
          </a:p>
          <a:p>
            <a:pPr lvl="0"/>
            <a:r>
              <a:rPr lang="en-IN" dirty="0"/>
              <a:t>Article 370 could be abrogated or amended only upon the recommendation of the State's Constituent Assembly.</a:t>
            </a:r>
          </a:p>
          <a:p>
            <a:endParaRPr lang="en-IN" dirty="0"/>
          </a:p>
        </p:txBody>
      </p:sp>
      <p:pic>
        <p:nvPicPr>
          <p:cNvPr id="6" name="Content Placeholder 5">
            <a:extLst>
              <a:ext uri="{FF2B5EF4-FFF2-40B4-BE49-F238E27FC236}">
                <a16:creationId xmlns:a16="http://schemas.microsoft.com/office/drawing/2014/main" id="{A3550A95-0650-49EB-B1A6-FD0B742E9B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1613" y="590750"/>
            <a:ext cx="4730417" cy="2838250"/>
          </a:xfrm>
        </p:spPr>
      </p:pic>
    </p:spTree>
    <p:extLst>
      <p:ext uri="{BB962C8B-B14F-4D97-AF65-F5344CB8AC3E}">
        <p14:creationId xmlns:p14="http://schemas.microsoft.com/office/powerpoint/2010/main" val="235858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AA01-8757-4851-88E5-ED8486B6DBF1}"/>
              </a:ext>
            </a:extLst>
          </p:cNvPr>
          <p:cNvSpPr>
            <a:spLocks noGrp="1"/>
          </p:cNvSpPr>
          <p:nvPr>
            <p:ph type="title"/>
          </p:nvPr>
        </p:nvSpPr>
        <p:spPr/>
        <p:txBody>
          <a:bodyPr/>
          <a:lstStyle/>
          <a:p>
            <a:r>
              <a:rPr lang="en-IN" b="1" dirty="0"/>
              <a:t>Emergency Provisions</a:t>
            </a:r>
          </a:p>
        </p:txBody>
      </p:sp>
      <p:sp>
        <p:nvSpPr>
          <p:cNvPr id="3" name="Content Placeholder 2">
            <a:extLst>
              <a:ext uri="{FF2B5EF4-FFF2-40B4-BE49-F238E27FC236}">
                <a16:creationId xmlns:a16="http://schemas.microsoft.com/office/drawing/2014/main" id="{DBBE21A0-BE11-465E-8AA1-5448E0CE73E3}"/>
              </a:ext>
            </a:extLst>
          </p:cNvPr>
          <p:cNvSpPr>
            <a:spLocks noGrp="1"/>
          </p:cNvSpPr>
          <p:nvPr>
            <p:ph sz="half" idx="1"/>
          </p:nvPr>
        </p:nvSpPr>
        <p:spPr/>
        <p:txBody>
          <a:bodyPr>
            <a:normAutofit fontScale="70000" lnSpcReduction="20000"/>
          </a:bodyPr>
          <a:lstStyle/>
          <a:p>
            <a:r>
              <a:rPr lang="en-US" dirty="0"/>
              <a:t>The Union of India has no power to declare Financial Emergency under Article 360 in the state. </a:t>
            </a:r>
          </a:p>
          <a:p>
            <a:r>
              <a:rPr lang="en-US" dirty="0"/>
              <a:t>The Union can declare emergency in the state only in case of War or External Aggression. </a:t>
            </a:r>
          </a:p>
          <a:p>
            <a:r>
              <a:rPr lang="en-US" dirty="0"/>
              <a:t> No proclamation of emergency made on the grounds of internal disturbance or imminent danger thereof shall have effect in relation to the state unless </a:t>
            </a:r>
          </a:p>
          <a:p>
            <a:pPr marL="514350" indent="-514350">
              <a:buAutoNum type="alphaLcParenBoth"/>
            </a:pPr>
            <a:r>
              <a:rPr lang="en-US" dirty="0"/>
              <a:t>it is made at the request or with the concurrence of the government of the state; or</a:t>
            </a:r>
          </a:p>
          <a:p>
            <a:pPr marL="514350" indent="-514350">
              <a:buAutoNum type="alphaLcParenBoth"/>
            </a:pPr>
            <a:r>
              <a:rPr lang="en-US" dirty="0"/>
              <a:t>where it has not been so made, it is applied subsequently by the President to that state at the request or with the concurrence of the government of that state.</a:t>
            </a:r>
            <a:endParaRPr lang="en-IN" dirty="0"/>
          </a:p>
        </p:txBody>
      </p:sp>
    </p:spTree>
    <p:extLst>
      <p:ext uri="{BB962C8B-B14F-4D97-AF65-F5344CB8AC3E}">
        <p14:creationId xmlns:p14="http://schemas.microsoft.com/office/powerpoint/2010/main" val="128732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591F-3E08-4A49-962A-17E0BFCC2682}"/>
              </a:ext>
            </a:extLst>
          </p:cNvPr>
          <p:cNvSpPr>
            <a:spLocks noGrp="1"/>
          </p:cNvSpPr>
          <p:nvPr>
            <p:ph type="title"/>
          </p:nvPr>
        </p:nvSpPr>
        <p:spPr/>
        <p:txBody>
          <a:bodyPr/>
          <a:lstStyle/>
          <a:p>
            <a:r>
              <a:rPr lang="en-IN" b="1" dirty="0"/>
              <a:t>Fundamental duties, directive principles and fundamental rights</a:t>
            </a:r>
          </a:p>
        </p:txBody>
      </p:sp>
      <p:sp>
        <p:nvSpPr>
          <p:cNvPr id="3" name="Content Placeholder 2">
            <a:extLst>
              <a:ext uri="{FF2B5EF4-FFF2-40B4-BE49-F238E27FC236}">
                <a16:creationId xmlns:a16="http://schemas.microsoft.com/office/drawing/2014/main" id="{2D823A30-DA6A-4BEF-86EC-31CAEAC6E8BA}"/>
              </a:ext>
            </a:extLst>
          </p:cNvPr>
          <p:cNvSpPr>
            <a:spLocks noGrp="1"/>
          </p:cNvSpPr>
          <p:nvPr>
            <p:ph sz="half" idx="1"/>
          </p:nvPr>
        </p:nvSpPr>
        <p:spPr>
          <a:xfrm>
            <a:off x="838200" y="1862356"/>
            <a:ext cx="5881382" cy="4286774"/>
          </a:xfrm>
        </p:spPr>
        <p:txBody>
          <a:bodyPr>
            <a:normAutofit fontScale="62500" lnSpcReduction="20000"/>
          </a:bodyPr>
          <a:lstStyle/>
          <a:p>
            <a:r>
              <a:rPr lang="en-US" dirty="0"/>
              <a:t>Part IV (Directive Principles of the State Policy) and Part IVA (Fundamental Duties) of the Constitution are not applicable to J&amp;K.</a:t>
            </a:r>
          </a:p>
          <a:p>
            <a:r>
              <a:rPr lang="en-US" dirty="0"/>
              <a:t>Part III- (Fundamental Rights) In addition to other fundamental rights, Articles 19(1)(f) and 31(2) of the Constitution are still applicable to J&amp;K; hence the Fundamental Right to property is still guaranteed in this state.</a:t>
            </a:r>
          </a:p>
          <a:p>
            <a:r>
              <a:rPr lang="en-US" dirty="0"/>
              <a:t>Certain special rights have been granted to the permanent residents of J&amp;K with regard to employment under the state, acquisition of immovable property in the state, settlement in the state, and scholarship and other forms of aid as the state government may provide.</a:t>
            </a:r>
          </a:p>
          <a:p>
            <a:r>
              <a:rPr lang="en-US" dirty="0"/>
              <a:t>The 5th Schedule pertaining to the administration and control of Schedule Areas and Scheduled Tribes and the 6th Schedule pertaining to administration of tribal areas are not applicable to the state of J&amp;K.</a:t>
            </a:r>
            <a:endParaRPr lang="en-IN" dirty="0"/>
          </a:p>
          <a:p>
            <a:endParaRPr lang="en-IN" dirty="0"/>
          </a:p>
        </p:txBody>
      </p:sp>
      <p:pic>
        <p:nvPicPr>
          <p:cNvPr id="6" name="Content Placeholder 5">
            <a:extLst>
              <a:ext uri="{FF2B5EF4-FFF2-40B4-BE49-F238E27FC236}">
                <a16:creationId xmlns:a16="http://schemas.microsoft.com/office/drawing/2014/main" id="{25EA0B4D-CE40-4590-9FD7-326A1A83F3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10400" y="1226389"/>
            <a:ext cx="5181600" cy="2915665"/>
          </a:xfrm>
        </p:spPr>
      </p:pic>
    </p:spTree>
    <p:extLst>
      <p:ext uri="{BB962C8B-B14F-4D97-AF65-F5344CB8AC3E}">
        <p14:creationId xmlns:p14="http://schemas.microsoft.com/office/powerpoint/2010/main" val="257998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B656-E540-4FDF-A8B4-D48ACFFEA5E3}"/>
              </a:ext>
            </a:extLst>
          </p:cNvPr>
          <p:cNvSpPr>
            <a:spLocks noGrp="1"/>
          </p:cNvSpPr>
          <p:nvPr>
            <p:ph type="title"/>
          </p:nvPr>
        </p:nvSpPr>
        <p:spPr/>
        <p:txBody>
          <a:bodyPr/>
          <a:lstStyle/>
          <a:p>
            <a:r>
              <a:rPr lang="en-IN" b="1" dirty="0"/>
              <a:t>Official languages</a:t>
            </a:r>
          </a:p>
        </p:txBody>
      </p:sp>
      <p:sp>
        <p:nvSpPr>
          <p:cNvPr id="3" name="Content Placeholder 2">
            <a:extLst>
              <a:ext uri="{FF2B5EF4-FFF2-40B4-BE49-F238E27FC236}">
                <a16:creationId xmlns:a16="http://schemas.microsoft.com/office/drawing/2014/main" id="{B30A3D19-1C9D-41C8-8DD7-9C00ACE52244}"/>
              </a:ext>
            </a:extLst>
          </p:cNvPr>
          <p:cNvSpPr>
            <a:spLocks noGrp="1"/>
          </p:cNvSpPr>
          <p:nvPr>
            <p:ph sz="half" idx="1"/>
          </p:nvPr>
        </p:nvSpPr>
        <p:spPr/>
        <p:txBody>
          <a:bodyPr>
            <a:normAutofit fontScale="77500" lnSpcReduction="20000"/>
          </a:bodyPr>
          <a:lstStyle/>
          <a:p>
            <a:r>
              <a:rPr lang="en-US" dirty="0"/>
              <a:t>Provisions of Part XVII of the Constitution apply to J&amp;K only insofar as they relate to,</a:t>
            </a:r>
          </a:p>
          <a:p>
            <a:pPr marL="0" indent="0">
              <a:buNone/>
            </a:pPr>
            <a:r>
              <a:rPr lang="en-US" dirty="0"/>
              <a:t> (</a:t>
            </a:r>
            <a:r>
              <a:rPr lang="en-US" dirty="0" err="1"/>
              <a:t>i</a:t>
            </a:r>
            <a:r>
              <a:rPr lang="en-US" dirty="0"/>
              <a:t>) the official language of the Union; </a:t>
            </a:r>
          </a:p>
          <a:p>
            <a:pPr marL="0" indent="0">
              <a:buNone/>
            </a:pPr>
            <a:r>
              <a:rPr lang="en-US" dirty="0"/>
              <a:t>(ii) the official language for communication between one state and another; or between a state and the Union; and </a:t>
            </a:r>
          </a:p>
          <a:p>
            <a:pPr marL="0" indent="0">
              <a:buNone/>
            </a:pPr>
            <a:r>
              <a:rPr lang="en-US" dirty="0"/>
              <a:t>(iii) language of the proceedings in the Supreme Court. </a:t>
            </a:r>
          </a:p>
          <a:p>
            <a:pPr marL="0" indent="0">
              <a:buNone/>
            </a:pPr>
            <a:endParaRPr lang="en-US" dirty="0"/>
          </a:p>
          <a:p>
            <a:r>
              <a:rPr lang="en-US" dirty="0"/>
              <a:t>Urdu is the official language of the state but use of English is permitted  for official purposes unless the state legislature provides otherwise.</a:t>
            </a:r>
            <a:endParaRPr lang="en-IN" dirty="0"/>
          </a:p>
        </p:txBody>
      </p:sp>
      <p:pic>
        <p:nvPicPr>
          <p:cNvPr id="6" name="Content Placeholder 5">
            <a:extLst>
              <a:ext uri="{FF2B5EF4-FFF2-40B4-BE49-F238E27FC236}">
                <a16:creationId xmlns:a16="http://schemas.microsoft.com/office/drawing/2014/main" id="{C488E68A-8ADA-4729-B0E0-4C64717F63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0648" y="1441580"/>
            <a:ext cx="5181600" cy="2677160"/>
          </a:xfrm>
        </p:spPr>
      </p:pic>
    </p:spTree>
    <p:extLst>
      <p:ext uri="{BB962C8B-B14F-4D97-AF65-F5344CB8AC3E}">
        <p14:creationId xmlns:p14="http://schemas.microsoft.com/office/powerpoint/2010/main" val="156549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2025</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Constitution of J&amp;K</vt:lpstr>
      <vt:lpstr>Historical Aspect</vt:lpstr>
      <vt:lpstr>Jurisdiction of Parliament</vt:lpstr>
      <vt:lpstr>PowerPoint Presentation</vt:lpstr>
      <vt:lpstr>Temporary provisions </vt:lpstr>
      <vt:lpstr>Special Provisions</vt:lpstr>
      <vt:lpstr>Emergency Provisions</vt:lpstr>
      <vt:lpstr>Fundamental duties, directive principles and fundamental rights</vt:lpstr>
      <vt:lpstr>Official languages</vt:lpstr>
      <vt:lpstr>Autonomy of Jammu and Kashmir</vt:lpstr>
      <vt:lpstr>Relation Of Kashmir </vt:lpstr>
      <vt:lpstr>High Court Of J&amp;K</vt:lpstr>
      <vt:lpstr>Amendment Of State Constitution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J&amp;K</dc:title>
  <dc:creator>Salil Pandya</dc:creator>
  <cp:lastModifiedBy>Salil Pandya</cp:lastModifiedBy>
  <cp:revision>24</cp:revision>
  <dcterms:created xsi:type="dcterms:W3CDTF">2020-07-19T13:18:35Z</dcterms:created>
  <dcterms:modified xsi:type="dcterms:W3CDTF">2020-07-21T15:51:02Z</dcterms:modified>
</cp:coreProperties>
</file>