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44" r:id="rId3"/>
  </p:sldMasterIdLst>
  <p:sldIdLst>
    <p:sldId id="270" r:id="rId4"/>
    <p:sldId id="263" r:id="rId5"/>
    <p:sldId id="264" r:id="rId6"/>
    <p:sldId id="265" r:id="rId7"/>
    <p:sldId id="266" r:id="rId8"/>
    <p:sldId id="267" r:id="rId9"/>
    <p:sldId id="268" r:id="rId10"/>
    <p:sldId id="256" r:id="rId11"/>
    <p:sldId id="257" r:id="rId12"/>
    <p:sldId id="258" r:id="rId13"/>
    <p:sldId id="259" r:id="rId14"/>
    <p:sldId id="260" r:id="rId15"/>
    <p:sldId id="261" r:id="rId16"/>
    <p:sldId id="26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F31D-DB0F-475D-B21F-46302AA3E7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B14B4C-3936-4DDA-AF22-7745DB963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9BAED6-A603-4078-9746-25FFA5D30743}"/>
              </a:ext>
            </a:extLst>
          </p:cNvPr>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a:extLst>
              <a:ext uri="{FF2B5EF4-FFF2-40B4-BE49-F238E27FC236}">
                <a16:creationId xmlns:a16="http://schemas.microsoft.com/office/drawing/2014/main" id="{E4CD50BF-2A16-4D6F-9A64-C8475D09A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6DBE0-84B3-4C38-A940-933ECA8457F8}"/>
              </a:ext>
            </a:extLst>
          </p:cNvPr>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242027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EFA2-A5FD-4B93-9CC8-BC19D7E4AC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9C9954-227E-44A7-BC72-EB5CC1E286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F19734-97EC-4A4B-8441-F2D760B569E9}"/>
              </a:ext>
            </a:extLst>
          </p:cNvPr>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a:extLst>
              <a:ext uri="{FF2B5EF4-FFF2-40B4-BE49-F238E27FC236}">
                <a16:creationId xmlns:a16="http://schemas.microsoft.com/office/drawing/2014/main" id="{7E87BA0E-6C21-4CC6-B22B-36672A207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94FA7A-7DD5-4BA2-8E64-4E13EDA66827}"/>
              </a:ext>
            </a:extLst>
          </p:cNvPr>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30177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B0C52-0728-4EF9-9E07-1B0D171CDC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F5EBA1-9EAD-4060-97A5-0305DDED41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8DCF2E-BFEB-4B0A-90C8-A625C2BA5AC3}"/>
              </a:ext>
            </a:extLst>
          </p:cNvPr>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a:extLst>
              <a:ext uri="{FF2B5EF4-FFF2-40B4-BE49-F238E27FC236}">
                <a16:creationId xmlns:a16="http://schemas.microsoft.com/office/drawing/2014/main" id="{7B830FB6-C71F-48C4-8135-9367167DA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129EC-D63E-40BC-A052-C045BB5EFB0B}"/>
              </a:ext>
            </a:extLst>
          </p:cNvPr>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4241221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48C9B1E-0548-4585-AEFF-D8FDD6CA167A}" type="slidenum">
              <a:rPr lang="en-IN" smtClean="0"/>
              <a:t>‹#›</a:t>
            </a:fld>
            <a:endParaRPr lang="en-IN"/>
          </a:p>
        </p:txBody>
      </p:sp>
    </p:spTree>
    <p:extLst>
      <p:ext uri="{BB962C8B-B14F-4D97-AF65-F5344CB8AC3E}">
        <p14:creationId xmlns:p14="http://schemas.microsoft.com/office/powerpoint/2010/main" val="4148687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2527696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5916CAB-9167-496F-B935-906FB93C02A5}" type="datetimeFigureOut">
              <a:rPr lang="en-IN" smtClean="0"/>
              <a:t>12-10-2020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48C9B1E-0548-4585-AEFF-D8FDD6CA167A}" type="slidenum">
              <a:rPr lang="en-IN" smtClean="0"/>
              <a:t>‹#›</a:t>
            </a:fld>
            <a:endParaRPr lang="en-IN"/>
          </a:p>
        </p:txBody>
      </p:sp>
    </p:spTree>
    <p:extLst>
      <p:ext uri="{BB962C8B-B14F-4D97-AF65-F5344CB8AC3E}">
        <p14:creationId xmlns:p14="http://schemas.microsoft.com/office/powerpoint/2010/main" val="2242783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916CAB-9167-496F-B935-906FB93C02A5}"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750429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916CAB-9167-496F-B935-906FB93C02A5}" type="datetimeFigureOut">
              <a:rPr lang="en-IN" smtClean="0"/>
              <a:t>12-10-2020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278003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916CAB-9167-496F-B935-906FB93C02A5}" type="datetimeFigureOut">
              <a:rPr lang="en-IN" smtClean="0"/>
              <a:t>12-10-2020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3549172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16CAB-9167-496F-B935-906FB93C02A5}" type="datetimeFigureOut">
              <a:rPr lang="en-IN" smtClean="0"/>
              <a:t>12-10-2020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1551676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16CAB-9167-496F-B935-906FB93C02A5}"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228227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3B6C-0337-4354-AE08-41BD97F5B6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D7E7F4-AB9D-4F92-8618-E674070C5B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5CDADF-2663-4B3B-BEFD-A52B1C7488CD}"/>
              </a:ext>
            </a:extLst>
          </p:cNvPr>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a:extLst>
              <a:ext uri="{FF2B5EF4-FFF2-40B4-BE49-F238E27FC236}">
                <a16:creationId xmlns:a16="http://schemas.microsoft.com/office/drawing/2014/main" id="{FB9EE054-45AF-448A-AA89-2752EA53A5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7F7BEC-B9ED-4D0F-8DA8-745D6C2F55CB}"/>
              </a:ext>
            </a:extLst>
          </p:cNvPr>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1358642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16CAB-9167-496F-B935-906FB93C02A5}" type="datetimeFigureOut">
              <a:rPr lang="en-IN" smtClean="0"/>
              <a:t>12-10-2020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4146911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2994587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2854141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48C9B1E-0548-4585-AEFF-D8FDD6CA167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9623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9B1E-0548-4585-AEFF-D8FDD6CA167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2722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9B1E-0548-4585-AEFF-D8FDD6CA167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2404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916CAB-9167-496F-B935-906FB93C02A5}"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9B1E-0548-4585-AEFF-D8FDD6CA167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6943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916CAB-9167-496F-B935-906FB93C02A5}" type="datetimeFigureOut">
              <a:rPr lang="en-IN" smtClean="0"/>
              <a:t>12-10-2020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8C9B1E-0548-4585-AEFF-D8FDD6CA167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13927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916CAB-9167-496F-B935-906FB93C02A5}" type="datetimeFigureOut">
              <a:rPr lang="en-IN" smtClean="0"/>
              <a:t>12-10-2020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8C9B1E-0548-4585-AEFF-D8FDD6CA167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004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16CAB-9167-496F-B935-906FB93C02A5}" type="datetimeFigureOut">
              <a:rPr lang="en-IN" smtClean="0"/>
              <a:t>12-10-2020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416221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2210-D46F-4870-8D70-7AF367A1D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5275AC-27BE-43FE-A972-5472A4ECF1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F5306A-B9B5-4875-A85A-358451E1BDE0}"/>
              </a:ext>
            </a:extLst>
          </p:cNvPr>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a:extLst>
              <a:ext uri="{FF2B5EF4-FFF2-40B4-BE49-F238E27FC236}">
                <a16:creationId xmlns:a16="http://schemas.microsoft.com/office/drawing/2014/main" id="{AC1E1B80-E81D-42BD-B815-6A105FF5F2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20192-7E25-4949-BA19-AD025021FCC4}"/>
              </a:ext>
            </a:extLst>
          </p:cNvPr>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40829715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16CAB-9167-496F-B935-906FB93C02A5}"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8C9B1E-0548-4585-AEFF-D8FDD6CA167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14064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916CAB-9167-496F-B935-906FB93C02A5}" type="datetimeFigureOut">
              <a:rPr lang="en-IN" smtClean="0"/>
              <a:t>12-10-2020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48C9B1E-0548-4585-AEFF-D8FDD6CA167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27707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9B1E-0548-4585-AEFF-D8FDD6CA167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13870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16CAB-9167-496F-B935-906FB93C02A5}"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8C9B1E-0548-4585-AEFF-D8FDD6CA167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672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5117-89F4-487B-A2C1-DEB8C6464E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5C62E2-9C03-42D4-8D38-6ACA0B720D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318E53-D503-4577-A1F1-7CEBD09BA4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1B08B1-D6DA-4F05-9D60-A0B1482646D7}"/>
              </a:ext>
            </a:extLst>
          </p:cNvPr>
          <p:cNvSpPr>
            <a:spLocks noGrp="1"/>
          </p:cNvSpPr>
          <p:nvPr>
            <p:ph type="dt" sz="half" idx="10"/>
          </p:nvPr>
        </p:nvSpPr>
        <p:spPr/>
        <p:txBody>
          <a:bodyPr/>
          <a:lstStyle/>
          <a:p>
            <a:fld id="{35916CAB-9167-496F-B935-906FB93C02A5}" type="datetimeFigureOut">
              <a:rPr lang="en-IN" smtClean="0"/>
              <a:t>12-10-2020</a:t>
            </a:fld>
            <a:endParaRPr lang="en-IN"/>
          </a:p>
        </p:txBody>
      </p:sp>
      <p:sp>
        <p:nvSpPr>
          <p:cNvPr id="6" name="Footer Placeholder 5">
            <a:extLst>
              <a:ext uri="{FF2B5EF4-FFF2-40B4-BE49-F238E27FC236}">
                <a16:creationId xmlns:a16="http://schemas.microsoft.com/office/drawing/2014/main" id="{3F716002-9DD2-4ABF-BE80-D61F462ECF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0A9642-BA6C-4419-B55B-A781B8A3E61B}"/>
              </a:ext>
            </a:extLst>
          </p:cNvPr>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92020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2E85-A4A5-4171-B2CB-BB431D0014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63B169-6772-40F9-99FF-1D134F607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84BD21-4640-445C-8067-0615F3EFED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5905ED-90FE-4428-ACC5-8D23070AF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93584B-1B50-47BA-B6C6-8DCA6C730D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2EFC79-EFDF-470D-AF63-6F4324EFE688}"/>
              </a:ext>
            </a:extLst>
          </p:cNvPr>
          <p:cNvSpPr>
            <a:spLocks noGrp="1"/>
          </p:cNvSpPr>
          <p:nvPr>
            <p:ph type="dt" sz="half" idx="10"/>
          </p:nvPr>
        </p:nvSpPr>
        <p:spPr/>
        <p:txBody>
          <a:bodyPr/>
          <a:lstStyle/>
          <a:p>
            <a:fld id="{35916CAB-9167-496F-B935-906FB93C02A5}" type="datetimeFigureOut">
              <a:rPr lang="en-IN" smtClean="0"/>
              <a:t>12-10-2020</a:t>
            </a:fld>
            <a:endParaRPr lang="en-IN"/>
          </a:p>
        </p:txBody>
      </p:sp>
      <p:sp>
        <p:nvSpPr>
          <p:cNvPr id="8" name="Footer Placeholder 7">
            <a:extLst>
              <a:ext uri="{FF2B5EF4-FFF2-40B4-BE49-F238E27FC236}">
                <a16:creationId xmlns:a16="http://schemas.microsoft.com/office/drawing/2014/main" id="{FB062C21-61FB-4527-8625-E097813BC7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C303D1-89B1-4461-BC2C-B63B47C4D3B7}"/>
              </a:ext>
            </a:extLst>
          </p:cNvPr>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191542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B1F4-6747-47D6-B3F6-45AEE0C0BA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BF1A9E-4959-4D9D-BBF6-4541231B547B}"/>
              </a:ext>
            </a:extLst>
          </p:cNvPr>
          <p:cNvSpPr>
            <a:spLocks noGrp="1"/>
          </p:cNvSpPr>
          <p:nvPr>
            <p:ph type="dt" sz="half" idx="10"/>
          </p:nvPr>
        </p:nvSpPr>
        <p:spPr/>
        <p:txBody>
          <a:bodyPr/>
          <a:lstStyle/>
          <a:p>
            <a:fld id="{35916CAB-9167-496F-B935-906FB93C02A5}" type="datetimeFigureOut">
              <a:rPr lang="en-IN" smtClean="0"/>
              <a:t>12-10-2020</a:t>
            </a:fld>
            <a:endParaRPr lang="en-IN"/>
          </a:p>
        </p:txBody>
      </p:sp>
      <p:sp>
        <p:nvSpPr>
          <p:cNvPr id="4" name="Footer Placeholder 3">
            <a:extLst>
              <a:ext uri="{FF2B5EF4-FFF2-40B4-BE49-F238E27FC236}">
                <a16:creationId xmlns:a16="http://schemas.microsoft.com/office/drawing/2014/main" id="{A95A090F-C2E8-40E1-B7DE-42AC047FC6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A8F880-4EE8-446A-A29E-140E3DE13301}"/>
              </a:ext>
            </a:extLst>
          </p:cNvPr>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20548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938B6-D5A4-40EF-A796-66FFADA6A0E5}"/>
              </a:ext>
            </a:extLst>
          </p:cNvPr>
          <p:cNvSpPr>
            <a:spLocks noGrp="1"/>
          </p:cNvSpPr>
          <p:nvPr>
            <p:ph type="dt" sz="half" idx="10"/>
          </p:nvPr>
        </p:nvSpPr>
        <p:spPr/>
        <p:txBody>
          <a:bodyPr/>
          <a:lstStyle/>
          <a:p>
            <a:fld id="{35916CAB-9167-496F-B935-906FB93C02A5}" type="datetimeFigureOut">
              <a:rPr lang="en-IN" smtClean="0"/>
              <a:t>12-10-2020</a:t>
            </a:fld>
            <a:endParaRPr lang="en-IN"/>
          </a:p>
        </p:txBody>
      </p:sp>
      <p:sp>
        <p:nvSpPr>
          <p:cNvPr id="3" name="Footer Placeholder 2">
            <a:extLst>
              <a:ext uri="{FF2B5EF4-FFF2-40B4-BE49-F238E27FC236}">
                <a16:creationId xmlns:a16="http://schemas.microsoft.com/office/drawing/2014/main" id="{55286215-0008-4F42-BDFF-475CF17AB4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156126-2B6B-4BA7-83CE-7C67675ED721}"/>
              </a:ext>
            </a:extLst>
          </p:cNvPr>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116851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91EB-1E20-4DB5-B18A-FACF108FA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2145AE-D186-497D-A9CF-DFB11F9F0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A286E2-EC5E-4DBB-80DC-A32F74440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F3E71-0C7C-486A-91FD-A3CB56D299D1}"/>
              </a:ext>
            </a:extLst>
          </p:cNvPr>
          <p:cNvSpPr>
            <a:spLocks noGrp="1"/>
          </p:cNvSpPr>
          <p:nvPr>
            <p:ph type="dt" sz="half" idx="10"/>
          </p:nvPr>
        </p:nvSpPr>
        <p:spPr/>
        <p:txBody>
          <a:bodyPr/>
          <a:lstStyle/>
          <a:p>
            <a:fld id="{35916CAB-9167-496F-B935-906FB93C02A5}" type="datetimeFigureOut">
              <a:rPr lang="en-IN" smtClean="0"/>
              <a:t>12-10-2020</a:t>
            </a:fld>
            <a:endParaRPr lang="en-IN"/>
          </a:p>
        </p:txBody>
      </p:sp>
      <p:sp>
        <p:nvSpPr>
          <p:cNvPr id="6" name="Footer Placeholder 5">
            <a:extLst>
              <a:ext uri="{FF2B5EF4-FFF2-40B4-BE49-F238E27FC236}">
                <a16:creationId xmlns:a16="http://schemas.microsoft.com/office/drawing/2014/main" id="{6BCDB05A-F06B-4E35-8712-0415BAAEB2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29165D-A1F8-4804-B7B0-BFE3B49B5C4D}"/>
              </a:ext>
            </a:extLst>
          </p:cNvPr>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48802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A975-D271-4E20-8AC6-3F22E5C5C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586228-5BD4-404F-A0BA-BEBF354C1F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1B4F1A-DBC3-4F3E-B7EB-776E22D92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15C3DC-565D-45DF-8A17-821F1DF8EB12}"/>
              </a:ext>
            </a:extLst>
          </p:cNvPr>
          <p:cNvSpPr>
            <a:spLocks noGrp="1"/>
          </p:cNvSpPr>
          <p:nvPr>
            <p:ph type="dt" sz="half" idx="10"/>
          </p:nvPr>
        </p:nvSpPr>
        <p:spPr/>
        <p:txBody>
          <a:bodyPr/>
          <a:lstStyle/>
          <a:p>
            <a:fld id="{35916CAB-9167-496F-B935-906FB93C02A5}" type="datetimeFigureOut">
              <a:rPr lang="en-IN" smtClean="0"/>
              <a:t>12-10-2020</a:t>
            </a:fld>
            <a:endParaRPr lang="en-IN"/>
          </a:p>
        </p:txBody>
      </p:sp>
      <p:sp>
        <p:nvSpPr>
          <p:cNvPr id="6" name="Footer Placeholder 5">
            <a:extLst>
              <a:ext uri="{FF2B5EF4-FFF2-40B4-BE49-F238E27FC236}">
                <a16:creationId xmlns:a16="http://schemas.microsoft.com/office/drawing/2014/main" id="{2BFA19DD-CC11-441E-8004-2F7568E649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C3FEB8-5D6A-4F97-B6B3-106A294D7E0C}"/>
              </a:ext>
            </a:extLst>
          </p:cNvPr>
          <p:cNvSpPr>
            <a:spLocks noGrp="1"/>
          </p:cNvSpPr>
          <p:nvPr>
            <p:ph type="sldNum" sz="quarter" idx="12"/>
          </p:nvPr>
        </p:nvSpPr>
        <p:spPr/>
        <p:txBody>
          <a:bodyPr/>
          <a:lstStyle/>
          <a:p>
            <a:fld id="{948C9B1E-0548-4585-AEFF-D8FDD6CA167A}" type="slidenum">
              <a:rPr lang="en-IN" smtClean="0"/>
              <a:t>‹#›</a:t>
            </a:fld>
            <a:endParaRPr lang="en-IN"/>
          </a:p>
        </p:txBody>
      </p:sp>
    </p:spTree>
    <p:extLst>
      <p:ext uri="{BB962C8B-B14F-4D97-AF65-F5344CB8AC3E}">
        <p14:creationId xmlns:p14="http://schemas.microsoft.com/office/powerpoint/2010/main" val="79994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61D44-3992-4BD8-A1FA-5DAE23420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924B80-E282-40EB-8B3D-3E2695A85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F3BA3-C621-4FEE-8236-82DBFAFB71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16CAB-9167-496F-B935-906FB93C02A5}" type="datetimeFigureOut">
              <a:rPr lang="en-IN" smtClean="0"/>
              <a:t>12-10-2020</a:t>
            </a:fld>
            <a:endParaRPr lang="en-IN"/>
          </a:p>
        </p:txBody>
      </p:sp>
      <p:sp>
        <p:nvSpPr>
          <p:cNvPr id="5" name="Footer Placeholder 4">
            <a:extLst>
              <a:ext uri="{FF2B5EF4-FFF2-40B4-BE49-F238E27FC236}">
                <a16:creationId xmlns:a16="http://schemas.microsoft.com/office/drawing/2014/main" id="{677520C5-C1F1-4BBC-A145-D84DD369B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4C9D08-2B68-47EE-84CF-DF4FBC343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C9B1E-0548-4585-AEFF-D8FDD6CA167A}" type="slidenum">
              <a:rPr lang="en-IN" smtClean="0"/>
              <a:t>‹#›</a:t>
            </a:fld>
            <a:endParaRPr lang="en-IN"/>
          </a:p>
        </p:txBody>
      </p:sp>
    </p:spTree>
    <p:extLst>
      <p:ext uri="{BB962C8B-B14F-4D97-AF65-F5344CB8AC3E}">
        <p14:creationId xmlns:p14="http://schemas.microsoft.com/office/powerpoint/2010/main" val="1809456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5916CAB-9167-496F-B935-906FB93C02A5}" type="datetimeFigureOut">
              <a:rPr lang="en-IN" smtClean="0"/>
              <a:t>12-10-2020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48C9B1E-0548-4585-AEFF-D8FDD6CA167A}" type="slidenum">
              <a:rPr lang="en-IN" smtClean="0"/>
              <a:t>‹#›</a:t>
            </a:fld>
            <a:endParaRPr lang="en-IN"/>
          </a:p>
        </p:txBody>
      </p:sp>
    </p:spTree>
    <p:extLst>
      <p:ext uri="{BB962C8B-B14F-4D97-AF65-F5344CB8AC3E}">
        <p14:creationId xmlns:p14="http://schemas.microsoft.com/office/powerpoint/2010/main" val="20944546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5916CAB-9167-496F-B935-906FB93C02A5}" type="datetimeFigureOut">
              <a:rPr lang="en-IN" smtClean="0"/>
              <a:t>12-10-2020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48C9B1E-0548-4585-AEFF-D8FDD6CA167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31379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tax2win.in/guide/marginal-relief-surcharge"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hyperlink" Target="https://en.wikipedia.org/wiki/One_Hundred_and_First_Amendment_of_the_Constitution_of_India" TargetMode="Externa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Vijay_Kelkar"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15th_Lok_Sabha" TargetMode="External"/><Relationship Id="rId2" Type="http://schemas.openxmlformats.org/officeDocument/2006/relationships/hyperlink" Target="https://en.wikipedia.org/wiki/Narendra_Modi" TargetMode="Externa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hyperlink" Target="https://en.wikipedia.org/wiki/Lok_Sabha" TargetMode="External"/><Relationship Id="rId4" Type="http://schemas.openxmlformats.org/officeDocument/2006/relationships/hyperlink" Target="https://en.wikipedia.org/wiki/Arun_Jaitle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BFD1-6CC3-49D5-8191-68070CBE0935}"/>
              </a:ext>
            </a:extLst>
          </p:cNvPr>
          <p:cNvSpPr>
            <a:spLocks noGrp="1"/>
          </p:cNvSpPr>
          <p:nvPr>
            <p:ph type="ctrTitle"/>
          </p:nvPr>
        </p:nvSpPr>
        <p:spPr>
          <a:xfrm>
            <a:off x="1524000" y="1122363"/>
            <a:ext cx="7149483" cy="1984821"/>
          </a:xfrm>
        </p:spPr>
        <p:txBody>
          <a:bodyPr/>
          <a:lstStyle/>
          <a:p>
            <a:r>
              <a:rPr lang="en-IN" b="1" dirty="0"/>
              <a:t>GST</a:t>
            </a:r>
            <a:br>
              <a:rPr lang="en-IN" b="1" dirty="0"/>
            </a:br>
            <a:r>
              <a:rPr lang="en-IN" sz="3600" b="1" dirty="0"/>
              <a:t>(Goods and Services Tax)</a:t>
            </a:r>
          </a:p>
        </p:txBody>
      </p:sp>
      <p:sp>
        <p:nvSpPr>
          <p:cNvPr id="3" name="Subtitle 2">
            <a:extLst>
              <a:ext uri="{FF2B5EF4-FFF2-40B4-BE49-F238E27FC236}">
                <a16:creationId xmlns:a16="http://schemas.microsoft.com/office/drawing/2014/main" id="{5C1A53B4-2AE8-4258-A250-4CA5E4F20C9E}"/>
              </a:ext>
            </a:extLst>
          </p:cNvPr>
          <p:cNvSpPr>
            <a:spLocks noGrp="1"/>
          </p:cNvSpPr>
          <p:nvPr>
            <p:ph type="subTitle" idx="1"/>
          </p:nvPr>
        </p:nvSpPr>
        <p:spPr>
          <a:xfrm>
            <a:off x="2615953" y="3673060"/>
            <a:ext cx="9144000" cy="1655762"/>
          </a:xfrm>
        </p:spPr>
        <p:txBody>
          <a:bodyPr/>
          <a:lstStyle/>
          <a:p>
            <a:r>
              <a:rPr lang="en-IN" dirty="0"/>
              <a:t>Biggest Tax Reform Since Independence</a:t>
            </a:r>
          </a:p>
        </p:txBody>
      </p:sp>
    </p:spTree>
    <p:extLst>
      <p:ext uri="{BB962C8B-B14F-4D97-AF65-F5344CB8AC3E}">
        <p14:creationId xmlns:p14="http://schemas.microsoft.com/office/powerpoint/2010/main" val="158835796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EBC7-AB77-40CC-8C05-BC6E9BA6E96F}"/>
              </a:ext>
            </a:extLst>
          </p:cNvPr>
          <p:cNvSpPr>
            <a:spLocks noGrp="1"/>
          </p:cNvSpPr>
          <p:nvPr>
            <p:ph type="title"/>
          </p:nvPr>
        </p:nvSpPr>
        <p:spPr/>
        <p:txBody>
          <a:bodyPr/>
          <a:lstStyle/>
          <a:p>
            <a:r>
              <a:rPr lang="en-IN" sz="4400" dirty="0">
                <a:effectLst/>
                <a:latin typeface="Times New Roman" panose="02020603050405020304" pitchFamily="18" charset="0"/>
                <a:ea typeface="Times New Roman" panose="02020603050405020304" pitchFamily="18" charset="0"/>
              </a:rPr>
              <a:t>Taxes that were replaced by GST</a:t>
            </a:r>
            <a:endParaRPr lang="en-IN" dirty="0"/>
          </a:p>
        </p:txBody>
      </p:sp>
      <p:sp>
        <p:nvSpPr>
          <p:cNvPr id="3" name="Content Placeholder 2">
            <a:extLst>
              <a:ext uri="{FF2B5EF4-FFF2-40B4-BE49-F238E27FC236}">
                <a16:creationId xmlns:a16="http://schemas.microsoft.com/office/drawing/2014/main" id="{815766A6-3E32-4738-BCCB-5E37A1F41B8F}"/>
              </a:ext>
            </a:extLst>
          </p:cNvPr>
          <p:cNvSpPr>
            <a:spLocks noGrp="1"/>
          </p:cNvSpPr>
          <p:nvPr>
            <p:ph sz="half" idx="1"/>
          </p:nvPr>
        </p:nvSpPr>
        <p:spPr/>
        <p:txBody>
          <a:bodyPr>
            <a:normAutofit fontScale="85000" lnSpcReduction="20000"/>
          </a:bodyPr>
          <a:lstStyle/>
          <a:p>
            <a:pPr algn="l"/>
            <a:r>
              <a:rPr lang="en-IN" b="1" i="0" dirty="0">
                <a:solidFill>
                  <a:srgbClr val="333333"/>
                </a:solidFill>
                <a:effectLst/>
                <a:latin typeface="Muli"/>
              </a:rPr>
              <a:t>Central Taxes Replaced by GST-</a:t>
            </a:r>
          </a:p>
          <a:p>
            <a:pPr algn="l">
              <a:buFont typeface="Arial" panose="020B0604020202020204" pitchFamily="34" charset="0"/>
              <a:buChar char="•"/>
            </a:pPr>
            <a:r>
              <a:rPr lang="en-IN" b="0" i="0" dirty="0">
                <a:solidFill>
                  <a:srgbClr val="333333"/>
                </a:solidFill>
                <a:effectLst/>
                <a:latin typeface="Muli"/>
              </a:rPr>
              <a:t>Additional duties of excise</a:t>
            </a:r>
          </a:p>
          <a:p>
            <a:pPr algn="l">
              <a:buFont typeface="Arial" panose="020B0604020202020204" pitchFamily="34" charset="0"/>
              <a:buChar char="•"/>
            </a:pPr>
            <a:r>
              <a:rPr lang="en-IN" b="0" i="0" dirty="0">
                <a:solidFill>
                  <a:srgbClr val="333333"/>
                </a:solidFill>
                <a:effectLst/>
                <a:latin typeface="Muli"/>
              </a:rPr>
              <a:t>Central Excise Duty</a:t>
            </a:r>
          </a:p>
          <a:p>
            <a:pPr algn="l">
              <a:buFont typeface="Arial" panose="020B0604020202020204" pitchFamily="34" charset="0"/>
              <a:buChar char="•"/>
            </a:pPr>
            <a:r>
              <a:rPr lang="en-IN" b="0" i="0" dirty="0">
                <a:solidFill>
                  <a:srgbClr val="333333"/>
                </a:solidFill>
                <a:effectLst/>
                <a:latin typeface="Muli"/>
              </a:rPr>
              <a:t>Excise duty levied under Medicinal &amp; Toiletries Preparation Act</a:t>
            </a:r>
          </a:p>
          <a:p>
            <a:pPr algn="l">
              <a:buFont typeface="Arial" panose="020B0604020202020204" pitchFamily="34" charset="0"/>
              <a:buChar char="•"/>
            </a:pPr>
            <a:r>
              <a:rPr lang="en-IN" b="0" i="0" dirty="0">
                <a:solidFill>
                  <a:srgbClr val="333333"/>
                </a:solidFill>
                <a:effectLst/>
                <a:latin typeface="Muli"/>
              </a:rPr>
              <a:t>Additional duties of Excise levied under Textiles &amp; Textile Products</a:t>
            </a:r>
          </a:p>
          <a:p>
            <a:pPr algn="l">
              <a:buFont typeface="Arial" panose="020B0604020202020204" pitchFamily="34" charset="0"/>
              <a:buChar char="•"/>
            </a:pPr>
            <a:r>
              <a:rPr lang="en-IN" b="0" i="0" dirty="0">
                <a:solidFill>
                  <a:srgbClr val="333333"/>
                </a:solidFill>
                <a:effectLst/>
                <a:latin typeface="Muli"/>
              </a:rPr>
              <a:t>Additional duties of Customs(CVD &amp; SAD)</a:t>
            </a:r>
          </a:p>
          <a:p>
            <a:pPr algn="l">
              <a:buFont typeface="Arial" panose="020B0604020202020204" pitchFamily="34" charset="0"/>
              <a:buChar char="•"/>
            </a:pPr>
            <a:r>
              <a:rPr lang="en-IN" b="0" i="0" dirty="0">
                <a:solidFill>
                  <a:srgbClr val="333333"/>
                </a:solidFill>
                <a:effectLst/>
                <a:latin typeface="Muli"/>
              </a:rPr>
              <a:t>Service Tax</a:t>
            </a:r>
          </a:p>
          <a:p>
            <a:pPr algn="l">
              <a:buFont typeface="Arial" panose="020B0604020202020204" pitchFamily="34" charset="0"/>
              <a:buChar char="•"/>
            </a:pPr>
            <a:r>
              <a:rPr lang="en-IN" b="0" i="0" u="sng" dirty="0">
                <a:solidFill>
                  <a:srgbClr val="1E948A"/>
                </a:solidFill>
                <a:effectLst/>
                <a:latin typeface="Muli"/>
                <a:hlinkClick r:id="rId2"/>
              </a:rPr>
              <a:t>Surcharges</a:t>
            </a:r>
            <a:r>
              <a:rPr lang="en-IN" b="0" i="0" dirty="0">
                <a:solidFill>
                  <a:srgbClr val="333333"/>
                </a:solidFill>
                <a:effectLst/>
                <a:latin typeface="Muli"/>
              </a:rPr>
              <a:t> &amp; Cesses</a:t>
            </a:r>
          </a:p>
          <a:p>
            <a:pPr algn="l">
              <a:buFont typeface="Arial" panose="020B0604020202020204" pitchFamily="34" charset="0"/>
              <a:buChar char="•"/>
            </a:pPr>
            <a:r>
              <a:rPr lang="en-IN" b="0" i="0" dirty="0">
                <a:solidFill>
                  <a:srgbClr val="333333"/>
                </a:solidFill>
                <a:effectLst/>
                <a:latin typeface="Muli"/>
              </a:rPr>
              <a:t>Central Sales tax</a:t>
            </a:r>
          </a:p>
          <a:p>
            <a:endParaRPr lang="en-IN" dirty="0"/>
          </a:p>
        </p:txBody>
      </p:sp>
      <p:sp>
        <p:nvSpPr>
          <p:cNvPr id="4" name="Content Placeholder 3">
            <a:extLst>
              <a:ext uri="{FF2B5EF4-FFF2-40B4-BE49-F238E27FC236}">
                <a16:creationId xmlns:a16="http://schemas.microsoft.com/office/drawing/2014/main" id="{5BFE463A-FE0A-4050-984C-4D76CB7FC3CB}"/>
              </a:ext>
            </a:extLst>
          </p:cNvPr>
          <p:cNvSpPr>
            <a:spLocks noGrp="1"/>
          </p:cNvSpPr>
          <p:nvPr>
            <p:ph sz="half" idx="2"/>
          </p:nvPr>
        </p:nvSpPr>
        <p:spPr/>
        <p:txBody>
          <a:bodyPr>
            <a:normAutofit fontScale="85000" lnSpcReduction="20000"/>
          </a:bodyPr>
          <a:lstStyle/>
          <a:p>
            <a:pPr algn="l"/>
            <a:r>
              <a:rPr lang="en-US" b="1" i="0" dirty="0">
                <a:solidFill>
                  <a:srgbClr val="333333"/>
                </a:solidFill>
                <a:effectLst/>
                <a:latin typeface="Muli"/>
              </a:rPr>
              <a:t>At the state level below mentioned taxes have been replaced by GST-</a:t>
            </a:r>
          </a:p>
          <a:p>
            <a:pPr algn="l">
              <a:buFont typeface="Arial" panose="020B0604020202020204" pitchFamily="34" charset="0"/>
              <a:buChar char="•"/>
            </a:pPr>
            <a:r>
              <a:rPr lang="en-US" b="0" i="0" dirty="0">
                <a:solidFill>
                  <a:srgbClr val="333333"/>
                </a:solidFill>
                <a:effectLst/>
                <a:latin typeface="Muli"/>
              </a:rPr>
              <a:t>State VAT/Sales Tax</a:t>
            </a:r>
          </a:p>
          <a:p>
            <a:pPr algn="l">
              <a:buFont typeface="Arial" panose="020B0604020202020204" pitchFamily="34" charset="0"/>
              <a:buChar char="•"/>
            </a:pPr>
            <a:r>
              <a:rPr lang="en-US" b="0" i="0" dirty="0">
                <a:solidFill>
                  <a:srgbClr val="333333"/>
                </a:solidFill>
                <a:effectLst/>
                <a:latin typeface="Muli"/>
              </a:rPr>
              <a:t>Central Sales Tax</a:t>
            </a:r>
          </a:p>
          <a:p>
            <a:pPr algn="l">
              <a:buFont typeface="Arial" panose="020B0604020202020204" pitchFamily="34" charset="0"/>
              <a:buChar char="•"/>
            </a:pPr>
            <a:r>
              <a:rPr lang="en-US" b="0" i="0" dirty="0">
                <a:solidFill>
                  <a:srgbClr val="333333"/>
                </a:solidFill>
                <a:effectLst/>
                <a:latin typeface="Muli"/>
              </a:rPr>
              <a:t>Purchase Tax</a:t>
            </a:r>
          </a:p>
          <a:p>
            <a:pPr algn="l">
              <a:buFont typeface="Arial" panose="020B0604020202020204" pitchFamily="34" charset="0"/>
              <a:buChar char="•"/>
            </a:pPr>
            <a:r>
              <a:rPr lang="en-US" b="0" i="0" dirty="0">
                <a:solidFill>
                  <a:srgbClr val="333333"/>
                </a:solidFill>
                <a:effectLst/>
                <a:latin typeface="Muli"/>
              </a:rPr>
              <a:t>Entertainment Tax(Other than those levied by local bodies)</a:t>
            </a:r>
          </a:p>
          <a:p>
            <a:pPr algn="l">
              <a:buFont typeface="Arial" panose="020B0604020202020204" pitchFamily="34" charset="0"/>
              <a:buChar char="•"/>
            </a:pPr>
            <a:r>
              <a:rPr lang="en-US" b="0" i="0" dirty="0">
                <a:solidFill>
                  <a:srgbClr val="333333"/>
                </a:solidFill>
                <a:effectLst/>
                <a:latin typeface="Muli"/>
              </a:rPr>
              <a:t>Luxury Tax</a:t>
            </a:r>
          </a:p>
          <a:p>
            <a:pPr algn="l">
              <a:buFont typeface="Arial" panose="020B0604020202020204" pitchFamily="34" charset="0"/>
              <a:buChar char="•"/>
            </a:pPr>
            <a:r>
              <a:rPr lang="en-US" b="0" i="0" dirty="0">
                <a:solidFill>
                  <a:srgbClr val="333333"/>
                </a:solidFill>
                <a:effectLst/>
                <a:latin typeface="Muli"/>
              </a:rPr>
              <a:t>Entry Tax(All Forms)</a:t>
            </a:r>
          </a:p>
          <a:p>
            <a:pPr algn="l">
              <a:buFont typeface="Arial" panose="020B0604020202020204" pitchFamily="34" charset="0"/>
              <a:buChar char="•"/>
            </a:pPr>
            <a:r>
              <a:rPr lang="en-US" b="0" i="0" dirty="0">
                <a:solidFill>
                  <a:srgbClr val="333333"/>
                </a:solidFill>
                <a:effectLst/>
                <a:latin typeface="Muli"/>
              </a:rPr>
              <a:t>Taxes on lottery, betting &amp; gambling</a:t>
            </a:r>
          </a:p>
          <a:p>
            <a:pPr algn="l">
              <a:buFont typeface="Arial" panose="020B0604020202020204" pitchFamily="34" charset="0"/>
              <a:buChar char="•"/>
            </a:pPr>
            <a:r>
              <a:rPr lang="en-US" b="0" i="0" dirty="0">
                <a:solidFill>
                  <a:srgbClr val="333333"/>
                </a:solidFill>
                <a:effectLst/>
                <a:latin typeface="Muli"/>
              </a:rPr>
              <a:t>Surcharges &amp; </a:t>
            </a:r>
            <a:r>
              <a:rPr lang="en-US" b="0" i="0" dirty="0" err="1">
                <a:solidFill>
                  <a:srgbClr val="333333"/>
                </a:solidFill>
                <a:effectLst/>
                <a:latin typeface="Muli"/>
              </a:rPr>
              <a:t>Cesses</a:t>
            </a:r>
            <a:endParaRPr lang="en-US" b="0" i="0" dirty="0">
              <a:solidFill>
                <a:srgbClr val="333333"/>
              </a:solidFill>
              <a:effectLst/>
              <a:latin typeface="Muli"/>
            </a:endParaRPr>
          </a:p>
          <a:p>
            <a:pPr algn="l">
              <a:buFont typeface="Arial" panose="020B0604020202020204" pitchFamily="34" charset="0"/>
              <a:buChar char="•"/>
            </a:pPr>
            <a:r>
              <a:rPr lang="en-US" b="0" i="0" dirty="0">
                <a:solidFill>
                  <a:srgbClr val="333333"/>
                </a:solidFill>
                <a:effectLst/>
                <a:latin typeface="Muli"/>
              </a:rPr>
              <a:t>Taxes on advertisements</a:t>
            </a:r>
          </a:p>
          <a:p>
            <a:endParaRPr lang="en-IN" dirty="0"/>
          </a:p>
        </p:txBody>
      </p:sp>
    </p:spTree>
    <p:extLst>
      <p:ext uri="{BB962C8B-B14F-4D97-AF65-F5344CB8AC3E}">
        <p14:creationId xmlns:p14="http://schemas.microsoft.com/office/powerpoint/2010/main" val="267917419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41B6-3B9E-483C-832B-A6D2A7543CCE}"/>
              </a:ext>
            </a:extLst>
          </p:cNvPr>
          <p:cNvSpPr>
            <a:spLocks noGrp="1"/>
          </p:cNvSpPr>
          <p:nvPr>
            <p:ph type="title"/>
          </p:nvPr>
        </p:nvSpPr>
        <p:spPr/>
        <p:txBody>
          <a:bodyPr/>
          <a:lstStyle/>
          <a:p>
            <a:r>
              <a:rPr lang="en-US" dirty="0"/>
              <a:t>HSN Code:</a:t>
            </a:r>
            <a:endParaRPr lang="en-IN" dirty="0"/>
          </a:p>
        </p:txBody>
      </p:sp>
      <p:sp>
        <p:nvSpPr>
          <p:cNvPr id="3" name="Content Placeholder 2">
            <a:extLst>
              <a:ext uri="{FF2B5EF4-FFF2-40B4-BE49-F238E27FC236}">
                <a16:creationId xmlns:a16="http://schemas.microsoft.com/office/drawing/2014/main" id="{9A32B747-E1F8-4E16-BF78-85C59EEEA280}"/>
              </a:ext>
            </a:extLst>
          </p:cNvPr>
          <p:cNvSpPr>
            <a:spLocks noGrp="1"/>
          </p:cNvSpPr>
          <p:nvPr>
            <p:ph sz="half" idx="1"/>
          </p:nvPr>
        </p:nvSpPr>
        <p:spPr/>
        <p:txBody>
          <a:bodyPr>
            <a:normAutofit lnSpcReduction="10000"/>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What is HSN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HSN code stands for “Harmonized System of Nomenclature”. This system has been introduced for the systematic classification of goods all over the world. HSN code is a 6-digit uniform code that classifies 5000+ products and is accepted worldwide. It was developed by the World Customs Organization (WCO) and it came into effect from 1988.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Almost all goods in India are classified using the HSN classification code, which facilitates the use of HSN numbers for calculations of the Goods and Service Tax (GST).  The number is currently being used to categorize goods to compute VAT (Value Added Tax).</a:t>
            </a:r>
          </a:p>
          <a:p>
            <a:endParaRPr lang="en-IN" dirty="0"/>
          </a:p>
        </p:txBody>
      </p:sp>
      <p:pic>
        <p:nvPicPr>
          <p:cNvPr id="6" name="Content Placeholder 5">
            <a:extLst>
              <a:ext uri="{FF2B5EF4-FFF2-40B4-BE49-F238E27FC236}">
                <a16:creationId xmlns:a16="http://schemas.microsoft.com/office/drawing/2014/main" id="{A55E93ED-6DA7-41FB-9406-28D4F0CEEC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19165" y="1825625"/>
            <a:ext cx="3887670" cy="4351338"/>
          </a:xfrm>
        </p:spPr>
      </p:pic>
    </p:spTree>
    <p:extLst>
      <p:ext uri="{BB962C8B-B14F-4D97-AF65-F5344CB8AC3E}">
        <p14:creationId xmlns:p14="http://schemas.microsoft.com/office/powerpoint/2010/main" val="429371768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6CEC-5146-4271-8361-E2544D760593}"/>
              </a:ext>
            </a:extLst>
          </p:cNvPr>
          <p:cNvSpPr>
            <a:spLocks noGrp="1"/>
          </p:cNvSpPr>
          <p:nvPr>
            <p:ph type="title"/>
          </p:nvPr>
        </p:nvSpPr>
        <p:spPr/>
        <p:txBody>
          <a:bodyPr/>
          <a:lstStyle/>
          <a:p>
            <a:r>
              <a:rPr lang="en-US" dirty="0" err="1"/>
              <a:t>eWay</a:t>
            </a:r>
            <a:r>
              <a:rPr lang="en-US" dirty="0"/>
              <a:t> Bill</a:t>
            </a:r>
            <a:endParaRPr lang="en-IN" dirty="0"/>
          </a:p>
        </p:txBody>
      </p:sp>
      <p:sp>
        <p:nvSpPr>
          <p:cNvPr id="3" name="Content Placeholder 2">
            <a:extLst>
              <a:ext uri="{FF2B5EF4-FFF2-40B4-BE49-F238E27FC236}">
                <a16:creationId xmlns:a16="http://schemas.microsoft.com/office/drawing/2014/main" id="{71EC7A80-A006-4035-9424-325D416EDE36}"/>
              </a:ext>
            </a:extLst>
          </p:cNvPr>
          <p:cNvSpPr>
            <a:spLocks noGrp="1"/>
          </p:cNvSpPr>
          <p:nvPr>
            <p:ph sz="half" idx="1"/>
          </p:nvPr>
        </p:nvSpPr>
        <p:spPr/>
        <p:txBody>
          <a:bodyPr>
            <a:normAutofit/>
          </a:bodyPr>
          <a:lstStyle/>
          <a:p>
            <a:r>
              <a:rPr lang="en-US" sz="2200" b="0" i="0" dirty="0" err="1">
                <a:solidFill>
                  <a:srgbClr val="1E314F"/>
                </a:solidFill>
                <a:effectLst/>
                <a:latin typeface="Source Sans Pro" panose="020B0503030403020204" pitchFamily="34" charset="0"/>
              </a:rPr>
              <a:t>EWay</a:t>
            </a:r>
            <a:r>
              <a:rPr lang="en-US" sz="2200" b="0" i="0" dirty="0">
                <a:solidFill>
                  <a:srgbClr val="1E314F"/>
                </a:solidFill>
                <a:effectLst/>
                <a:latin typeface="Source Sans Pro" panose="020B0503030403020204" pitchFamily="34" charset="0"/>
              </a:rPr>
              <a:t> Bill is an Electronic Way bill for movement of goods to be generated on the </a:t>
            </a:r>
            <a:r>
              <a:rPr lang="en-US" sz="2200" b="0" i="0" dirty="0" err="1">
                <a:solidFill>
                  <a:srgbClr val="1E314F"/>
                </a:solidFill>
                <a:effectLst/>
                <a:latin typeface="Source Sans Pro" panose="020B0503030403020204" pitchFamily="34" charset="0"/>
              </a:rPr>
              <a:t>eWay</a:t>
            </a:r>
            <a:r>
              <a:rPr lang="en-US" sz="2200" b="0" i="0" dirty="0">
                <a:solidFill>
                  <a:srgbClr val="1E314F"/>
                </a:solidFill>
                <a:effectLst/>
                <a:latin typeface="Source Sans Pro" panose="020B0503030403020204" pitchFamily="34" charset="0"/>
              </a:rPr>
              <a:t> Bill Portal. A GST registered person cannot transport goods in a vehicle whose value exceeds Rs. 50,000 (Single Invoice/bill/delivery challan) without an e-way bill that is generated on ewaybillgst.gov.in.</a:t>
            </a:r>
          </a:p>
          <a:p>
            <a:r>
              <a:rPr lang="en-US" sz="2200" b="0" i="0" dirty="0">
                <a:solidFill>
                  <a:srgbClr val="1E314F"/>
                </a:solidFill>
                <a:effectLst/>
                <a:latin typeface="Source Sans Pro" panose="020B0503030403020204" pitchFamily="34" charset="0"/>
              </a:rPr>
              <a:t>When an </a:t>
            </a:r>
            <a:r>
              <a:rPr lang="en-US" sz="2200" b="0" i="0" dirty="0" err="1">
                <a:solidFill>
                  <a:srgbClr val="1E314F"/>
                </a:solidFill>
                <a:effectLst/>
                <a:latin typeface="Source Sans Pro" panose="020B0503030403020204" pitchFamily="34" charset="0"/>
              </a:rPr>
              <a:t>eway</a:t>
            </a:r>
            <a:r>
              <a:rPr lang="en-US" sz="2200" b="0" i="0" dirty="0">
                <a:solidFill>
                  <a:srgbClr val="1E314F"/>
                </a:solidFill>
                <a:effectLst/>
                <a:latin typeface="Source Sans Pro" panose="020B0503030403020204" pitchFamily="34" charset="0"/>
              </a:rPr>
              <a:t> bill is generated, a unique </a:t>
            </a:r>
            <a:r>
              <a:rPr lang="en-US" sz="2200" b="0" i="0" dirty="0" err="1">
                <a:solidFill>
                  <a:srgbClr val="1E314F"/>
                </a:solidFill>
                <a:effectLst/>
                <a:latin typeface="Source Sans Pro" panose="020B0503030403020204" pitchFamily="34" charset="0"/>
              </a:rPr>
              <a:t>Eway</a:t>
            </a:r>
            <a:r>
              <a:rPr lang="en-US" sz="2200" b="0" i="0" dirty="0">
                <a:solidFill>
                  <a:srgbClr val="1E314F"/>
                </a:solidFill>
                <a:effectLst/>
                <a:latin typeface="Source Sans Pro" panose="020B0503030403020204" pitchFamily="34" charset="0"/>
              </a:rPr>
              <a:t> Bill Number (EBN) is allocated and is available to the supplier, recipient, and the transporter.</a:t>
            </a:r>
            <a:endParaRPr lang="en-IN" sz="2200" dirty="0"/>
          </a:p>
        </p:txBody>
      </p:sp>
      <p:pic>
        <p:nvPicPr>
          <p:cNvPr id="6" name="Content Placeholder 5">
            <a:extLst>
              <a:ext uri="{FF2B5EF4-FFF2-40B4-BE49-F238E27FC236}">
                <a16:creationId xmlns:a16="http://schemas.microsoft.com/office/drawing/2014/main" id="{DC1791AD-13D2-43B8-ADA5-525A6BD31CA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70462"/>
            <a:ext cx="5181600" cy="3661664"/>
          </a:xfrm>
        </p:spPr>
      </p:pic>
    </p:spTree>
    <p:extLst>
      <p:ext uri="{BB962C8B-B14F-4D97-AF65-F5344CB8AC3E}">
        <p14:creationId xmlns:p14="http://schemas.microsoft.com/office/powerpoint/2010/main" val="169105540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C795-74F6-4775-8AD5-EBE046160E8F}"/>
              </a:ext>
            </a:extLst>
          </p:cNvPr>
          <p:cNvSpPr>
            <a:spLocks noGrp="1"/>
          </p:cNvSpPr>
          <p:nvPr>
            <p:ph type="title"/>
          </p:nvPr>
        </p:nvSpPr>
        <p:spPr/>
        <p:txBody>
          <a:bodyPr/>
          <a:lstStyle/>
          <a:p>
            <a:r>
              <a:rPr lang="en-IN" dirty="0">
                <a:latin typeface="Times New Roman" panose="02020603050405020304" pitchFamily="18" charset="0"/>
                <a:ea typeface="Times New Roman" panose="02020603050405020304" pitchFamily="18" charset="0"/>
              </a:rPr>
              <a:t>R</a:t>
            </a:r>
            <a:r>
              <a:rPr lang="en-IN" sz="4400" dirty="0">
                <a:effectLst/>
                <a:latin typeface="Times New Roman" panose="02020603050405020304" pitchFamily="18" charset="0"/>
                <a:ea typeface="Times New Roman" panose="02020603050405020304" pitchFamily="18" charset="0"/>
              </a:rPr>
              <a:t>everse charge mechanism </a:t>
            </a:r>
            <a:endParaRPr lang="en-IN" dirty="0"/>
          </a:p>
        </p:txBody>
      </p:sp>
      <p:sp>
        <p:nvSpPr>
          <p:cNvPr id="3" name="Content Placeholder 2">
            <a:extLst>
              <a:ext uri="{FF2B5EF4-FFF2-40B4-BE49-F238E27FC236}">
                <a16:creationId xmlns:a16="http://schemas.microsoft.com/office/drawing/2014/main" id="{AD13CFBD-A968-45C7-AB9D-1235492A64BD}"/>
              </a:ext>
            </a:extLst>
          </p:cNvPr>
          <p:cNvSpPr>
            <a:spLocks noGrp="1"/>
          </p:cNvSpPr>
          <p:nvPr>
            <p:ph sz="half" idx="1"/>
          </p:nvPr>
        </p:nvSpPr>
        <p:spPr/>
        <p:txBody>
          <a:bodyPr>
            <a:normAutofit fontScale="92500" lnSpcReduction="20000"/>
          </a:bodyPr>
          <a:lstStyle/>
          <a:p>
            <a:r>
              <a:rPr lang="en-US" b="0" i="0" dirty="0">
                <a:solidFill>
                  <a:srgbClr val="333333"/>
                </a:solidFill>
                <a:effectLst/>
                <a:latin typeface="Source Sans Pro" panose="020B0503030403020204" pitchFamily="34" charset="0"/>
              </a:rPr>
              <a:t>Normally, the supplier of goods or services pays the tax on supply. In the case of Reverse Charge, the receiver becomes liable to pay the tax, i.e., the chargeability gets reversed.</a:t>
            </a:r>
          </a:p>
          <a:p>
            <a:pPr algn="l"/>
            <a:r>
              <a:rPr lang="en-US" b="0" i="0" dirty="0">
                <a:solidFill>
                  <a:srgbClr val="333333"/>
                </a:solidFill>
                <a:effectLst/>
                <a:latin typeface="Source Sans Pro" panose="020B0503030403020204" pitchFamily="34" charset="0"/>
              </a:rPr>
              <a:t>If a vendor who is not registered under GST, supplies goods to a person who is registered under GST, then Reverse Charge would apply. This means that the GST will have to be paid directly by the receiver to the Government instead of the supplier.</a:t>
            </a:r>
          </a:p>
          <a:p>
            <a:endParaRPr lang="en-IN" dirty="0"/>
          </a:p>
        </p:txBody>
      </p:sp>
      <p:pic>
        <p:nvPicPr>
          <p:cNvPr id="6" name="Content Placeholder 5">
            <a:extLst>
              <a:ext uri="{FF2B5EF4-FFF2-40B4-BE49-F238E27FC236}">
                <a16:creationId xmlns:a16="http://schemas.microsoft.com/office/drawing/2014/main" id="{2A1A8756-4AE2-4529-98B6-2770CF54D3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41439"/>
            <a:ext cx="5181600" cy="2919710"/>
          </a:xfrm>
        </p:spPr>
      </p:pic>
    </p:spTree>
    <p:extLst>
      <p:ext uri="{BB962C8B-B14F-4D97-AF65-F5344CB8AC3E}">
        <p14:creationId xmlns:p14="http://schemas.microsoft.com/office/powerpoint/2010/main" val="378906897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58B2-9387-4E56-BC81-448AE67E8212}"/>
              </a:ext>
            </a:extLst>
          </p:cNvPr>
          <p:cNvSpPr>
            <a:spLocks noGrp="1"/>
          </p:cNvSpPr>
          <p:nvPr>
            <p:ph type="title"/>
          </p:nvPr>
        </p:nvSpPr>
        <p:spPr/>
        <p:txBody>
          <a:bodyPr>
            <a:normAutofit fontScale="90000"/>
          </a:body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Types of GST</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057CBF5-D8B0-4BCF-A7D9-4E5E5E12679A}"/>
              </a:ext>
            </a:extLst>
          </p:cNvPr>
          <p:cNvSpPr>
            <a:spLocks noGrp="1"/>
          </p:cNvSpPr>
          <p:nvPr>
            <p:ph sz="half" idx="1"/>
          </p:nvPr>
        </p:nvSpPr>
        <p:spPr/>
        <p:txBody>
          <a:bodyPr>
            <a:normAutofit fontScale="85000" lnSpcReduction="20000"/>
          </a:bodyPr>
          <a:lstStyle/>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There are four different types of GST as listed below:</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Central Goods and Services Tax (CGST)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State Goods and Services Tax (SGST)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Union Territory Goods and Services Tax (UTGST)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Integrated Goods and Services Tax (IGST)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Content Placeholder 5">
            <a:extLst>
              <a:ext uri="{FF2B5EF4-FFF2-40B4-BE49-F238E27FC236}">
                <a16:creationId xmlns:a16="http://schemas.microsoft.com/office/drawing/2014/main" id="{396B53B1-BD6C-4A72-8889-5E4735760D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641124"/>
            <a:ext cx="5181600" cy="2720340"/>
          </a:xfrm>
        </p:spPr>
      </p:pic>
    </p:spTree>
    <p:extLst>
      <p:ext uri="{BB962C8B-B14F-4D97-AF65-F5344CB8AC3E}">
        <p14:creationId xmlns:p14="http://schemas.microsoft.com/office/powerpoint/2010/main" val="283522158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E462-2FB4-413A-B7CC-C4C4BC67C649}"/>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5080663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7EEE-3E5F-44C3-B53C-A823F20C41CD}"/>
              </a:ext>
            </a:extLst>
          </p:cNvPr>
          <p:cNvSpPr>
            <a:spLocks noGrp="1"/>
          </p:cNvSpPr>
          <p:nvPr>
            <p:ph type="title"/>
          </p:nvPr>
        </p:nvSpPr>
        <p:spPr/>
        <p:txBody>
          <a:bodyPr/>
          <a:lstStyle/>
          <a:p>
            <a:r>
              <a:rPr lang="en-IN" b="1" dirty="0"/>
              <a:t>					GST</a:t>
            </a:r>
          </a:p>
        </p:txBody>
      </p:sp>
      <p:sp>
        <p:nvSpPr>
          <p:cNvPr id="3" name="Content Placeholder 2">
            <a:extLst>
              <a:ext uri="{FF2B5EF4-FFF2-40B4-BE49-F238E27FC236}">
                <a16:creationId xmlns:a16="http://schemas.microsoft.com/office/drawing/2014/main" id="{0CE047EE-CE5B-49CD-9C4F-B3857C5F7E96}"/>
              </a:ext>
            </a:extLst>
          </p:cNvPr>
          <p:cNvSpPr>
            <a:spLocks noGrp="1"/>
          </p:cNvSpPr>
          <p:nvPr>
            <p:ph sz="half" idx="1"/>
          </p:nvPr>
        </p:nvSpPr>
        <p:spPr/>
        <p:txBody>
          <a:bodyPr/>
          <a:lstStyle/>
          <a:p>
            <a:r>
              <a:rPr lang="en-US" sz="2000" b="1" dirty="0"/>
              <a:t>Goods and service tax (GST) </a:t>
            </a:r>
            <a:r>
              <a:rPr lang="en-US" sz="2000" dirty="0"/>
              <a:t>is a comprehensive tax levy on manufacture, sale and consumption of goods and service at a national level.</a:t>
            </a:r>
          </a:p>
          <a:p>
            <a:r>
              <a:rPr lang="en-US" sz="2000" b="0" i="0" dirty="0">
                <a:effectLst/>
              </a:rPr>
              <a:t>Goods and Services Tax Law in India is a</a:t>
            </a:r>
            <a:r>
              <a:rPr lang="en-US" sz="2000" b="1" i="0" dirty="0">
                <a:effectLst/>
              </a:rPr>
              <a:t> comprehensive, multi-stage, destination-based tax </a:t>
            </a:r>
            <a:r>
              <a:rPr lang="en-US" sz="2000" b="0" i="0" dirty="0">
                <a:effectLst/>
              </a:rPr>
              <a:t>that is levied on every</a:t>
            </a:r>
            <a:r>
              <a:rPr lang="en-US" sz="2000" b="1" i="0" dirty="0">
                <a:effectLst/>
              </a:rPr>
              <a:t> </a:t>
            </a:r>
            <a:r>
              <a:rPr lang="en-US" sz="2000" i="0" dirty="0">
                <a:effectLst/>
              </a:rPr>
              <a:t>value addition</a:t>
            </a:r>
            <a:r>
              <a:rPr lang="en-US" sz="2000" b="1" i="0" dirty="0">
                <a:effectLst/>
              </a:rPr>
              <a:t>.</a:t>
            </a:r>
          </a:p>
          <a:p>
            <a:r>
              <a:rPr lang="en-IN" sz="1800" dirty="0">
                <a:solidFill>
                  <a:srgbClr val="202122"/>
                </a:solidFill>
                <a:effectLst/>
                <a:latin typeface="Arial" panose="020B0604020202020204" pitchFamily="34" charset="0"/>
                <a:ea typeface="Calibri" panose="020F0502020204030204" pitchFamily="34" charset="0"/>
              </a:rPr>
              <a:t>GST is a comprehensive, multistage, destination-based tax.</a:t>
            </a:r>
          </a:p>
          <a:p>
            <a:r>
              <a:rPr lang="en-US" sz="2000" dirty="0" err="1"/>
              <a:t>Gst</a:t>
            </a:r>
            <a:r>
              <a:rPr lang="en-US" sz="2000" dirty="0"/>
              <a:t> includes many state and central level indirect taxes. </a:t>
            </a:r>
          </a:p>
          <a:p>
            <a:endParaRPr lang="en-IN" sz="2000" dirty="0"/>
          </a:p>
        </p:txBody>
      </p:sp>
      <p:pic>
        <p:nvPicPr>
          <p:cNvPr id="6" name="Content Placeholder 5">
            <a:extLst>
              <a:ext uri="{FF2B5EF4-FFF2-40B4-BE49-F238E27FC236}">
                <a16:creationId xmlns:a16="http://schemas.microsoft.com/office/drawing/2014/main" id="{5B04D347-F248-482F-9F46-5CABAD24D62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85266"/>
            <a:ext cx="5181600" cy="2832055"/>
          </a:xfrm>
        </p:spPr>
      </p:pic>
    </p:spTree>
    <p:extLst>
      <p:ext uri="{BB962C8B-B14F-4D97-AF65-F5344CB8AC3E}">
        <p14:creationId xmlns:p14="http://schemas.microsoft.com/office/powerpoint/2010/main" val="5156146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4C7C-7609-4DF5-B7D2-DAA4868FE33D}"/>
              </a:ext>
            </a:extLst>
          </p:cNvPr>
          <p:cNvSpPr>
            <a:spLocks noGrp="1"/>
          </p:cNvSpPr>
          <p:nvPr>
            <p:ph type="title"/>
          </p:nvPr>
        </p:nvSpPr>
        <p:spPr/>
        <p:txBody>
          <a:bodyPr/>
          <a:lstStyle/>
          <a:p>
            <a:r>
              <a:rPr lang="en-IN" b="1" dirty="0"/>
              <a:t>			Implementation</a:t>
            </a:r>
          </a:p>
        </p:txBody>
      </p:sp>
      <p:sp>
        <p:nvSpPr>
          <p:cNvPr id="3" name="Content Placeholder 2">
            <a:extLst>
              <a:ext uri="{FF2B5EF4-FFF2-40B4-BE49-F238E27FC236}">
                <a16:creationId xmlns:a16="http://schemas.microsoft.com/office/drawing/2014/main" id="{788024FE-D286-4274-93CA-3EECBCD4863B}"/>
              </a:ext>
            </a:extLst>
          </p:cNvPr>
          <p:cNvSpPr>
            <a:spLocks noGrp="1"/>
          </p:cNvSpPr>
          <p:nvPr>
            <p:ph sz="half" idx="1"/>
          </p:nvPr>
        </p:nvSpPr>
        <p:spPr/>
        <p:txBody>
          <a:bodyPr/>
          <a:lstStyle/>
          <a:p>
            <a:r>
              <a:rPr lang="en-US" dirty="0">
                <a:solidFill>
                  <a:srgbClr val="202122"/>
                </a:solidFill>
                <a:latin typeface="Arial" panose="020B0604020202020204" pitchFamily="34" charset="0"/>
              </a:rPr>
              <a:t>GST was Launched M</a:t>
            </a:r>
            <a:r>
              <a:rPr lang="en-US" b="0" i="0" dirty="0">
                <a:solidFill>
                  <a:srgbClr val="202122"/>
                </a:solidFill>
                <a:effectLst/>
                <a:latin typeface="Arial" panose="020B0604020202020204" pitchFamily="34" charset="0"/>
              </a:rPr>
              <a:t>idnight on 1 July 2017</a:t>
            </a:r>
          </a:p>
          <a:p>
            <a:r>
              <a:rPr lang="en-IN" sz="2400" b="1" dirty="0">
                <a:solidFill>
                  <a:srgbClr val="202122"/>
                </a:solidFill>
                <a:latin typeface="Arial" panose="020B0604020202020204" pitchFamily="34" charset="0"/>
                <a:ea typeface="Calibri" panose="020F0502020204030204" pitchFamily="34" charset="0"/>
              </a:rPr>
              <a:t>T</a:t>
            </a:r>
            <a:r>
              <a:rPr lang="en-IN" sz="2400" b="1" dirty="0">
                <a:effectLst/>
                <a:latin typeface="Arial" panose="020B0604020202020204" pitchFamily="34" charset="0"/>
                <a:ea typeface="Calibri" panose="020F0502020204030204" pitchFamily="34" charset="0"/>
              </a:rPr>
              <a:t>he </a:t>
            </a:r>
            <a:r>
              <a:rPr lang="en-IN" sz="2400" b="1" dirty="0">
                <a:effectLst/>
                <a:latin typeface="Arial" panose="020B0604020202020204" pitchFamily="34" charset="0"/>
                <a:ea typeface="Calibri" panose="020F0502020204030204" pitchFamily="34" charset="0"/>
                <a:cs typeface="Times New Roman" panose="02020603050405020304" pitchFamily="18" charset="0"/>
                <a:hlinkClick r:id="rId2" tooltip="One Hundred and First Amendment of the Constitution of India">
                  <a:extLst>
                    <a:ext uri="{A12FA001-AC4F-418D-AE19-62706E023703}">
                      <ahyp:hlinkClr xmlns:ahyp="http://schemas.microsoft.com/office/drawing/2018/hyperlinkcolor" val="tx"/>
                    </a:ext>
                  </a:extLst>
                </a:hlinkClick>
              </a:rPr>
              <a:t>One Hundred and First Amendment of the Constitution of India</a:t>
            </a:r>
            <a:endParaRPr lang="en-US" sz="2400" b="1" i="0" dirty="0">
              <a:effectLst/>
              <a:latin typeface="Arial" panose="020B0604020202020204" pitchFamily="34" charset="0"/>
            </a:endParaRPr>
          </a:p>
          <a:p>
            <a:pPr marL="0" indent="0">
              <a:buNone/>
            </a:pPr>
            <a:endParaRPr lang="en-IN" sz="2000" dirty="0">
              <a:latin typeface="Arial" panose="020B0604020202020204" pitchFamily="34" charset="0"/>
              <a:cs typeface="Times New Roman" panose="02020603050405020304" pitchFamily="18" charset="0"/>
            </a:endParaRPr>
          </a:p>
          <a:p>
            <a:r>
              <a:rPr lang="en-IN" sz="3200" dirty="0"/>
              <a:t>Historic Midnight and attended by high profile guests.</a:t>
            </a:r>
          </a:p>
        </p:txBody>
      </p:sp>
      <p:pic>
        <p:nvPicPr>
          <p:cNvPr id="6" name="Content Placeholder 5">
            <a:extLst>
              <a:ext uri="{FF2B5EF4-FFF2-40B4-BE49-F238E27FC236}">
                <a16:creationId xmlns:a16="http://schemas.microsoft.com/office/drawing/2014/main" id="{A53CA2D5-6E4D-427F-BCAE-F434C04D1CD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038175" y="1386311"/>
            <a:ext cx="3447776" cy="2042689"/>
          </a:xfrm>
        </p:spPr>
      </p:pic>
      <p:pic>
        <p:nvPicPr>
          <p:cNvPr id="8" name="Picture 7">
            <a:extLst>
              <a:ext uri="{FF2B5EF4-FFF2-40B4-BE49-F238E27FC236}">
                <a16:creationId xmlns:a16="http://schemas.microsoft.com/office/drawing/2014/main" id="{FBA740EA-F7A3-462A-9AA6-851BA84A01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3829050"/>
            <a:ext cx="5715000" cy="2857500"/>
          </a:xfrm>
          <a:prstGeom prst="rect">
            <a:avLst/>
          </a:prstGeom>
        </p:spPr>
      </p:pic>
    </p:spTree>
    <p:extLst>
      <p:ext uri="{BB962C8B-B14F-4D97-AF65-F5344CB8AC3E}">
        <p14:creationId xmlns:p14="http://schemas.microsoft.com/office/powerpoint/2010/main" val="284240243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2CE1-BB99-4685-BE45-210E8730A250}"/>
              </a:ext>
            </a:extLst>
          </p:cNvPr>
          <p:cNvSpPr>
            <a:spLocks noGrp="1"/>
          </p:cNvSpPr>
          <p:nvPr>
            <p:ph type="title"/>
          </p:nvPr>
        </p:nvSpPr>
        <p:spPr/>
        <p:txBody>
          <a:bodyPr/>
          <a:lstStyle/>
          <a:p>
            <a:r>
              <a:rPr lang="en-IN" b="1" dirty="0"/>
              <a:t>				History</a:t>
            </a:r>
          </a:p>
        </p:txBody>
      </p:sp>
      <p:sp>
        <p:nvSpPr>
          <p:cNvPr id="3" name="Content Placeholder 2">
            <a:extLst>
              <a:ext uri="{FF2B5EF4-FFF2-40B4-BE49-F238E27FC236}">
                <a16:creationId xmlns:a16="http://schemas.microsoft.com/office/drawing/2014/main" id="{F5982942-BF58-4880-ADF8-6AAB67CBE5F1}"/>
              </a:ext>
            </a:extLst>
          </p:cNvPr>
          <p:cNvSpPr>
            <a:spLocks noGrp="1"/>
          </p:cNvSpPr>
          <p:nvPr>
            <p:ph sz="half" idx="1"/>
          </p:nvPr>
        </p:nvSpPr>
        <p:spPr/>
        <p:txBody>
          <a:bodyPr>
            <a:normAutofit fontScale="85000" lnSpcReduction="10000"/>
          </a:bodyPr>
          <a:lstStyle/>
          <a:p>
            <a:r>
              <a:rPr lang="en-US" sz="2400" dirty="0"/>
              <a:t> 1999: </a:t>
            </a:r>
            <a:r>
              <a:rPr lang="en-IN" sz="1800" dirty="0">
                <a:solidFill>
                  <a:srgbClr val="202122"/>
                </a:solidFill>
                <a:effectLst/>
                <a:latin typeface="Arial" panose="020B0604020202020204" pitchFamily="34" charset="0"/>
                <a:ea typeface="Calibri" panose="020F0502020204030204" pitchFamily="34" charset="0"/>
              </a:rPr>
              <a:t> A single common "Goods and Services Tax (GST)" was proposed.</a:t>
            </a:r>
          </a:p>
          <a:p>
            <a:r>
              <a:rPr lang="en-US" sz="2400" dirty="0"/>
              <a:t>2002: T</a:t>
            </a:r>
            <a:r>
              <a:rPr lang="en-IN" sz="1800" dirty="0">
                <a:solidFill>
                  <a:srgbClr val="202122"/>
                </a:solidFill>
                <a:effectLst/>
                <a:latin typeface="Arial" panose="020B0604020202020204" pitchFamily="34" charset="0"/>
                <a:ea typeface="Calibri" panose="020F0502020204030204" pitchFamily="34" charset="0"/>
              </a:rPr>
              <a:t>he Vajpayee government formed a task force under </a:t>
            </a:r>
            <a:r>
              <a:rPr lang="en-IN" sz="1800" u="sng" dirty="0">
                <a:solidFill>
                  <a:srgbClr val="0B0080"/>
                </a:solidFill>
                <a:effectLst/>
                <a:latin typeface="Arial" panose="020B0604020202020204" pitchFamily="34" charset="0"/>
                <a:ea typeface="Times New Roman" panose="02020603050405020304" pitchFamily="18" charset="0"/>
                <a:cs typeface="Times New Roman" panose="02020603050405020304" pitchFamily="18" charset="0"/>
                <a:hlinkClick r:id="rId2" tooltip="Vijay Kelkar"/>
              </a:rPr>
              <a:t>Vijay Kelkar</a:t>
            </a:r>
            <a:r>
              <a:rPr lang="en-IN" sz="1800" dirty="0">
                <a:solidFill>
                  <a:srgbClr val="202122"/>
                </a:solidFill>
                <a:effectLst/>
                <a:latin typeface="Arial" panose="020B0604020202020204" pitchFamily="34" charset="0"/>
                <a:ea typeface="Calibri" panose="020F0502020204030204" pitchFamily="34" charset="0"/>
              </a:rPr>
              <a:t> to recommend tax reforms. </a:t>
            </a:r>
          </a:p>
          <a:p>
            <a:r>
              <a:rPr lang="en-US" sz="2400" dirty="0"/>
              <a:t>2005: </a:t>
            </a:r>
            <a:r>
              <a:rPr lang="en-IN" sz="1800" dirty="0">
                <a:solidFill>
                  <a:srgbClr val="202122"/>
                </a:solidFill>
                <a:latin typeface="Arial" panose="020B0604020202020204" pitchFamily="34" charset="0"/>
              </a:rPr>
              <a:t>T</a:t>
            </a:r>
            <a:r>
              <a:rPr lang="en-IN" sz="1800" dirty="0">
                <a:solidFill>
                  <a:srgbClr val="202122"/>
                </a:solidFill>
                <a:effectLst/>
                <a:latin typeface="Arial" panose="020B0604020202020204" pitchFamily="34" charset="0"/>
                <a:ea typeface="Calibri" panose="020F0502020204030204" pitchFamily="34" charset="0"/>
              </a:rPr>
              <a:t>he Kelkar committee recommended rolling out GST </a:t>
            </a:r>
            <a:endParaRPr lang="en-US" sz="2400" dirty="0"/>
          </a:p>
          <a:p>
            <a:r>
              <a:rPr lang="en-US" sz="2400" dirty="0"/>
              <a:t>2006 : First time introduced concept of GST and announced the date of its implementation in 2010  </a:t>
            </a:r>
          </a:p>
          <a:p>
            <a:r>
              <a:rPr lang="en-US" sz="2400" dirty="0"/>
              <a:t>2007: F.M. Announced introduction of GST from 1 April 2010 in Budget </a:t>
            </a:r>
          </a:p>
          <a:p>
            <a:r>
              <a:rPr lang="en-US" sz="2400" dirty="0"/>
              <a:t>2009:The Government came out with a First Discussion Paper on GST .</a:t>
            </a:r>
          </a:p>
          <a:p>
            <a:r>
              <a:rPr lang="en-US" sz="2400" dirty="0"/>
              <a:t> 2011: Introduced the 115th Constitution Amendment (GST) Bill in the year 2011.</a:t>
            </a:r>
            <a:endParaRPr lang="en-IN" sz="2400" dirty="0"/>
          </a:p>
        </p:txBody>
      </p:sp>
      <p:pic>
        <p:nvPicPr>
          <p:cNvPr id="8" name="Content Placeholder 7">
            <a:extLst>
              <a:ext uri="{FF2B5EF4-FFF2-40B4-BE49-F238E27FC236}">
                <a16:creationId xmlns:a16="http://schemas.microsoft.com/office/drawing/2014/main" id="{2A612C82-C9A9-4DBF-BBE5-4C23F2419B5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3122" y="2136344"/>
            <a:ext cx="5181600" cy="2912285"/>
          </a:xfrm>
        </p:spPr>
      </p:pic>
    </p:spTree>
    <p:extLst>
      <p:ext uri="{BB962C8B-B14F-4D97-AF65-F5344CB8AC3E}">
        <p14:creationId xmlns:p14="http://schemas.microsoft.com/office/powerpoint/2010/main" val="31310320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82CC0FA0-07F6-40E2-82FE-450EAF39E353}"/>
              </a:ext>
            </a:extLst>
          </p:cNvPr>
          <p:cNvSpPr>
            <a:spLocks noGrp="1"/>
          </p:cNvSpPr>
          <p:nvPr>
            <p:ph sz="half" idx="1"/>
          </p:nvPr>
        </p:nvSpPr>
        <p:spPr>
          <a:xfrm>
            <a:off x="838200" y="941032"/>
            <a:ext cx="5181600" cy="5450889"/>
          </a:xfrm>
        </p:spPr>
        <p:txBody>
          <a:bodyPr>
            <a:normAutofit fontScale="92500" lnSpcReduction="20000"/>
          </a:bodyPr>
          <a:lstStyle/>
          <a:p>
            <a:r>
              <a:rPr lang="en-IN" dirty="0"/>
              <a:t>2013: </a:t>
            </a:r>
            <a:r>
              <a:rPr lang="en-IN" sz="2000" dirty="0">
                <a:latin typeface="Arial" panose="020B0604020202020204" pitchFamily="34" charset="0"/>
                <a:cs typeface="Arial" panose="020B0604020202020204" pitchFamily="34" charset="0"/>
              </a:rPr>
              <a:t>Several States and </a:t>
            </a:r>
            <a:r>
              <a:rPr lang="en-IN" sz="2000" dirty="0">
                <a:effectLst/>
                <a:latin typeface="Arial" panose="020B0604020202020204" pitchFamily="34" charset="0"/>
                <a:ea typeface="Calibri" panose="020F0502020204030204" pitchFamily="34" charset="0"/>
                <a:cs typeface="Arial" panose="020B0604020202020204" pitchFamily="34" charset="0"/>
              </a:rPr>
              <a:t>Gujarat Chief Minister </a:t>
            </a:r>
            <a:r>
              <a:rPr lang="en-IN" sz="2000" u="sng" dirty="0">
                <a:effectLst/>
                <a:latin typeface="Arial" panose="020B0604020202020204" pitchFamily="34" charset="0"/>
                <a:ea typeface="Times New Roman" panose="02020603050405020304" pitchFamily="18" charset="0"/>
                <a:cs typeface="Arial" panose="020B0604020202020204" pitchFamily="34" charset="0"/>
                <a:hlinkClick r:id="rId2" tooltip="Narendra Modi">
                  <a:extLst>
                    <a:ext uri="{A12FA001-AC4F-418D-AE19-62706E023703}">
                      <ahyp:hlinkClr xmlns:ahyp="http://schemas.microsoft.com/office/drawing/2018/hyperlinkcolor" val="tx"/>
                    </a:ext>
                  </a:extLst>
                </a:hlinkClick>
              </a:rPr>
              <a:t>Narendra Modi</a:t>
            </a:r>
            <a:r>
              <a:rPr lang="en-IN" sz="2000" dirty="0">
                <a:effectLst/>
                <a:latin typeface="Arial" panose="020B0604020202020204" pitchFamily="34" charset="0"/>
                <a:ea typeface="Calibri" panose="020F0502020204030204" pitchFamily="34" charset="0"/>
                <a:cs typeface="Arial" panose="020B0604020202020204" pitchFamily="34" charset="0"/>
              </a:rPr>
              <a:t> raised objections.</a:t>
            </a:r>
          </a:p>
          <a:p>
            <a:r>
              <a:rPr lang="en-IN" dirty="0"/>
              <a:t>2014 : </a:t>
            </a:r>
            <a:r>
              <a:rPr lang="en-IN" sz="2000" dirty="0">
                <a:latin typeface="Arial" panose="020B0604020202020204" pitchFamily="34" charset="0"/>
              </a:rPr>
              <a:t>T</a:t>
            </a:r>
            <a:r>
              <a:rPr lang="en-IN" sz="2000" dirty="0">
                <a:effectLst/>
                <a:latin typeface="Arial" panose="020B0604020202020204" pitchFamily="34" charset="0"/>
                <a:ea typeface="Calibri" panose="020F0502020204030204" pitchFamily="34" charset="0"/>
              </a:rPr>
              <a:t>he consequential dissolution of the </a:t>
            </a:r>
            <a:r>
              <a:rPr lang="en-IN" sz="2000" u="sng" dirty="0">
                <a:effectLst/>
                <a:latin typeface="Arial" panose="020B0604020202020204" pitchFamily="34" charset="0"/>
                <a:ea typeface="Times New Roman" panose="02020603050405020304" pitchFamily="18" charset="0"/>
                <a:cs typeface="Times New Roman" panose="02020603050405020304" pitchFamily="18" charset="0"/>
                <a:hlinkClick r:id="rId3" tooltip="15th Lok Sabha">
                  <a:extLst>
                    <a:ext uri="{A12FA001-AC4F-418D-AE19-62706E023703}">
                      <ahyp:hlinkClr xmlns:ahyp="http://schemas.microsoft.com/office/drawing/2018/hyperlinkcolor" val="tx"/>
                    </a:ext>
                  </a:extLst>
                </a:hlinkClick>
              </a:rPr>
              <a:t>15th Lok Sabha</a:t>
            </a:r>
            <a:r>
              <a:rPr lang="en-IN" sz="2000" dirty="0">
                <a:effectLst/>
                <a:latin typeface="Arial" panose="020B0604020202020204" pitchFamily="34" charset="0"/>
                <a:ea typeface="Calibri" panose="020F0502020204030204" pitchFamily="34" charset="0"/>
              </a:rPr>
              <a:t>, the GST Bill approved by the standing committee for reintroduction – lapsed. </a:t>
            </a:r>
            <a:endParaRPr lang="en-IN" sz="3200" dirty="0"/>
          </a:p>
          <a:p>
            <a:r>
              <a:rPr lang="en-IN" dirty="0"/>
              <a:t>2014: </a:t>
            </a:r>
            <a:r>
              <a:rPr lang="en-IN" sz="2000" dirty="0">
                <a:latin typeface="Arial" panose="020B0604020202020204" pitchFamily="34" charset="0"/>
              </a:rPr>
              <a:t>T</a:t>
            </a:r>
            <a:r>
              <a:rPr lang="en-IN" sz="2000" dirty="0">
                <a:effectLst/>
                <a:latin typeface="Arial" panose="020B0604020202020204" pitchFamily="34" charset="0"/>
                <a:ea typeface="Calibri" panose="020F0502020204030204" pitchFamily="34" charset="0"/>
              </a:rPr>
              <a:t>he new Finance Minister </a:t>
            </a:r>
            <a:r>
              <a:rPr lang="en-IN" sz="2000" u="sng" dirty="0">
                <a:effectLst/>
                <a:latin typeface="Arial" panose="020B0604020202020204" pitchFamily="34" charset="0"/>
                <a:ea typeface="Times New Roman" panose="02020603050405020304" pitchFamily="18" charset="0"/>
                <a:cs typeface="Times New Roman" panose="02020603050405020304" pitchFamily="18" charset="0"/>
                <a:hlinkClick r:id="rId4" tooltip="Arun Jaitley">
                  <a:extLst>
                    <a:ext uri="{A12FA001-AC4F-418D-AE19-62706E023703}">
                      <ahyp:hlinkClr xmlns:ahyp="http://schemas.microsoft.com/office/drawing/2018/hyperlinkcolor" val="tx"/>
                    </a:ext>
                  </a:extLst>
                </a:hlinkClick>
              </a:rPr>
              <a:t>Arun Jaitley</a:t>
            </a:r>
            <a:r>
              <a:rPr lang="en-IN" sz="2000" dirty="0">
                <a:effectLst/>
                <a:latin typeface="Arial" panose="020B0604020202020204" pitchFamily="34" charset="0"/>
                <a:ea typeface="Calibri" panose="020F0502020204030204" pitchFamily="34" charset="0"/>
              </a:rPr>
              <a:t> introduced the GST Bill again in the </a:t>
            </a:r>
            <a:r>
              <a:rPr lang="en-IN" sz="2000" u="sng" dirty="0">
                <a:effectLst/>
                <a:latin typeface="Arial" panose="020B0604020202020204" pitchFamily="34" charset="0"/>
                <a:ea typeface="Times New Roman" panose="02020603050405020304" pitchFamily="18" charset="0"/>
                <a:cs typeface="Times New Roman" panose="02020603050405020304" pitchFamily="18" charset="0"/>
                <a:hlinkClick r:id="rId5" tooltip="Lok Sabha">
                  <a:extLst>
                    <a:ext uri="{A12FA001-AC4F-418D-AE19-62706E023703}">
                      <ahyp:hlinkClr xmlns:ahyp="http://schemas.microsoft.com/office/drawing/2018/hyperlinkcolor" val="tx"/>
                    </a:ext>
                  </a:extLst>
                </a:hlinkClick>
              </a:rPr>
              <a:t>Lok Sabha</a:t>
            </a:r>
            <a:r>
              <a:rPr lang="en-IN" sz="2000" u="sng" dirty="0">
                <a:effectLst/>
                <a:latin typeface="Arial" panose="020B0604020202020204" pitchFamily="34" charset="0"/>
                <a:ea typeface="Times New Roman" panose="02020603050405020304" pitchFamily="18" charset="0"/>
                <a:cs typeface="Times New Roman" panose="02020603050405020304" pitchFamily="18" charset="0"/>
              </a:rPr>
              <a:t>. </a:t>
            </a:r>
          </a:p>
          <a:p>
            <a:r>
              <a:rPr lang="en-IN" dirty="0"/>
              <a:t>2015: </a:t>
            </a:r>
            <a:r>
              <a:rPr lang="en-IN" sz="1800" dirty="0">
                <a:solidFill>
                  <a:srgbClr val="202122"/>
                </a:solidFill>
                <a:latin typeface="Arial" panose="020B0604020202020204" pitchFamily="34" charset="0"/>
              </a:rPr>
              <a:t>A</a:t>
            </a:r>
            <a:r>
              <a:rPr lang="en-IN" sz="1800" dirty="0">
                <a:solidFill>
                  <a:srgbClr val="202122"/>
                </a:solidFill>
                <a:effectLst/>
                <a:latin typeface="Arial" panose="020B0604020202020204" pitchFamily="34" charset="0"/>
                <a:ea typeface="Calibri" panose="020F0502020204030204" pitchFamily="34" charset="0"/>
              </a:rPr>
              <a:t>nother deadline of 1 April 2017 to implement GST was set. </a:t>
            </a:r>
          </a:p>
          <a:p>
            <a:r>
              <a:rPr lang="en-IN" dirty="0"/>
              <a:t>2016:</a:t>
            </a:r>
            <a:r>
              <a:rPr lang="en-IN" sz="1800" dirty="0">
                <a:solidFill>
                  <a:srgbClr val="202122"/>
                </a:solidFill>
                <a:effectLst/>
                <a:latin typeface="Arial" panose="020B0604020202020204" pitchFamily="34" charset="0"/>
                <a:ea typeface="Calibri" panose="020F0502020204030204" pitchFamily="34" charset="0"/>
              </a:rPr>
              <a:t> In May, Lok Sabha passed the Constitution Amendment Bill, paving way for GST</a:t>
            </a:r>
          </a:p>
          <a:p>
            <a:r>
              <a:rPr lang="en-IN" dirty="0"/>
              <a:t>2016: </a:t>
            </a:r>
            <a:r>
              <a:rPr lang="en-IN" sz="1800" dirty="0">
                <a:solidFill>
                  <a:srgbClr val="202122"/>
                </a:solidFill>
                <a:latin typeface="Arial" panose="020B0604020202020204" pitchFamily="34" charset="0"/>
              </a:rPr>
              <a:t>I</a:t>
            </a:r>
            <a:r>
              <a:rPr lang="en-IN" sz="1800" dirty="0">
                <a:solidFill>
                  <a:srgbClr val="202122"/>
                </a:solidFill>
                <a:effectLst/>
                <a:latin typeface="Arial" panose="020B0604020202020204" pitchFamily="34" charset="0"/>
                <a:ea typeface="Calibri" panose="020F0502020204030204" pitchFamily="34" charset="0"/>
              </a:rPr>
              <a:t>n August, Rajya Sabha passed the bill. </a:t>
            </a:r>
          </a:p>
          <a:p>
            <a:r>
              <a:rPr lang="en-IN" dirty="0"/>
              <a:t>2017</a:t>
            </a:r>
            <a:r>
              <a:rPr lang="en-IN" sz="1800" dirty="0"/>
              <a:t>: GST Council meet 12 times and Approves all bills and </a:t>
            </a:r>
            <a:r>
              <a:rPr lang="en-IN" sz="1800" dirty="0" err="1"/>
              <a:t>lok</a:t>
            </a:r>
            <a:r>
              <a:rPr lang="en-IN" sz="1800" dirty="0"/>
              <a:t> Sabha passes all 4 supplementary GST Bills</a:t>
            </a:r>
          </a:p>
          <a:p>
            <a:r>
              <a:rPr lang="en-IN" dirty="0">
                <a:solidFill>
                  <a:srgbClr val="202122"/>
                </a:solidFill>
                <a:effectLst/>
                <a:latin typeface="Arial" panose="020B0604020202020204" pitchFamily="34" charset="0"/>
                <a:ea typeface="Calibri" panose="020F0502020204030204" pitchFamily="34" charset="0"/>
                <a:cs typeface="Arial" panose="020B0604020202020204" pitchFamily="34" charset="0"/>
              </a:rPr>
              <a:t>2017: </a:t>
            </a:r>
            <a:r>
              <a:rPr lang="en-IN" sz="1800" dirty="0">
                <a:solidFill>
                  <a:srgbClr val="202122"/>
                </a:solidFill>
                <a:effectLst/>
                <a:latin typeface="Arial" panose="020B0604020202020204" pitchFamily="34" charset="0"/>
                <a:ea typeface="Calibri" panose="020F0502020204030204" pitchFamily="34" charset="0"/>
              </a:rPr>
              <a:t>Goods and Services Tax was launched all over India with effect from 1 July 2017</a:t>
            </a:r>
            <a:endParaRPr lang="en-IN" dirty="0">
              <a:solidFill>
                <a:srgbClr val="202122"/>
              </a:solidFill>
              <a:effectLst/>
              <a:latin typeface="Arial" panose="020B0604020202020204" pitchFamily="34" charset="0"/>
              <a:ea typeface="Calibri" panose="020F0502020204030204" pitchFamily="34" charset="0"/>
            </a:endParaRPr>
          </a:p>
        </p:txBody>
      </p:sp>
      <p:pic>
        <p:nvPicPr>
          <p:cNvPr id="14" name="Content Placeholder 13">
            <a:extLst>
              <a:ext uri="{FF2B5EF4-FFF2-40B4-BE49-F238E27FC236}">
                <a16:creationId xmlns:a16="http://schemas.microsoft.com/office/drawing/2014/main" id="{C73B1991-830B-480C-B642-7522902EAE62}"/>
              </a:ext>
            </a:extLst>
          </p:cNvPr>
          <p:cNvPicPr>
            <a:picLocks noGrp="1" noChangeAspect="1"/>
          </p:cNvPicPr>
          <p:nvPr>
            <p:ph sz="half" idx="2"/>
          </p:nvPr>
        </p:nvPicPr>
        <p:blipFill>
          <a:blip r:embed="rId6">
            <a:extLst>
              <a:ext uri="{28A0092B-C50C-407E-A947-70E740481C1C}">
                <a14:useLocalDpi xmlns:a14="http://schemas.microsoft.com/office/drawing/2010/main" val="0"/>
              </a:ext>
            </a:extLst>
          </a:blip>
          <a:stretch>
            <a:fillRect/>
          </a:stretch>
        </p:blipFill>
        <p:spPr>
          <a:xfrm>
            <a:off x="6394142" y="2318692"/>
            <a:ext cx="5448670" cy="3314607"/>
          </a:xfrm>
        </p:spPr>
      </p:pic>
    </p:spTree>
    <p:extLst>
      <p:ext uri="{BB962C8B-B14F-4D97-AF65-F5344CB8AC3E}">
        <p14:creationId xmlns:p14="http://schemas.microsoft.com/office/powerpoint/2010/main" val="331809834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8BD2-E0C6-4EB5-B45B-F2B07B429CAA}"/>
              </a:ext>
            </a:extLst>
          </p:cNvPr>
          <p:cNvSpPr>
            <a:spLocks noGrp="1"/>
          </p:cNvSpPr>
          <p:nvPr>
            <p:ph type="title"/>
          </p:nvPr>
        </p:nvSpPr>
        <p:spPr/>
        <p:txBody>
          <a:bodyPr/>
          <a:lstStyle/>
          <a:p>
            <a:r>
              <a:rPr lang="en-IN" b="1" dirty="0"/>
              <a:t>				Need For GST</a:t>
            </a:r>
          </a:p>
        </p:txBody>
      </p:sp>
      <p:sp>
        <p:nvSpPr>
          <p:cNvPr id="3" name="Content Placeholder 2">
            <a:extLst>
              <a:ext uri="{FF2B5EF4-FFF2-40B4-BE49-F238E27FC236}">
                <a16:creationId xmlns:a16="http://schemas.microsoft.com/office/drawing/2014/main" id="{025477A5-667E-457D-A2D0-53244930DA14}"/>
              </a:ext>
            </a:extLst>
          </p:cNvPr>
          <p:cNvSpPr>
            <a:spLocks noGrp="1"/>
          </p:cNvSpPr>
          <p:nvPr>
            <p:ph sz="half" idx="1"/>
          </p:nvPr>
        </p:nvSpPr>
        <p:spPr/>
        <p:txBody>
          <a:bodyPr>
            <a:normAutofit fontScale="77500" lnSpcReduction="20000"/>
          </a:bodyPr>
          <a:lstStyle/>
          <a:p>
            <a:r>
              <a:rPr lang="en-US" dirty="0"/>
              <a:t>Due to multiple rates there are multiple forms</a:t>
            </a:r>
          </a:p>
          <a:p>
            <a:r>
              <a:rPr lang="en-US" dirty="0"/>
              <a:t>As a developing country, </a:t>
            </a:r>
            <a:r>
              <a:rPr lang="en-US" dirty="0" err="1"/>
              <a:t>india</a:t>
            </a:r>
            <a:r>
              <a:rPr lang="en-US" dirty="0"/>
              <a:t> needs a transparent &amp; unambiguous tax structure</a:t>
            </a:r>
          </a:p>
          <a:p>
            <a:r>
              <a:rPr lang="en-US" dirty="0"/>
              <a:t>Increased tax collections due to wider tax base and better compliance</a:t>
            </a:r>
          </a:p>
          <a:p>
            <a:r>
              <a:rPr lang="en-US" dirty="0"/>
              <a:t>Helping as a weapon against corruption</a:t>
            </a:r>
          </a:p>
          <a:p>
            <a:r>
              <a:rPr lang="en-US" dirty="0"/>
              <a:t>GST encourages an unbiased tax structure that is neutral to business processes, business models, organization structure, product substitutes and geographical locations</a:t>
            </a:r>
          </a:p>
          <a:p>
            <a:r>
              <a:rPr lang="en-US" dirty="0"/>
              <a:t>High transaction cost in the hands of the tax payers</a:t>
            </a:r>
            <a:endParaRPr lang="en-IN" dirty="0"/>
          </a:p>
        </p:txBody>
      </p:sp>
      <p:pic>
        <p:nvPicPr>
          <p:cNvPr id="6" name="Content Placeholder 5">
            <a:extLst>
              <a:ext uri="{FF2B5EF4-FFF2-40B4-BE49-F238E27FC236}">
                <a16:creationId xmlns:a16="http://schemas.microsoft.com/office/drawing/2014/main" id="{6CB892D4-FDC4-483D-8C45-F01CD6F5306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84203"/>
            <a:ext cx="5181600" cy="3234182"/>
          </a:xfrm>
        </p:spPr>
      </p:pic>
    </p:spTree>
    <p:extLst>
      <p:ext uri="{BB962C8B-B14F-4D97-AF65-F5344CB8AC3E}">
        <p14:creationId xmlns:p14="http://schemas.microsoft.com/office/powerpoint/2010/main" val="289843122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CA77-01E0-4078-854A-9D35903A4D8C}"/>
              </a:ext>
            </a:extLst>
          </p:cNvPr>
          <p:cNvSpPr>
            <a:spLocks noGrp="1"/>
          </p:cNvSpPr>
          <p:nvPr>
            <p:ph type="title"/>
          </p:nvPr>
        </p:nvSpPr>
        <p:spPr/>
        <p:txBody>
          <a:bodyPr/>
          <a:lstStyle/>
          <a:p>
            <a:r>
              <a:rPr lang="en-IN" b="1" dirty="0"/>
              <a:t>			GST Global Scenario</a:t>
            </a:r>
          </a:p>
        </p:txBody>
      </p:sp>
      <p:sp>
        <p:nvSpPr>
          <p:cNvPr id="3" name="Content Placeholder 2">
            <a:extLst>
              <a:ext uri="{FF2B5EF4-FFF2-40B4-BE49-F238E27FC236}">
                <a16:creationId xmlns:a16="http://schemas.microsoft.com/office/drawing/2014/main" id="{77536741-7320-4A97-B402-FC60DDDAB37B}"/>
              </a:ext>
            </a:extLst>
          </p:cNvPr>
          <p:cNvSpPr>
            <a:spLocks noGrp="1"/>
          </p:cNvSpPr>
          <p:nvPr>
            <p:ph sz="half" idx="1"/>
          </p:nvPr>
        </p:nvSpPr>
        <p:spPr/>
        <p:txBody>
          <a:bodyPr>
            <a:normAutofit fontScale="77500" lnSpcReduction="20000"/>
          </a:bodyPr>
          <a:lstStyle/>
          <a:p>
            <a:r>
              <a:rPr lang="en-US" dirty="0"/>
              <a:t>More than 160 countries have already introduced GST/National VAT.</a:t>
            </a:r>
          </a:p>
          <a:p>
            <a:r>
              <a:rPr lang="en-US" dirty="0"/>
              <a:t> France was the first country to introduce GST system in 1954. </a:t>
            </a:r>
          </a:p>
          <a:p>
            <a:r>
              <a:rPr lang="en-US" dirty="0"/>
              <a:t>Typically it is a single rate system but two/three rate systems are also prevalent.</a:t>
            </a:r>
          </a:p>
          <a:p>
            <a:r>
              <a:rPr lang="en-US" dirty="0"/>
              <a:t> Canada and Brazil alone have a dual VAT. </a:t>
            </a:r>
          </a:p>
          <a:p>
            <a:r>
              <a:rPr lang="en-US" dirty="0"/>
              <a:t>Standard GST rate in most countries ranges between 15-20%.</a:t>
            </a:r>
          </a:p>
          <a:p>
            <a:r>
              <a:rPr lang="en-IN" dirty="0">
                <a:solidFill>
                  <a:srgbClr val="111111"/>
                </a:solidFill>
                <a:effectLst/>
                <a:ea typeface="Times New Roman" panose="02020603050405020304" pitchFamily="18" charset="0"/>
              </a:rPr>
              <a:t>Some of the countries with GST include Canada, Vietnam, Australia, Singapore, United Kingdom, Monaco, Spain, Italy, Nigeria, Brazil, South Korea, and India.</a:t>
            </a:r>
            <a:endParaRPr lang="en-IN" dirty="0"/>
          </a:p>
        </p:txBody>
      </p:sp>
      <p:pic>
        <p:nvPicPr>
          <p:cNvPr id="6" name="Content Placeholder 5">
            <a:extLst>
              <a:ext uri="{FF2B5EF4-FFF2-40B4-BE49-F238E27FC236}">
                <a16:creationId xmlns:a16="http://schemas.microsoft.com/office/drawing/2014/main" id="{CFD4F1B8-1918-4F9C-B6D6-B865AC03E8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82917" y="2127507"/>
            <a:ext cx="5437705" cy="3057051"/>
          </a:xfrm>
        </p:spPr>
      </p:pic>
    </p:spTree>
    <p:extLst>
      <p:ext uri="{BB962C8B-B14F-4D97-AF65-F5344CB8AC3E}">
        <p14:creationId xmlns:p14="http://schemas.microsoft.com/office/powerpoint/2010/main" val="281616443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F0B85-F86A-4980-ADC8-CF6F005FA14B}"/>
              </a:ext>
            </a:extLst>
          </p:cNvPr>
          <p:cNvSpPr>
            <a:spLocks noGrp="1"/>
          </p:cNvSpPr>
          <p:nvPr>
            <p:ph type="ctrTitle"/>
          </p:nvPr>
        </p:nvSpPr>
        <p:spPr>
          <a:xfrm>
            <a:off x="1524000" y="2245809"/>
            <a:ext cx="9144000" cy="1564716"/>
          </a:xfrm>
        </p:spPr>
        <p:txBody>
          <a:bodyPr>
            <a:normAutofit/>
          </a:bodyPr>
          <a:lstStyle/>
          <a:p>
            <a:pPr algn="l"/>
            <a:r>
              <a:rPr lang="en-IN" sz="4800" dirty="0">
                <a:latin typeface="Times New Roman" panose="02020603050405020304" pitchFamily="18" charset="0"/>
                <a:ea typeface="Times New Roman" panose="02020603050405020304" pitchFamily="18" charset="0"/>
              </a:rPr>
              <a:t>M</a:t>
            </a:r>
            <a:r>
              <a:rPr lang="en-IN" sz="4800" dirty="0">
                <a:effectLst/>
                <a:latin typeface="Times New Roman" panose="02020603050405020304" pitchFamily="18" charset="0"/>
                <a:ea typeface="Times New Roman" panose="02020603050405020304" pitchFamily="18" charset="0"/>
              </a:rPr>
              <a:t>ain components of the GST tax reform </a:t>
            </a:r>
            <a:endParaRPr lang="en-IN" sz="4800" dirty="0"/>
          </a:p>
        </p:txBody>
      </p:sp>
      <p:sp>
        <p:nvSpPr>
          <p:cNvPr id="29"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82667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6CB6F-4EB4-4C4E-8DBD-AF38C4C050AB}"/>
              </a:ext>
            </a:extLst>
          </p:cNvPr>
          <p:cNvSpPr>
            <a:spLocks noGrp="1"/>
          </p:cNvSpPr>
          <p:nvPr>
            <p:ph type="title"/>
          </p:nvPr>
        </p:nvSpPr>
        <p:spPr/>
        <p:txBody>
          <a:bodyPr/>
          <a:lstStyle/>
          <a:p>
            <a:r>
              <a:rPr lang="en-US" dirty="0"/>
              <a:t>GST RATE SLAB</a:t>
            </a:r>
            <a:endParaRPr lang="en-IN" dirty="0"/>
          </a:p>
        </p:txBody>
      </p:sp>
      <p:sp>
        <p:nvSpPr>
          <p:cNvPr id="18" name="Content Placeholder 17">
            <a:extLst>
              <a:ext uri="{FF2B5EF4-FFF2-40B4-BE49-F238E27FC236}">
                <a16:creationId xmlns:a16="http://schemas.microsoft.com/office/drawing/2014/main" id="{68FFCDC3-40D8-414F-9D61-A541DD778F38}"/>
              </a:ext>
            </a:extLst>
          </p:cNvPr>
          <p:cNvSpPr>
            <a:spLocks noGrp="1"/>
          </p:cNvSpPr>
          <p:nvPr>
            <p:ph sz="half" idx="1"/>
          </p:nvPr>
        </p:nvSpPr>
        <p:spPr/>
        <p:txBody>
          <a:bodyPr>
            <a:normAutofit fontScale="92500" lnSpcReduction="20000"/>
          </a:bodyPr>
          <a:lstStyle/>
          <a:p>
            <a:pPr algn="l"/>
            <a:r>
              <a:rPr lang="en-US" b="0" i="0" dirty="0">
                <a:solidFill>
                  <a:srgbClr val="333333"/>
                </a:solidFill>
                <a:effectLst/>
                <a:latin typeface="Open Sans"/>
              </a:rPr>
              <a:t>GST has been structured in a way that essential services and food items are placed in the lower tax brackets, while luxury services and products have been placed in the higher tax bracket.</a:t>
            </a:r>
            <a:br>
              <a:rPr lang="en-US" b="0" i="0" dirty="0">
                <a:solidFill>
                  <a:srgbClr val="333333"/>
                </a:solidFill>
                <a:effectLst/>
                <a:latin typeface="Open Sans"/>
              </a:rPr>
            </a:br>
            <a:endParaRPr lang="en-US" b="0" i="0" dirty="0">
              <a:solidFill>
                <a:srgbClr val="333333"/>
              </a:solidFill>
              <a:effectLst/>
              <a:latin typeface="Open Sans"/>
            </a:endParaRPr>
          </a:p>
          <a:p>
            <a:pPr algn="l"/>
            <a:r>
              <a:rPr lang="en-US" b="0" i="0" dirty="0">
                <a:solidFill>
                  <a:srgbClr val="333333"/>
                </a:solidFill>
                <a:effectLst/>
                <a:latin typeface="Open Sans"/>
              </a:rPr>
              <a:t>The GST council has fitted over 1300 goods and 500 services under four tax slabs of :</a:t>
            </a:r>
          </a:p>
          <a:p>
            <a:pPr algn="l"/>
            <a:r>
              <a:rPr lang="en-US" b="0" i="0" dirty="0">
                <a:solidFill>
                  <a:srgbClr val="333333"/>
                </a:solidFill>
                <a:effectLst/>
                <a:latin typeface="Open Sans"/>
              </a:rPr>
              <a:t>5%, 12%, 18% and 28% under GST.</a:t>
            </a:r>
          </a:p>
          <a:p>
            <a:r>
              <a:rPr lang="en-IN" dirty="0"/>
              <a:t> </a:t>
            </a:r>
          </a:p>
          <a:p>
            <a:endParaRPr lang="en-IN" dirty="0"/>
          </a:p>
        </p:txBody>
      </p:sp>
      <p:pic>
        <p:nvPicPr>
          <p:cNvPr id="22" name="Content Placeholder 21">
            <a:extLst>
              <a:ext uri="{FF2B5EF4-FFF2-40B4-BE49-F238E27FC236}">
                <a16:creationId xmlns:a16="http://schemas.microsoft.com/office/drawing/2014/main" id="{EC6A5395-EB47-412E-B419-2CC979F1A8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404547"/>
            <a:ext cx="5181600" cy="3193493"/>
          </a:xfrm>
        </p:spPr>
      </p:pic>
    </p:spTree>
    <p:extLst>
      <p:ext uri="{BB962C8B-B14F-4D97-AF65-F5344CB8AC3E}">
        <p14:creationId xmlns:p14="http://schemas.microsoft.com/office/powerpoint/2010/main" val="29101018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TM03090434[[fn=Wood Type]]</Template>
  <TotalTime>266</TotalTime>
  <Words>1087</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15</vt:i4>
      </vt:variant>
    </vt:vector>
  </HeadingPairs>
  <TitlesOfParts>
    <vt:vector size="30" baseType="lpstr">
      <vt:lpstr>Arial</vt:lpstr>
      <vt:lpstr>Calibri</vt:lpstr>
      <vt:lpstr>Calibri Light</vt:lpstr>
      <vt:lpstr>Gill Sans MT</vt:lpstr>
      <vt:lpstr>Muli</vt:lpstr>
      <vt:lpstr>Open Sans</vt:lpstr>
      <vt:lpstr>Rockwell</vt:lpstr>
      <vt:lpstr>Rockwell Condensed</vt:lpstr>
      <vt:lpstr>Source Sans Pro</vt:lpstr>
      <vt:lpstr>Symbol</vt:lpstr>
      <vt:lpstr>Times New Roman</vt:lpstr>
      <vt:lpstr>Wingdings</vt:lpstr>
      <vt:lpstr>Office Theme</vt:lpstr>
      <vt:lpstr>Wood Type</vt:lpstr>
      <vt:lpstr>Gallery</vt:lpstr>
      <vt:lpstr>GST (Goods and Services Tax)</vt:lpstr>
      <vt:lpstr>     GST</vt:lpstr>
      <vt:lpstr>   Implementation</vt:lpstr>
      <vt:lpstr>    History</vt:lpstr>
      <vt:lpstr>PowerPoint Presentation</vt:lpstr>
      <vt:lpstr>    Need For GST</vt:lpstr>
      <vt:lpstr>   GST Global Scenario</vt:lpstr>
      <vt:lpstr>Main components of the GST tax reform </vt:lpstr>
      <vt:lpstr>GST RATE SLAB</vt:lpstr>
      <vt:lpstr>Taxes that were replaced by GST</vt:lpstr>
      <vt:lpstr>HSN Code:</vt:lpstr>
      <vt:lpstr>eWay Bill</vt:lpstr>
      <vt:lpstr>Reverse charge mechanism </vt:lpstr>
      <vt:lpstr>Types of GST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components of the GST tax reform</dc:title>
  <dc:creator>Suraj Pankaj</dc:creator>
  <cp:lastModifiedBy>Salil Pandya</cp:lastModifiedBy>
  <cp:revision>25</cp:revision>
  <dcterms:created xsi:type="dcterms:W3CDTF">2020-10-09T15:35:05Z</dcterms:created>
  <dcterms:modified xsi:type="dcterms:W3CDTF">2020-10-11T21:49:39Z</dcterms:modified>
</cp:coreProperties>
</file>