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Average"/>
      <p:regular r:id="rId11"/>
    </p:embeddedFont>
    <p:embeddedFont>
      <p:font typeface="Oswald"/>
      <p:regular r:id="rId12"/>
      <p:bold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Average-regular.fntdata"/><Relationship Id="rId10" Type="http://schemas.openxmlformats.org/officeDocument/2006/relationships/slide" Target="slides/slide5.xml"/><Relationship Id="rId13" Type="http://schemas.openxmlformats.org/officeDocument/2006/relationships/font" Target="fonts/Oswald-bold.fntdata"/><Relationship Id="rId12" Type="http://schemas.openxmlformats.org/officeDocument/2006/relationships/font" Target="fonts/Oswald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8acca5c125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8acca5c125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010407284b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010407284b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8acca5c125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8acca5c125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0109d33cf8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0109d33cf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agilemanifesto.org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400"/>
              <a:t>AGILE VALUES and PRINCIPLES</a:t>
            </a:r>
            <a:endParaRPr sz="5400"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>
                <a:solidFill>
                  <a:srgbClr val="FF9900"/>
                </a:solidFill>
              </a:rPr>
              <a:t>Agile is the ability to create and respond to change.</a:t>
            </a:r>
            <a:endParaRPr sz="2500">
              <a:solidFill>
                <a:srgbClr val="FF9900"/>
              </a:solidFill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2476000" y="4035450"/>
            <a:ext cx="40218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u="sng">
                <a:solidFill>
                  <a:schemeClr val="hlink"/>
                </a:solidFill>
                <a:latin typeface="Average"/>
                <a:ea typeface="Average"/>
                <a:cs typeface="Average"/>
                <a:sym typeface="Average"/>
                <a:hlinkClick r:id="rId3"/>
              </a:rPr>
              <a:t>AGILE Website</a:t>
            </a:r>
            <a:endParaRPr sz="1800">
              <a:solidFill>
                <a:srgbClr val="FF99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130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/>
              <a:t>Agile Values</a:t>
            </a:r>
            <a:endParaRPr/>
          </a:p>
        </p:txBody>
      </p:sp>
      <p:sp>
        <p:nvSpPr>
          <p:cNvPr id="67" name="Google Shape;67;p14"/>
          <p:cNvSpPr txBox="1"/>
          <p:nvPr/>
        </p:nvSpPr>
        <p:spPr>
          <a:xfrm>
            <a:off x="345000" y="861800"/>
            <a:ext cx="8454000" cy="38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0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3500"/>
              <a:buFont typeface="Average"/>
              <a:buAutoNum type="arabicPeriod"/>
            </a:pPr>
            <a:r>
              <a:rPr lang="en-GB" sz="3500">
                <a:solidFill>
                  <a:srgbClr val="FF9900"/>
                </a:solidFill>
                <a:latin typeface="Average"/>
                <a:ea typeface="Average"/>
                <a:cs typeface="Average"/>
                <a:sym typeface="Average"/>
              </a:rPr>
              <a:t>Individuals &amp; Interactions</a:t>
            </a:r>
            <a:endParaRPr sz="3500">
              <a:solidFill>
                <a:srgbClr val="FF99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450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3500"/>
              <a:buFont typeface="Average"/>
              <a:buAutoNum type="arabicPeriod"/>
            </a:pPr>
            <a:r>
              <a:rPr lang="en-GB" sz="3500">
                <a:solidFill>
                  <a:srgbClr val="FF9900"/>
                </a:solidFill>
                <a:latin typeface="Average"/>
                <a:ea typeface="Average"/>
                <a:cs typeface="Average"/>
                <a:sym typeface="Average"/>
              </a:rPr>
              <a:t>Working Software</a:t>
            </a:r>
            <a:endParaRPr sz="3500">
              <a:solidFill>
                <a:srgbClr val="FF99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450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3500"/>
              <a:buFont typeface="Average"/>
              <a:buAutoNum type="arabicPeriod"/>
            </a:pPr>
            <a:r>
              <a:rPr lang="en-GB" sz="3500">
                <a:solidFill>
                  <a:srgbClr val="FF9900"/>
                </a:solidFill>
                <a:latin typeface="Average"/>
                <a:ea typeface="Average"/>
                <a:cs typeface="Average"/>
                <a:sym typeface="Average"/>
              </a:rPr>
              <a:t>Customer Collaboration</a:t>
            </a:r>
            <a:endParaRPr sz="3500">
              <a:solidFill>
                <a:srgbClr val="FF99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450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3500"/>
              <a:buFont typeface="Average"/>
              <a:buAutoNum type="arabicPeriod"/>
            </a:pPr>
            <a:r>
              <a:rPr lang="en-GB" sz="3500">
                <a:solidFill>
                  <a:srgbClr val="FF9900"/>
                </a:solidFill>
                <a:latin typeface="Average"/>
                <a:ea typeface="Average"/>
                <a:cs typeface="Average"/>
                <a:sym typeface="Average"/>
              </a:rPr>
              <a:t>Responding to Change</a:t>
            </a:r>
            <a:endParaRPr sz="3500">
              <a:solidFill>
                <a:srgbClr val="FF99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6800" y="0"/>
            <a:ext cx="6730450" cy="5225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130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12 Agile Principles</a:t>
            </a:r>
            <a:endParaRPr/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0450" y="703100"/>
            <a:ext cx="7623100" cy="4288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19990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000"/>
              <a:t>THANK YOU</a:t>
            </a:r>
            <a:endParaRPr sz="5000"/>
          </a:p>
        </p:txBody>
      </p:sp>
      <p:sp>
        <p:nvSpPr>
          <p:cNvPr id="84" name="Google Shape;84;p17"/>
          <p:cNvSpPr txBox="1"/>
          <p:nvPr/>
        </p:nvSpPr>
        <p:spPr>
          <a:xfrm>
            <a:off x="5836500" y="4021775"/>
            <a:ext cx="29958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-"/>
            </a:pPr>
            <a:r>
              <a:rPr lang="en-GB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Siddharth Govardhane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