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82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84" r:id="rId12"/>
    <p:sldId id="279" r:id="rId13"/>
    <p:sldId id="280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AF3F-EE5E-4CB8-B54F-A21A9F2EF47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4D7-5473-42B8-BB5A-39E4C65E4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A4D7-5473-42B8-BB5A-39E4C65E41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3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A4D7-5473-42B8-BB5A-39E4C65E41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A4D7-5473-42B8-BB5A-39E4C65E41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1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EA4D7-5473-42B8-BB5A-39E4C65E413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6057-3E1C-6255-06C4-362B0F801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C9A5-B696-52D4-3FF9-C7F07D90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E0AC-843B-D51A-88D6-709E90BC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1A47-8CF7-6435-2D62-0EF59B06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D4ED-6E73-D170-FFAD-583356E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BDC-0E47-E491-6214-549B605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275D2-42BB-3FD5-7DDD-5529ADCA8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54F7-8D6F-82BA-A55A-4123AB6F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2AAE-D684-5F57-4446-24C74CCD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EC79-8E53-1E24-2414-10307768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41F43-DB4F-5832-202A-21920E70A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5EEE3-8BBF-B061-FAAA-192ACB79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190B-8D5A-4107-2E18-F0205C2D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746B-C515-CD97-71E5-81FE9AD0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EEC-16AB-B675-8B58-88C4C07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F03D-890A-F2C6-8D52-FBE10E49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576E-05A9-61AA-E182-C54D5625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2BB0-D9F8-63CB-AFDC-7AA42677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1868-6B79-F1D1-EE62-D3998196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2F1E-E549-6659-BC2F-901B5BBE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F0C3-CFA9-26D1-518D-B1396FB2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637E-9C0B-83F6-BC48-34DC7E18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1988-1513-0C1E-81D6-519340C8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4877-72E0-9A9A-A65D-AE46F663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7A7A-F58C-635C-1414-3D58A893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39F-B247-6032-6EB9-611C6BD5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AB35-87A8-6E8C-071B-DD87FAF2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70BCB-3686-3DA9-8E61-6735F956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FDD9-3A5A-5921-6622-7F3541B5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C24CB-6C75-715A-780A-70EB384E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3308-0C10-2768-D3F8-2E73FF6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59C2-81E2-60EC-BDC9-5089CD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6EB21-5EA3-87EE-EA86-9F7AEEB8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39E1-8F90-F86E-AC52-22663D51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87F45-3990-2E02-0465-75C44CE6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ED762-24F4-24E4-B6DD-7925F67A3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2243B-D4D3-35A8-BBD8-9BCDCDCD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FBECB-EB94-CD93-1C67-49767FDE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F516B-BE08-B3F9-376E-9BA753D1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8A97-957D-C372-1097-C33BE2B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CE522-2376-A94A-C240-0C7A1B0A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5E21D-65F6-4E67-472E-09511BEC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AD450-B98C-828B-5999-F8A3C609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FED88-74A1-BC40-EABC-EA70439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4FD46-5202-4A32-73BD-BD3AFD2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577C-A374-AE3E-30BD-B05DCF0C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6AAE-3F8D-5477-CA9C-3BEDE5C5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AB26-B814-BF0A-E680-598D3194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CAB8-444E-A2FC-31A1-F5E2731D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0718-0B40-019F-BEBC-F1068137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78DF-06FD-0E64-F708-2CDC800F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FEDE-EACC-A1CE-98F9-8D0BCB1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6A2F-4527-9B78-F4E2-0FA2E4E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D676E-610D-E3AF-6F55-AFEA4762B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295C5-5123-8FDD-4170-4852A611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744C-18EF-4599-EBEE-54203E18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225F-BD0D-4834-9327-FF3B300A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208-57CE-4C74-49E2-F9FBE52C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8ACEC-9269-BF1C-9399-AB2AE454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80E9-3C8F-38E4-8FF2-5759B332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A03-ABF2-4DFC-329C-439185B6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F94C-0563-413F-902C-E251CA7739E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0256-761B-99C2-F792-07ABB9333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80DB-FC4A-4BC4-D85A-AE6E6D35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73F2-595D-4EBF-BF20-78063355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B3925-DE76-AE58-C796-837EBE063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43" y="3865768"/>
            <a:ext cx="1907310" cy="198878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08C08-175F-33B1-E1CA-33D3EC064232}"/>
              </a:ext>
            </a:extLst>
          </p:cNvPr>
          <p:cNvSpPr txBox="1"/>
          <p:nvPr/>
        </p:nvSpPr>
        <p:spPr>
          <a:xfrm>
            <a:off x="979521" y="586821"/>
            <a:ext cx="10232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Pipelined Architecture of RISC-V Processor with Hazard Control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C8FA6-B612-95E5-C196-D384ACCA5638}"/>
              </a:ext>
            </a:extLst>
          </p:cNvPr>
          <p:cNvSpPr txBox="1"/>
          <p:nvPr/>
        </p:nvSpPr>
        <p:spPr>
          <a:xfrm>
            <a:off x="3047170" y="552776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Electronics &amp; Telecommunications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Institute of Information Technology Bhubaneswar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Bhubaneswar, Odisha, 751003, India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May, 2024 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74518-CE2C-ADAA-2736-0B7C9306BF2C}"/>
              </a:ext>
            </a:extLst>
          </p:cNvPr>
          <p:cNvSpPr txBox="1"/>
          <p:nvPr/>
        </p:nvSpPr>
        <p:spPr>
          <a:xfrm>
            <a:off x="3634821" y="1997839"/>
            <a:ext cx="49223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Bijaya Nanda Murmu (B220020)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Pratik Ray (B220039)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Siddharth Sahu (B220054)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 the guidance of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Dr. Pradyut Kumar Biswal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3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0DA55-DBB6-426D-F227-474938616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/>
          <a:stretch/>
        </p:blipFill>
        <p:spPr>
          <a:xfrm>
            <a:off x="301317" y="0"/>
            <a:ext cx="1039063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4F4F3-61BA-6035-4583-E230D87E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91" y="78377"/>
            <a:ext cx="4633362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34E69-8463-0691-A1B9-2FCD4461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440"/>
            <a:ext cx="12192000" cy="5930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D2F8C-FCD8-BE26-FFE5-E5DE4A209AA2}"/>
              </a:ext>
            </a:extLst>
          </p:cNvPr>
          <p:cNvSpPr txBox="1"/>
          <p:nvPr/>
        </p:nvSpPr>
        <p:spPr>
          <a:xfrm>
            <a:off x="0" y="156755"/>
            <a:ext cx="341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Simulated Waveform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4DC04-D775-55D0-D481-1E293D7B5CB2}"/>
              </a:ext>
            </a:extLst>
          </p:cNvPr>
          <p:cNvSpPr/>
          <p:nvPr/>
        </p:nvSpPr>
        <p:spPr>
          <a:xfrm>
            <a:off x="3196047" y="1611086"/>
            <a:ext cx="8995954" cy="2786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11965-A053-1AF6-C3F3-0CF7E40BFFC6}"/>
              </a:ext>
            </a:extLst>
          </p:cNvPr>
          <p:cNvSpPr/>
          <p:nvPr/>
        </p:nvSpPr>
        <p:spPr>
          <a:xfrm>
            <a:off x="2721422" y="3931936"/>
            <a:ext cx="9470577" cy="2786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3660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BA9039-1971-FCA6-9456-7B566677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75488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97D48-6204-DC72-1C8E-92B01F102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4880"/>
            <a:ext cx="12192000" cy="2103120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BF9DE9-65A4-63FB-9564-03D08D909A64}"/>
              </a:ext>
            </a:extLst>
          </p:cNvPr>
          <p:cNvSpPr/>
          <p:nvPr/>
        </p:nvSpPr>
        <p:spPr>
          <a:xfrm>
            <a:off x="7667192" y="6396450"/>
            <a:ext cx="1042220" cy="2014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6BEA7-A632-CB6D-8BBD-D91D2BD657CD}"/>
              </a:ext>
            </a:extLst>
          </p:cNvPr>
          <p:cNvSpPr/>
          <p:nvPr/>
        </p:nvSpPr>
        <p:spPr>
          <a:xfrm>
            <a:off x="10667304" y="6396450"/>
            <a:ext cx="1042220" cy="2231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396E7-0ED5-0604-C4DE-F38F45716309}"/>
              </a:ext>
            </a:extLst>
          </p:cNvPr>
          <p:cNvSpPr/>
          <p:nvPr/>
        </p:nvSpPr>
        <p:spPr>
          <a:xfrm>
            <a:off x="5707763" y="1542676"/>
            <a:ext cx="1042220" cy="3993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7EC6-AF7A-9418-31B1-E25799977580}"/>
              </a:ext>
            </a:extLst>
          </p:cNvPr>
          <p:cNvSpPr/>
          <p:nvPr/>
        </p:nvSpPr>
        <p:spPr>
          <a:xfrm>
            <a:off x="8673041" y="1520902"/>
            <a:ext cx="1042220" cy="4211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BCCCB-0D7A-A14F-D666-3FA76EDA49F8}"/>
              </a:ext>
            </a:extLst>
          </p:cNvPr>
          <p:cNvSpPr/>
          <p:nvPr/>
        </p:nvSpPr>
        <p:spPr>
          <a:xfrm>
            <a:off x="7697671" y="5974080"/>
            <a:ext cx="1011741" cy="2014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642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33AAA-EC5D-7B99-204D-E7FBDE7D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0284F-DFD3-F207-28DC-06710DD7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17" y="4095417"/>
            <a:ext cx="8967129" cy="629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5DD2B-0CF5-AF05-4DF7-0F3A6346626D}"/>
              </a:ext>
            </a:extLst>
          </p:cNvPr>
          <p:cNvSpPr txBox="1"/>
          <p:nvPr/>
        </p:nvSpPr>
        <p:spPr>
          <a:xfrm>
            <a:off x="2667193" y="4959328"/>
            <a:ext cx="499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6:  </a:t>
            </a:r>
            <a:r>
              <a:rPr lang="en-US" dirty="0"/>
              <a:t>Register State after </a:t>
            </a:r>
            <a:r>
              <a:rPr lang="en-US" dirty="0" err="1"/>
              <a:t>lui</a:t>
            </a:r>
            <a:r>
              <a:rPr lang="en-US" dirty="0"/>
              <a:t> and </a:t>
            </a:r>
            <a:r>
              <a:rPr lang="en-US" dirty="0" err="1"/>
              <a:t>addi</a:t>
            </a:r>
            <a:r>
              <a:rPr lang="en-US" dirty="0"/>
              <a:t> operation</a:t>
            </a:r>
            <a:endParaRPr lang="en-IN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D3C602A-AA4A-C844-8A54-43F2AF226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092990"/>
              </p:ext>
            </p:extLst>
          </p:nvPr>
        </p:nvGraphicFramePr>
        <p:xfrm>
          <a:off x="1859643" y="1529340"/>
          <a:ext cx="6609080" cy="23321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265620104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165632981"/>
                    </a:ext>
                  </a:extLst>
                </a:gridCol>
              </a:tblGrid>
              <a:tr h="7088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Lui (110-130ns)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Addi(170-190ns)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1974"/>
                  </a:ext>
                </a:extLst>
              </a:tr>
              <a:tr h="708872">
                <a:tc>
                  <a:txBody>
                    <a:bodyPr/>
                    <a:lstStyle/>
                    <a:p>
                      <a:r>
                        <a:rPr lang="en-US" dirty="0"/>
                        <a:t>20bit data after padding = 0003000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12 bit = 7FF</a:t>
                      </a:r>
                    </a:p>
                    <a:p>
                      <a:r>
                        <a:rPr lang="en-US" dirty="0"/>
                        <a:t>Addition Result = 00003000 + 000007FF= 000037FF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18639"/>
                  </a:ext>
                </a:extLst>
              </a:tr>
              <a:tr h="708872">
                <a:tc>
                  <a:txBody>
                    <a:bodyPr/>
                    <a:lstStyle/>
                    <a:p>
                      <a:r>
                        <a:rPr lang="en-US" dirty="0"/>
                        <a:t>Address(5-bit) = 0 F (R15)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Address(5-bit) = 0 F (R15)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8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1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8352-0B9D-7561-DA67-33EB96CE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9" y="29452"/>
            <a:ext cx="11166987" cy="6089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Validation: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u="sng" dirty="0">
              <a:solidFill>
                <a:srgbClr val="FF99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77F6A3-2C1F-3226-A708-8BCFA5F9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1568"/>
              </p:ext>
            </p:extLst>
          </p:nvPr>
        </p:nvGraphicFramePr>
        <p:xfrm>
          <a:off x="1076211" y="607917"/>
          <a:ext cx="964769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94">
                  <a:extLst>
                    <a:ext uri="{9D8B030D-6E8A-4147-A177-3AD203B41FA5}">
                      <a16:colId xmlns:a16="http://schemas.microsoft.com/office/drawing/2014/main" val="1527286046"/>
                    </a:ext>
                  </a:extLst>
                </a:gridCol>
                <a:gridCol w="2324028">
                  <a:extLst>
                    <a:ext uri="{9D8B030D-6E8A-4147-A177-3AD203B41FA5}">
                      <a16:colId xmlns:a16="http://schemas.microsoft.com/office/drawing/2014/main" val="840319512"/>
                    </a:ext>
                  </a:extLst>
                </a:gridCol>
                <a:gridCol w="1697591">
                  <a:extLst>
                    <a:ext uri="{9D8B030D-6E8A-4147-A177-3AD203B41FA5}">
                      <a16:colId xmlns:a16="http://schemas.microsoft.com/office/drawing/2014/main" val="3837727792"/>
                    </a:ext>
                  </a:extLst>
                </a:gridCol>
                <a:gridCol w="2414015">
                  <a:extLst>
                    <a:ext uri="{9D8B030D-6E8A-4147-A177-3AD203B41FA5}">
                      <a16:colId xmlns:a16="http://schemas.microsoft.com/office/drawing/2014/main" val="1232316896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361824859"/>
                    </a:ext>
                  </a:extLst>
                </a:gridCol>
              </a:tblGrid>
              <a:tr h="33856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lui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operation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85699"/>
                  </a:ext>
                </a:extLst>
              </a:tr>
              <a:tr h="3309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Expected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32930"/>
                  </a:ext>
                </a:extLst>
              </a:tr>
              <a:tr h="7956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 Register address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942594"/>
                  </a:ext>
                </a:extLst>
              </a:tr>
              <a:tr h="10756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stored in destination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0000 0000 0000 0000 0011 0000 0000 0000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0000 0000 0000 0000 0011 0111 1111 1111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086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E36DFC-1678-E941-8BDE-6556A103B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34090" r="4683" b="-728"/>
          <a:stretch/>
        </p:blipFill>
        <p:spPr>
          <a:xfrm>
            <a:off x="4924696" y="1575476"/>
            <a:ext cx="1698172" cy="46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186E2-46F5-34F0-1BEC-3AE9C7E8E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" t="34090" r="4683" b="-728"/>
          <a:stretch/>
        </p:blipFill>
        <p:spPr>
          <a:xfrm>
            <a:off x="9025730" y="1575476"/>
            <a:ext cx="1698172" cy="46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84227-5AF3-2CF1-FDFB-1004A542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96" y="2635985"/>
            <a:ext cx="1698172" cy="460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EC243-97FC-4A4C-625C-C894C239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730" y="2631880"/>
            <a:ext cx="1698171" cy="4605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AB93B0-DF6B-2C95-C165-61EF354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1" y="3884160"/>
            <a:ext cx="10515600" cy="84974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4B0BE-8D3D-F890-B6C5-4CB4D2406B9C}"/>
              </a:ext>
            </a:extLst>
          </p:cNvPr>
          <p:cNvSpPr txBox="1">
            <a:spLocks/>
          </p:cNvSpPr>
          <p:nvPr/>
        </p:nvSpPr>
        <p:spPr>
          <a:xfrm>
            <a:off x="515982" y="4646389"/>
            <a:ext cx="10515600" cy="221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Xilinx Verilog simulation and testbench have definitively demonstrated the successful loading of 32-bit immediate data into a designated register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instructions. This achievement conclusively validates the functionality of these core RISC-V instructions within the processor.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meticulously designed testbench extends beyond this singular test. It comprehensively verifies the processor's ability to handle the extensive instruction set provided by the RISC-V ISA. This comprehensive testing approach definitively confirms the processor's capacity to execute a broad spectrum of RISC-V programs.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3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7ED-DE23-58D2-7E50-85A3F0A9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57C0-1FA2-4F6C-6821-7826AFEA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958504"/>
            <a:ext cx="11762625" cy="5899496"/>
          </a:xfrm>
        </p:spPr>
        <p:txBody>
          <a:bodyPr>
            <a:noAutofit/>
          </a:bodyPr>
          <a:lstStyle/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 </a:t>
            </a:r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Kovačević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N., </a:t>
            </a:r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Mišeljić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Đ., &amp; </a:t>
            </a:r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Stojković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A. (2022). “RISC-V vector processor for acceleration of machine learning algorithms”. In 2022 30th Telecommunications Forum (TELFOR) (pp. 1-6).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 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An,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Hyogeun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, et al. "Single Cycle 32-bit RISC-V ISA Implementation and Verification."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 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TOZLU, Y. S., &amp; YILMAZ, Y. (2021). “DESIGN AND IMPLEMENTATION OF A 32-BIT RISC-V CORE”.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 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Raveendran, A., Patil, V. B.,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Selvakumar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, D., &amp;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Desalphine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, V. (2016, January). “A RISC-V instruction set processor-micro-architecture design and analysis.” In 2016 International Conference on VLSI Systems, Architectures, Technology and Applications (VLSI-SATA) (pp. 1-7). IEEE.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Katke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, Sharda P., and G. P. Jain. "Design and implementation of 5 stages pipelined architecture in 32 bit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risc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 processor." International Journal of Emerging Technology and Advanced Engineering 2.4 (2012): 340-346.</a:t>
            </a:r>
            <a:endParaRPr lang="en-IN" sz="18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 </a:t>
            </a:r>
            <a:r>
              <a:rPr lang="en-IN" sz="18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Dörflinger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, Alexander, et al. "A comparative survey of open-source application-class RISC-V processor implementations." Proceedings of the 18th ACM international conference on computing frontiers. 2021.</a:t>
            </a:r>
          </a:p>
          <a:p>
            <a:pPr marL="685800" indent="0" algn="just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7]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Samanth</a:t>
            </a: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Rashmi, Ashwini Amin, and Subramanya G. Nayak. "Design and Implementation of 32-bit Functional</a:t>
            </a:r>
          </a:p>
          <a:p>
            <a:pPr marL="685800" indent="0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Unit for RISC architecture applications." 2020 5th International Conference on Devices, Circuits and Systems (ICDCS). IEEE, 2020.</a:t>
            </a:r>
            <a:endParaRPr lang="en-IN" sz="1800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685800" indent="0">
              <a:lnSpc>
                <a:spcPct val="115000"/>
              </a:lnSpc>
              <a:spcBef>
                <a:spcPts val="50"/>
              </a:spcBef>
              <a:spcAft>
                <a:spcPts val="7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r>
              <a:rPr lang="en-IN" sz="18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.   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D. Harris and S. L. Harris, "Digital Design and Computer Architecture, RISC-V Edition," Elsevier, 2021, </a:t>
            </a:r>
            <a:r>
              <a:rPr lang="en-I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ch.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7, p. 453. 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>
              <a:lnSpc>
                <a:spcPct val="115000"/>
              </a:lnSpc>
              <a:spcBef>
                <a:spcPts val="30"/>
              </a:spcBef>
              <a:spcAft>
                <a:spcPts val="70"/>
              </a:spcAft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0">
              <a:lnSpc>
                <a:spcPct val="115000"/>
              </a:lnSpc>
              <a:spcBef>
                <a:spcPts val="30"/>
              </a:spcBef>
              <a:spcAft>
                <a:spcPts val="7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63B-D1C8-215C-40E8-DA2B653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" y="2085359"/>
            <a:ext cx="2405514" cy="6747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8E9E0-8243-42F5-9003-DD431E9C7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462" y="2760123"/>
            <a:ext cx="112050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High-Performance RISC-V 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and implement a 5-stage pipelined RISC-V RV32I processor core for efficient execution of integer instructions.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 Full Hazard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techniques like forwarding and stalling to ensure smooth instruction flow within the pipeline and avoid incorrect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Open-Source Advantages: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 the open-source nature of RISC-V to customize the core for optimal performance within an embedded system application.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 the modularity of RISC-V, allowing for future expansion with optional extensions based on evolving project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Industry Relevance: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Emphasize the growing adoption of RISC-V by major companies and research institutions, demonstrating its practicality and potential impact.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1F5E5-9788-9D84-5B2B-5EABDDE800E3}"/>
              </a:ext>
            </a:extLst>
          </p:cNvPr>
          <p:cNvSpPr txBox="1">
            <a:spLocks/>
          </p:cNvSpPr>
          <p:nvPr/>
        </p:nvSpPr>
        <p:spPr>
          <a:xfrm>
            <a:off x="399449" y="0"/>
            <a:ext cx="10515600" cy="75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D911DE-116C-BBDD-ED6A-477E0A591D9A}"/>
              </a:ext>
            </a:extLst>
          </p:cNvPr>
          <p:cNvSpPr txBox="1">
            <a:spLocks/>
          </p:cNvSpPr>
          <p:nvPr/>
        </p:nvSpPr>
        <p:spPr>
          <a:xfrm>
            <a:off x="399449" y="670126"/>
            <a:ext cx="10665542" cy="1259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RISC-V RV32I, the 32-bit integer base instruction set variant of the RISC-V architecture, lies in addressing the need for a standardized, open-source, and flexible instruction set architecture that caters to diverse computing requirements while promoting innovation and collaboration in the field of computer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42192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6159-F838-DDDA-ECEF-91E8B845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04" y="451753"/>
            <a:ext cx="2983029" cy="68402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771E3EE-8EFB-981F-7CD6-1A14B71D8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204" y="1135782"/>
            <a:ext cx="1047711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Design and Architecture Exploration: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the RISC-V RV32I ISA specifications and understand the instruction set architecture.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existing 5-stage pipelined processor designs and explore different pipelining techniques.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`Design the data path and control path for the 5-stage pipeline, considering data hazards and control hazards.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Hazard Control Implementation: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forwarding techniques (data forwarding, control forwarding) to bypass pipeline stages and resolve data hazards.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stalling mechanisms to prevent incorrect results due to control hazards (branch prediction can be explored as an optimization).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Verification and Testing: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test suite covering various RISC-V instructions and functionalities.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simulation tools to test the designed core and verify its functionality under different scenarios.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unit tests for individual pipeline stages to ensure proper operation.</a:t>
            </a:r>
          </a:p>
        </p:txBody>
      </p:sp>
    </p:spTree>
    <p:extLst>
      <p:ext uri="{BB962C8B-B14F-4D97-AF65-F5344CB8AC3E}">
        <p14:creationId xmlns:p14="http://schemas.microsoft.com/office/powerpoint/2010/main" val="270276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471-344C-4B57-35B6-44D31E7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386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13BF-5179-4FFD-3608-E690C20B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511559"/>
            <a:ext cx="10999237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defines six main instruction formats to balance regularity and simplicity in decoder hardware: R-type, I-type, S-type, B-type, U-type and J-type.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1DCB3-E067-8162-278E-577F4328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4" y="2573596"/>
            <a:ext cx="10275910" cy="3495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64756-1D5C-BCD6-D71F-22FD27866D69}"/>
              </a:ext>
            </a:extLst>
          </p:cNvPr>
          <p:cNvSpPr txBox="1"/>
          <p:nvPr/>
        </p:nvSpPr>
        <p:spPr>
          <a:xfrm>
            <a:off x="3760234" y="6149070"/>
            <a:ext cx="40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1: </a:t>
            </a:r>
            <a:r>
              <a:rPr lang="en-US" dirty="0"/>
              <a:t>RISC-V base instruction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C713-0383-B9EF-3767-F6F798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5" y="1"/>
            <a:ext cx="3325883" cy="10491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9ABF4-73A8-EE0F-321B-224927155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9" y="0"/>
            <a:ext cx="11101001" cy="66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92C0F-9287-E058-A97F-16E3CCD472EB}"/>
              </a:ext>
            </a:extLst>
          </p:cNvPr>
          <p:cNvSpPr txBox="1"/>
          <p:nvPr/>
        </p:nvSpPr>
        <p:spPr>
          <a:xfrm>
            <a:off x="6182627" y="6101222"/>
            <a:ext cx="546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2: </a:t>
            </a:r>
            <a:r>
              <a:rPr lang="en-US" dirty="0"/>
              <a:t>Flowchart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R-type, I-type, S-type and U-type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2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81B-874E-014A-5A6B-664CA95B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-10991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F29676C-DE23-BEB1-77CA-58BFCCFB9E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46" y="0"/>
            <a:ext cx="7784295" cy="66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CD22C-E444-3239-B4D2-3EE065657B4E}"/>
              </a:ext>
            </a:extLst>
          </p:cNvPr>
          <p:cNvSpPr txBox="1"/>
          <p:nvPr/>
        </p:nvSpPr>
        <p:spPr>
          <a:xfrm>
            <a:off x="4209448" y="6190387"/>
            <a:ext cx="40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3: </a:t>
            </a:r>
            <a:r>
              <a:rPr lang="en-US" dirty="0"/>
              <a:t>Flowchart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and J-type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0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329B-12C9-EBD8-A644-59A36F5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8" y="-26126"/>
            <a:ext cx="10515600" cy="6963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5F03FA-F1EC-FCDA-4FCA-D4E7DB4C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0"/>
          <a:stretch/>
        </p:blipFill>
        <p:spPr>
          <a:xfrm>
            <a:off x="806162" y="521936"/>
            <a:ext cx="9689034" cy="5814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379A3-26AD-9D6C-54D7-2D50CB0EA265}"/>
              </a:ext>
            </a:extLst>
          </p:cNvPr>
          <p:cNvSpPr txBox="1"/>
          <p:nvPr/>
        </p:nvSpPr>
        <p:spPr>
          <a:xfrm>
            <a:off x="2078335" y="6336064"/>
            <a:ext cx="80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4: Block diagram for pipelined architecture RV32I with full hazard control </a:t>
            </a:r>
            <a:r>
              <a:rPr lang="en-IN" sz="1200" dirty="0">
                <a:hlinkClick r:id="rId3" action="ppaction://hlinksldjump"/>
              </a:rPr>
              <a:t>[8]</a:t>
            </a:r>
            <a:r>
              <a:rPr lang="en-IN" sz="12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27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925E-BD24-ED55-9C8B-6AF575C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                    Specifications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73A4D4-166D-4058-B799-DE80DB229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31377" cy="5585369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Program Counter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Register File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Instruction Fetch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Fetch Decode Pipeline Stage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Instruction Decoder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Decode Execute Pipeline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ALU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8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Memory Pipeline Stage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Memory (Memory Access)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Writeback</a:t>
            </a:r>
          </a:p>
          <a:p>
            <a:pPr marL="457200" indent="-457200" algn="just">
              <a:buFont typeface="+mj-lt"/>
              <a:buAutoNum type="arabicPeriod" startAt="8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Stall controller</a:t>
            </a:r>
          </a:p>
          <a:p>
            <a:pPr marL="457200" indent="-457200" algn="just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8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D-cache &amp; I-cache</a:t>
            </a:r>
          </a:p>
          <a:p>
            <a:pPr mar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dirty="0">
              <a:effectLst/>
            </a:endParaRPr>
          </a:p>
          <a:p>
            <a:pPr marL="0" indent="0" algn="just">
              <a:buNone/>
            </a:pPr>
            <a:br>
              <a:rPr lang="en-US" sz="1800" dirty="0"/>
            </a:br>
            <a:endParaRPr lang="en-US" sz="1800" b="0" dirty="0">
              <a:effectLst/>
            </a:endParaRPr>
          </a:p>
          <a:p>
            <a:pPr marL="0" indent="0" algn="just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66697-B58C-E1A4-7392-19B3C4EC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61507"/>
              </p:ext>
            </p:extLst>
          </p:nvPr>
        </p:nvGraphicFramePr>
        <p:xfrm>
          <a:off x="6248400" y="1825624"/>
          <a:ext cx="5105400" cy="414279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529149">
                  <a:extLst>
                    <a:ext uri="{9D8B030D-6E8A-4147-A177-3AD203B41FA5}">
                      <a16:colId xmlns:a16="http://schemas.microsoft.com/office/drawing/2014/main" val="1546803089"/>
                    </a:ext>
                  </a:extLst>
                </a:gridCol>
                <a:gridCol w="1576251">
                  <a:extLst>
                    <a:ext uri="{9D8B030D-6E8A-4147-A177-3AD203B41FA5}">
                      <a16:colId xmlns:a16="http://schemas.microsoft.com/office/drawing/2014/main" val="2737515131"/>
                    </a:ext>
                  </a:extLst>
                </a:gridCol>
              </a:tblGrid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No. of registers in Register bank 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18240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Size of each register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32bits 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120705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Bank 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Bytes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0358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memory 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GB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75244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memory 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GB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258954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Frequency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50MHz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2697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size (address bus and data bus 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234242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Stages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412172"/>
                  </a:ext>
                </a:extLst>
              </a:tr>
              <a:tr h="460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RISC-V Base Integer set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RV32I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46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2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8F1D4-B8BC-2445-1CEF-2DA4988A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FA9E7-514E-8C82-B760-B696C887FA8D}"/>
              </a:ext>
            </a:extLst>
          </p:cNvPr>
          <p:cNvSpPr txBox="1">
            <a:spLocks/>
          </p:cNvSpPr>
          <p:nvPr/>
        </p:nvSpPr>
        <p:spPr>
          <a:xfrm>
            <a:off x="478972" y="-146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(Schematic)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BAE36B-BEB2-00C6-3B46-EB0184DF5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4"/>
          <a:stretch/>
        </p:blipFill>
        <p:spPr bwMode="auto">
          <a:xfrm>
            <a:off x="56147" y="1282618"/>
            <a:ext cx="12079705" cy="492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59F675-2B6B-5E27-1293-749B82D3A492}"/>
              </a:ext>
            </a:extLst>
          </p:cNvPr>
          <p:cNvSpPr txBox="1"/>
          <p:nvPr/>
        </p:nvSpPr>
        <p:spPr>
          <a:xfrm>
            <a:off x="1708756" y="6206118"/>
            <a:ext cx="80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5: Schematic output for pipelined architecture RV32I with full hazard control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6B100-7B83-1EDC-6955-4FB1021EEBBE}"/>
              </a:ext>
            </a:extLst>
          </p:cNvPr>
          <p:cNvSpPr txBox="1"/>
          <p:nvPr/>
        </p:nvSpPr>
        <p:spPr>
          <a:xfrm>
            <a:off x="718258" y="3418738"/>
            <a:ext cx="4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PC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957CB-7C41-6D78-BC6E-B88C3F5808F3}"/>
              </a:ext>
            </a:extLst>
          </p:cNvPr>
          <p:cNvSpPr txBox="1"/>
          <p:nvPr/>
        </p:nvSpPr>
        <p:spPr>
          <a:xfrm>
            <a:off x="1299210" y="4090928"/>
            <a:ext cx="1137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Instruction </a:t>
            </a:r>
          </a:p>
          <a:p>
            <a:r>
              <a:rPr lang="en-US" sz="1600" dirty="0"/>
              <a:t>Fetch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0F086-B3C2-72EF-9295-687D6F364DE2}"/>
              </a:ext>
            </a:extLst>
          </p:cNvPr>
          <p:cNvSpPr txBox="1"/>
          <p:nvPr/>
        </p:nvSpPr>
        <p:spPr>
          <a:xfrm>
            <a:off x="2437037" y="3034018"/>
            <a:ext cx="9188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>
                <a:sym typeface="Wingdings" panose="05000000000000000000" pitchFamily="2" charset="2"/>
              </a:rPr>
              <a:t> ID</a:t>
            </a:r>
            <a:r>
              <a:rPr lang="en-US" sz="1600" dirty="0"/>
              <a:t> Pipeline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F6C5E-030E-2E3B-7D2F-277B90C20EEE}"/>
              </a:ext>
            </a:extLst>
          </p:cNvPr>
          <p:cNvSpPr txBox="1"/>
          <p:nvPr/>
        </p:nvSpPr>
        <p:spPr>
          <a:xfrm>
            <a:off x="4238769" y="4502874"/>
            <a:ext cx="9891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Reg File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22065-D9EA-97D3-6A2A-3DDAD294DAAB}"/>
              </a:ext>
            </a:extLst>
          </p:cNvPr>
          <p:cNvSpPr txBox="1"/>
          <p:nvPr/>
        </p:nvSpPr>
        <p:spPr>
          <a:xfrm>
            <a:off x="4238769" y="2353477"/>
            <a:ext cx="8463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Decoder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DBBCC-20E2-2A9F-B511-1B7A82F1F3D7}"/>
              </a:ext>
            </a:extLst>
          </p:cNvPr>
          <p:cNvSpPr txBox="1"/>
          <p:nvPr/>
        </p:nvSpPr>
        <p:spPr>
          <a:xfrm>
            <a:off x="5736771" y="3023858"/>
            <a:ext cx="13496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ID</a:t>
            </a:r>
            <a:r>
              <a:rPr lang="en-US" sz="1400" dirty="0">
                <a:sym typeface="Wingdings" panose="05000000000000000000" pitchFamily="2" charset="2"/>
              </a:rPr>
              <a:t>EX Pipeline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BF20E-093D-8BD3-9E04-4AF497D408E5}"/>
              </a:ext>
            </a:extLst>
          </p:cNvPr>
          <p:cNvSpPr txBox="1"/>
          <p:nvPr/>
        </p:nvSpPr>
        <p:spPr>
          <a:xfrm>
            <a:off x="7086413" y="4013984"/>
            <a:ext cx="599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ALU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2C0F-552F-39DE-D7C6-1FD97389C04B}"/>
              </a:ext>
            </a:extLst>
          </p:cNvPr>
          <p:cNvSpPr txBox="1"/>
          <p:nvPr/>
        </p:nvSpPr>
        <p:spPr>
          <a:xfrm>
            <a:off x="8018780" y="3159760"/>
            <a:ext cx="15811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</a:t>
            </a:r>
            <a:r>
              <a:rPr lang="en-US" sz="1400" dirty="0">
                <a:sym typeface="Wingdings" panose="05000000000000000000" pitchFamily="2" charset="2"/>
              </a:rPr>
              <a:t>MEM Pipeline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C1CE6-1A98-88D4-6096-C4084320BA4B}"/>
              </a:ext>
            </a:extLst>
          </p:cNvPr>
          <p:cNvSpPr txBox="1"/>
          <p:nvPr/>
        </p:nvSpPr>
        <p:spPr>
          <a:xfrm>
            <a:off x="9417460" y="3998595"/>
            <a:ext cx="1222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Data Memory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DFEC4D-EEC6-0640-8F85-5D248DCE9D31}"/>
              </a:ext>
            </a:extLst>
          </p:cNvPr>
          <p:cNvSpPr txBox="1"/>
          <p:nvPr/>
        </p:nvSpPr>
        <p:spPr>
          <a:xfrm>
            <a:off x="10740384" y="3120697"/>
            <a:ext cx="11415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Memory WB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CD626-DA63-DF2E-1BB2-550E7F56C144}"/>
              </a:ext>
            </a:extLst>
          </p:cNvPr>
          <p:cNvSpPr txBox="1"/>
          <p:nvPr/>
        </p:nvSpPr>
        <p:spPr>
          <a:xfrm>
            <a:off x="10891519" y="4090928"/>
            <a:ext cx="990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I-Cache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92C7D-AE3F-E7C4-C98B-81A9455BA590}"/>
              </a:ext>
            </a:extLst>
          </p:cNvPr>
          <p:cNvSpPr txBox="1"/>
          <p:nvPr/>
        </p:nvSpPr>
        <p:spPr>
          <a:xfrm>
            <a:off x="10922189" y="5997704"/>
            <a:ext cx="99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D-Cache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2385-ACB5-594D-885F-487751D87C65}"/>
              </a:ext>
            </a:extLst>
          </p:cNvPr>
          <p:cNvSpPr txBox="1"/>
          <p:nvPr/>
        </p:nvSpPr>
        <p:spPr>
          <a:xfrm>
            <a:off x="6479446" y="5447448"/>
            <a:ext cx="1813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Stall Unit</a:t>
            </a:r>
          </a:p>
          <a:p>
            <a:pPr algn="ctr"/>
            <a:r>
              <a:rPr lang="en-US" sz="1600" dirty="0"/>
              <a:t>(Hazard Control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2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1100</Words>
  <Application>Microsoft Office PowerPoint</Application>
  <PresentationFormat>Widescreen</PresentationFormat>
  <Paragraphs>144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</vt:lpstr>
      <vt:lpstr>Methodology</vt:lpstr>
      <vt:lpstr>Instruction Format</vt:lpstr>
      <vt:lpstr>Flowchart</vt:lpstr>
      <vt:lpstr>Flowchart</vt:lpstr>
      <vt:lpstr>Block Diagram</vt:lpstr>
      <vt:lpstr>Implementation                      Specifications</vt:lpstr>
      <vt:lpstr>PowerPoint Presentation</vt:lpstr>
      <vt:lpstr>PowerPoint Presentation</vt:lpstr>
      <vt:lpstr>PowerPoint Presentation</vt:lpstr>
      <vt:lpstr>PowerPoint Presentation</vt:lpstr>
      <vt:lpstr>Result</vt:lpstr>
      <vt:lpstr>Conclusion: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Sahu</dc:creator>
  <cp:lastModifiedBy>Siddharth Sahu</cp:lastModifiedBy>
  <cp:revision>25</cp:revision>
  <dcterms:created xsi:type="dcterms:W3CDTF">2024-05-17T07:43:19Z</dcterms:created>
  <dcterms:modified xsi:type="dcterms:W3CDTF">2024-05-22T07:21:19Z</dcterms:modified>
</cp:coreProperties>
</file>