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3" r:id="rId6"/>
    <p:sldId id="264" r:id="rId7"/>
    <p:sldId id="277" r:id="rId8"/>
    <p:sldId id="265" r:id="rId9"/>
    <p:sldId id="267" r:id="rId10"/>
    <p:sldId id="285" r:id="rId11"/>
    <p:sldId id="286" r:id="rId12"/>
    <p:sldId id="287" r:id="rId13"/>
    <p:sldId id="278" r:id="rId14"/>
  </p:sldIdLst>
  <p:sldSz cx="9144000" cy="5143500" type="screen16x9"/>
  <p:notesSz cx="6858000" cy="9144000"/>
  <p:embeddedFontLst>
    <p:embeddedFont>
      <p:font typeface="Lexend Deca" panose="020B0604020202020204" charset="0"/>
      <p:regular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Muli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AD8C5B-D3A7-4C73-ABED-272079C3B5C6}">
  <a:tblStyle styleId="{28AD8C5B-D3A7-4C73-ABED-272079C3B5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897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475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001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500" dirty="0"/>
              <a:t>A Comparative study on Deep learning approaches for prevention of DDOS Attack by BOTNET infected IoT devices.</a:t>
            </a: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0;p13">
            <a:extLst>
              <a:ext uri="{FF2B5EF4-FFF2-40B4-BE49-F238E27FC236}">
                <a16:creationId xmlns:a16="http://schemas.microsoft.com/office/drawing/2014/main" id="{64CD8CA1-DFDF-41F3-8CC2-A3C2E76FD9D1}"/>
              </a:ext>
            </a:extLst>
          </p:cNvPr>
          <p:cNvSpPr txBox="1">
            <a:spLocks/>
          </p:cNvSpPr>
          <p:nvPr/>
        </p:nvSpPr>
        <p:spPr>
          <a:xfrm>
            <a:off x="7420088" y="3961920"/>
            <a:ext cx="1968622" cy="1161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200" dirty="0"/>
              <a:t>Kavya S</a:t>
            </a:r>
          </a:p>
          <a:p>
            <a:r>
              <a:rPr lang="en-US" sz="1200" dirty="0"/>
              <a:t>Sarath T S</a:t>
            </a:r>
          </a:p>
          <a:p>
            <a:r>
              <a:rPr lang="en-US" sz="1200" dirty="0"/>
              <a:t>Siddharth M</a:t>
            </a:r>
          </a:p>
          <a:p>
            <a:r>
              <a:rPr lang="en-US" sz="1200" dirty="0" err="1"/>
              <a:t>Abitha</a:t>
            </a:r>
            <a:r>
              <a:rPr lang="en-US" sz="1200" dirty="0"/>
              <a:t> S</a:t>
            </a:r>
          </a:p>
          <a:p>
            <a:r>
              <a:rPr lang="en-US" sz="1200" dirty="0"/>
              <a:t>Akhil Kuriakose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158;p23">
            <a:extLst>
              <a:ext uri="{FF2B5EF4-FFF2-40B4-BE49-F238E27FC236}">
                <a16:creationId xmlns:a16="http://schemas.microsoft.com/office/drawing/2014/main" id="{2A8FC802-997E-48E3-8197-D8B0823A31C2}"/>
              </a:ext>
            </a:extLst>
          </p:cNvPr>
          <p:cNvSpPr txBox="1">
            <a:spLocks/>
          </p:cNvSpPr>
          <p:nvPr/>
        </p:nvSpPr>
        <p:spPr>
          <a:xfrm>
            <a:off x="692874" y="527304"/>
            <a:ext cx="3258312" cy="7467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Operating Systems:</a:t>
            </a:r>
          </a:p>
        </p:txBody>
      </p:sp>
      <p:sp>
        <p:nvSpPr>
          <p:cNvPr id="8" name="Google Shape;112;p19">
            <a:extLst>
              <a:ext uri="{FF2B5EF4-FFF2-40B4-BE49-F238E27FC236}">
                <a16:creationId xmlns:a16="http://schemas.microsoft.com/office/drawing/2014/main" id="{01F786AD-A858-4EF3-9A07-C81CB0E094FB}"/>
              </a:ext>
            </a:extLst>
          </p:cNvPr>
          <p:cNvSpPr txBox="1">
            <a:spLocks/>
          </p:cNvSpPr>
          <p:nvPr/>
        </p:nvSpPr>
        <p:spPr>
          <a:xfrm>
            <a:off x="692874" y="1156210"/>
            <a:ext cx="4281462" cy="279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285750" indent="-285750"/>
            <a:r>
              <a:rPr lang="en-US" sz="1800" dirty="0"/>
              <a:t>Kali Linux – Collecting Attack datasets, Attack tools</a:t>
            </a:r>
          </a:p>
          <a:p>
            <a:pPr marL="285750" indent="-285750"/>
            <a:r>
              <a:rPr lang="en-US" sz="1800" dirty="0"/>
              <a:t>Raspbian OS – For Rasberry pi</a:t>
            </a:r>
          </a:p>
          <a:p>
            <a:pPr marL="285750" indent="-285750"/>
            <a:r>
              <a:rPr lang="en-US" sz="1800" dirty="0"/>
              <a:t>Debian – For packet sniff , analysis and prediction</a:t>
            </a:r>
          </a:p>
          <a:p>
            <a:pPr marL="285750" indent="-285750"/>
            <a:endParaRPr lang="en-US" sz="1800" dirty="0"/>
          </a:p>
          <a:p>
            <a:pPr marL="285750" indent="-28575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016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158;p23">
            <a:extLst>
              <a:ext uri="{FF2B5EF4-FFF2-40B4-BE49-F238E27FC236}">
                <a16:creationId xmlns:a16="http://schemas.microsoft.com/office/drawing/2014/main" id="{2A8FC802-997E-48E3-8197-D8B0823A31C2}"/>
              </a:ext>
            </a:extLst>
          </p:cNvPr>
          <p:cNvSpPr txBox="1">
            <a:spLocks/>
          </p:cNvSpPr>
          <p:nvPr/>
        </p:nvSpPr>
        <p:spPr>
          <a:xfrm>
            <a:off x="692874" y="527304"/>
            <a:ext cx="3258312" cy="7467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Hardware Required:</a:t>
            </a:r>
          </a:p>
        </p:txBody>
      </p:sp>
      <p:sp>
        <p:nvSpPr>
          <p:cNvPr id="8" name="Google Shape;112;p19">
            <a:extLst>
              <a:ext uri="{FF2B5EF4-FFF2-40B4-BE49-F238E27FC236}">
                <a16:creationId xmlns:a16="http://schemas.microsoft.com/office/drawing/2014/main" id="{01F786AD-A858-4EF3-9A07-C81CB0E094FB}"/>
              </a:ext>
            </a:extLst>
          </p:cNvPr>
          <p:cNvSpPr txBox="1">
            <a:spLocks/>
          </p:cNvSpPr>
          <p:nvPr/>
        </p:nvSpPr>
        <p:spPr>
          <a:xfrm>
            <a:off x="692873" y="1156210"/>
            <a:ext cx="5314133" cy="129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285750" indent="-285750"/>
            <a:r>
              <a:rPr lang="en-US" sz="1800" dirty="0"/>
              <a:t>Rasberry pi 3 Model B / Arduino UNO</a:t>
            </a:r>
          </a:p>
          <a:p>
            <a:pPr marL="285750" indent="-285750"/>
            <a:r>
              <a:rPr lang="en-US" sz="1800" dirty="0"/>
              <a:t>PC with 8 GB RAM, GPU : NVIDIA 1050 TI + (Preferred)</a:t>
            </a:r>
          </a:p>
          <a:p>
            <a:pPr marL="285750" indent="-28575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887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158;p23">
            <a:extLst>
              <a:ext uri="{FF2B5EF4-FFF2-40B4-BE49-F238E27FC236}">
                <a16:creationId xmlns:a16="http://schemas.microsoft.com/office/drawing/2014/main" id="{2A8FC802-997E-48E3-8197-D8B0823A31C2}"/>
              </a:ext>
            </a:extLst>
          </p:cNvPr>
          <p:cNvSpPr txBox="1">
            <a:spLocks/>
          </p:cNvSpPr>
          <p:nvPr/>
        </p:nvSpPr>
        <p:spPr>
          <a:xfrm>
            <a:off x="692874" y="527304"/>
            <a:ext cx="3988854" cy="6289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Languages and Libraries:</a:t>
            </a:r>
          </a:p>
        </p:txBody>
      </p:sp>
      <p:sp>
        <p:nvSpPr>
          <p:cNvPr id="8" name="Google Shape;112;p19">
            <a:extLst>
              <a:ext uri="{FF2B5EF4-FFF2-40B4-BE49-F238E27FC236}">
                <a16:creationId xmlns:a16="http://schemas.microsoft.com/office/drawing/2014/main" id="{01F786AD-A858-4EF3-9A07-C81CB0E094FB}"/>
              </a:ext>
            </a:extLst>
          </p:cNvPr>
          <p:cNvSpPr txBox="1">
            <a:spLocks/>
          </p:cNvSpPr>
          <p:nvPr/>
        </p:nvSpPr>
        <p:spPr>
          <a:xfrm>
            <a:off x="692874" y="1156210"/>
            <a:ext cx="4488726" cy="201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285750" indent="-285750"/>
            <a:r>
              <a:rPr lang="en-US" sz="1800" dirty="0"/>
              <a:t>Python </a:t>
            </a:r>
          </a:p>
          <a:p>
            <a:pPr marL="285750" indent="-285750"/>
            <a:r>
              <a:rPr lang="en-US" sz="1800" dirty="0"/>
              <a:t>C++</a:t>
            </a:r>
          </a:p>
          <a:p>
            <a:pPr marL="285750" indent="-285750"/>
            <a:r>
              <a:rPr lang="en-US" sz="1800" dirty="0" err="1"/>
              <a:t>Tensorflow</a:t>
            </a:r>
            <a:r>
              <a:rPr lang="en-US" sz="1800" dirty="0"/>
              <a:t> / </a:t>
            </a:r>
            <a:r>
              <a:rPr lang="en-US" sz="1800" dirty="0" err="1"/>
              <a:t>Pytorch</a:t>
            </a:r>
            <a:endParaRPr lang="en-US" sz="1800" dirty="0"/>
          </a:p>
          <a:p>
            <a:pPr marL="285750" indent="-285750"/>
            <a:r>
              <a:rPr lang="en-US" sz="1800" dirty="0" err="1"/>
              <a:t>Scikit</a:t>
            </a:r>
            <a:r>
              <a:rPr lang="en-US" sz="1800" dirty="0"/>
              <a:t>-learn , Matplotlib , Pandas</a:t>
            </a:r>
          </a:p>
        </p:txBody>
      </p:sp>
    </p:spTree>
    <p:extLst>
      <p:ext uri="{BB962C8B-B14F-4D97-AF65-F5344CB8AC3E}">
        <p14:creationId xmlns:p14="http://schemas.microsoft.com/office/powerpoint/2010/main" val="365787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Current Scenario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8124538" cy="29756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600" dirty="0">
                <a:latin typeface="Montserrat" panose="020B0604020202020204" charset="0"/>
              </a:rPr>
              <a:t>IoT basic functions(camera , etc..)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600" dirty="0">
                <a:latin typeface="Montserrat" panose="020B0604020202020204" charset="0"/>
              </a:rPr>
              <a:t>Old OS still used by manufactures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600" dirty="0">
                <a:latin typeface="Montserrat" panose="020B0604020202020204" charset="0"/>
              </a:rPr>
              <a:t>Manufacture providing read-only contents like logins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600" dirty="0">
                <a:latin typeface="Montserrat" panose="020B0604020202020204" charset="0"/>
              </a:rPr>
              <a:t>	as admin </a:t>
            </a:r>
            <a:r>
              <a:rPr lang="en-US" sz="1600" dirty="0" err="1">
                <a:latin typeface="Montserrat" panose="020B0604020202020204" charset="0"/>
              </a:rPr>
              <a:t>admin</a:t>
            </a:r>
            <a:endParaRPr lang="en-US" sz="1600" dirty="0">
              <a:latin typeface="Montserrat" panose="020B0604020202020204" charset="0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600" dirty="0">
                <a:latin typeface="Montserrat" panose="020B0604020202020204" charset="0"/>
              </a:rPr>
              <a:t>Remote command interface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600" dirty="0">
                <a:latin typeface="Montserrat" panose="020B0604020202020204" charset="0"/>
              </a:rPr>
              <a:t>Manufacture fixed vulnerability: but attackers abuse it instantly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600" dirty="0">
                <a:latin typeface="Montserrat" panose="020B0604020202020204" charset="0"/>
              </a:rPr>
              <a:t>Major: MIRAI, BASHLITE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600" dirty="0">
              <a:latin typeface="Montserrat" panose="020B0604020202020204" charset="0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How attacks developed?</a:t>
            </a: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49" y="1352550"/>
            <a:ext cx="6868139" cy="31126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IoT Search Engines : </a:t>
            </a:r>
          </a:p>
          <a:p>
            <a:pPr marL="76200" lvl="0" indent="0">
              <a:buNone/>
            </a:pPr>
            <a:r>
              <a:rPr lang="en-US" dirty="0"/>
              <a:t>	Shodan, </a:t>
            </a:r>
            <a:r>
              <a:rPr lang="en-US" dirty="0" err="1"/>
              <a:t>Censys</a:t>
            </a:r>
            <a:r>
              <a:rPr lang="en-US" dirty="0"/>
              <a:t> – They continuously 	scans IP address and connect to 	Telnet, 	webservers etc.</a:t>
            </a:r>
          </a:p>
          <a:p>
            <a:pPr lvl="0"/>
            <a:r>
              <a:rPr lang="en-US" dirty="0"/>
              <a:t>API’s available for infecting one by one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56736" y="448951"/>
            <a:ext cx="4633202" cy="9569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 dirty="0"/>
              <a:t>Current Attacks: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92874" y="1156211"/>
            <a:ext cx="4217701" cy="26987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/>
              <a:t>Botnet DDOS Attack</a:t>
            </a:r>
          </a:p>
          <a:p>
            <a:pPr marL="0" lvl="0" indent="0">
              <a:buNone/>
            </a:pPr>
            <a:r>
              <a:rPr lang="en-US" sz="1800" dirty="0"/>
              <a:t>Mining Cryptocurrency Attacks</a:t>
            </a:r>
          </a:p>
          <a:p>
            <a:pPr marL="0" lvl="0" indent="0">
              <a:buNone/>
            </a:pPr>
            <a:r>
              <a:rPr lang="en-US" sz="1800" dirty="0"/>
              <a:t>Bitcoin Miners Had Vulnerability And Could Be Affected By IoT BOTNETs</a:t>
            </a:r>
          </a:p>
          <a:p>
            <a:pPr marL="0" lvl="0" indent="0">
              <a:buNone/>
            </a:pPr>
            <a:r>
              <a:rPr lang="en-US" sz="1800" dirty="0"/>
              <a:t>Changing wallet addresses by using bots in cryptocurrency miners</a:t>
            </a:r>
          </a:p>
          <a:p>
            <a:pPr marL="0" lvl="0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7722202" cy="24513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Best Bet Is To Use Firewall And Try To Update It Always.</a:t>
            </a:r>
          </a:p>
          <a:p>
            <a:pPr marL="0" lvl="0" indent="0">
              <a:buNone/>
            </a:pPr>
            <a:r>
              <a:rPr lang="en-US" dirty="0"/>
              <a:t>But It Cannot Help To Prevent A Particular DDOS Attack at a Moment</a:t>
            </a:r>
          </a:p>
          <a:p>
            <a:pPr marL="0" lvl="0" indent="0">
              <a:buNone/>
            </a:pPr>
            <a:endParaRPr lang="en-US" b="1"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400" dirty="0"/>
              <a:t>Prevention possible at the moment:</a:t>
            </a: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Using Deep learning:</a:t>
            </a:r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1290828"/>
            <a:ext cx="4466938" cy="25618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dirty="0"/>
              <a:t>With help of Artificial Intelligence we can use deep learning algorithms to help classify whether a packet received is from a botnet infected device or not. </a:t>
            </a:r>
          </a:p>
          <a:p>
            <a:pPr marL="285750" indent="-285750"/>
            <a:r>
              <a:rPr lang="en-US" dirty="0"/>
              <a:t>So by training the model with lot of malformed packets we can accurately predict if an upcoming packet is from an infected device. </a:t>
            </a: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2"/>
          </p:nvPr>
        </p:nvSpPr>
        <p:spPr>
          <a:xfrm>
            <a:off x="5314066" y="1290828"/>
            <a:ext cx="3488558" cy="25618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We do a comparative study to bring out the best algorithm suited for the BOTNET detection by measuring accuracies of different algorithms.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410C1E-5321-448E-9A04-40C154DC8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76" y="1007842"/>
            <a:ext cx="5035847" cy="3515050"/>
          </a:xfrm>
          <a:prstGeom prst="rect">
            <a:avLst/>
          </a:prstGeom>
        </p:spPr>
      </p:pic>
      <p:sp>
        <p:nvSpPr>
          <p:cNvPr id="11" name="Google Shape;141;p21">
            <a:extLst>
              <a:ext uri="{FF2B5EF4-FFF2-40B4-BE49-F238E27FC236}">
                <a16:creationId xmlns:a16="http://schemas.microsoft.com/office/drawing/2014/main" id="{C45BD6E6-30D7-4D84-A0BE-C88D7E920993}"/>
              </a:ext>
            </a:extLst>
          </p:cNvPr>
          <p:cNvSpPr txBox="1">
            <a:spLocks/>
          </p:cNvSpPr>
          <p:nvPr/>
        </p:nvSpPr>
        <p:spPr>
          <a:xfrm>
            <a:off x="3063509" y="306092"/>
            <a:ext cx="3016980" cy="41463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Montserrat" panose="020B0604020202020204" charset="0"/>
              </a:rPr>
              <a:t>Activity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580550" y="975713"/>
            <a:ext cx="4662010" cy="80431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Deep Learning Concepts: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r="9958"/>
          <a:stretch/>
        </p:blipFill>
        <p:spPr>
          <a:xfrm>
            <a:off x="4803775" y="1040850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580550" y="2018286"/>
            <a:ext cx="5064346" cy="23708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Convolutional neural network (CNN)</a:t>
            </a:r>
          </a:p>
          <a:p>
            <a:pPr marL="0" lvl="0" indent="0">
              <a:buNone/>
            </a:pPr>
            <a:r>
              <a:rPr lang="en-US" dirty="0"/>
              <a:t>Recurrent neural network (RNN)</a:t>
            </a:r>
          </a:p>
          <a:p>
            <a:pPr marL="0" lvl="0" indent="0">
              <a:buNone/>
            </a:pPr>
            <a:r>
              <a:rPr lang="en-US" dirty="0"/>
              <a:t>Long short-term memory  (LSTM)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158;p23">
            <a:extLst>
              <a:ext uri="{FF2B5EF4-FFF2-40B4-BE49-F238E27FC236}">
                <a16:creationId xmlns:a16="http://schemas.microsoft.com/office/drawing/2014/main" id="{2A8FC802-997E-48E3-8197-D8B0823A31C2}"/>
              </a:ext>
            </a:extLst>
          </p:cNvPr>
          <p:cNvSpPr txBox="1">
            <a:spLocks/>
          </p:cNvSpPr>
          <p:nvPr/>
        </p:nvSpPr>
        <p:spPr>
          <a:xfrm>
            <a:off x="692874" y="527304"/>
            <a:ext cx="3258312" cy="7467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Software Required:</a:t>
            </a:r>
          </a:p>
        </p:txBody>
      </p:sp>
      <p:sp>
        <p:nvSpPr>
          <p:cNvPr id="8" name="Google Shape;112;p19">
            <a:extLst>
              <a:ext uri="{FF2B5EF4-FFF2-40B4-BE49-F238E27FC236}">
                <a16:creationId xmlns:a16="http://schemas.microsoft.com/office/drawing/2014/main" id="{01F786AD-A858-4EF3-9A07-C81CB0E094FB}"/>
              </a:ext>
            </a:extLst>
          </p:cNvPr>
          <p:cNvSpPr txBox="1">
            <a:spLocks/>
          </p:cNvSpPr>
          <p:nvPr/>
        </p:nvSpPr>
        <p:spPr>
          <a:xfrm>
            <a:off x="692874" y="1156210"/>
            <a:ext cx="4281462" cy="279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285750" indent="-285750"/>
            <a:r>
              <a:rPr lang="en-US" sz="1800" dirty="0"/>
              <a:t>Deep learning Studio </a:t>
            </a:r>
          </a:p>
          <a:p>
            <a:pPr marL="285750" indent="-285750"/>
            <a:r>
              <a:rPr lang="en-US" sz="1800" dirty="0"/>
              <a:t>Arduino IDE</a:t>
            </a:r>
          </a:p>
          <a:p>
            <a:pPr marL="285750" indent="-285750"/>
            <a:r>
              <a:rPr lang="en-US" sz="1800" dirty="0" err="1"/>
              <a:t>UFONet</a:t>
            </a:r>
            <a:endParaRPr lang="en-US" sz="1800" dirty="0"/>
          </a:p>
          <a:p>
            <a:pPr marL="285750" indent="-285750"/>
            <a:r>
              <a:rPr lang="en-US" sz="1800" dirty="0" err="1"/>
              <a:t>EtterCap</a:t>
            </a:r>
            <a:endParaRPr lang="en-US" sz="1800" dirty="0"/>
          </a:p>
          <a:p>
            <a:pPr marL="285750" indent="-285750"/>
            <a:r>
              <a:rPr lang="en-US" sz="1800" dirty="0"/>
              <a:t>Wireshark – Packet Analysis</a:t>
            </a:r>
          </a:p>
          <a:p>
            <a:pPr marL="285750" indent="-285750"/>
            <a:r>
              <a:rPr lang="en-US" sz="1800" dirty="0"/>
              <a:t>Anaconda Navigator </a:t>
            </a:r>
          </a:p>
          <a:p>
            <a:pPr marL="285750" indent="-285750"/>
            <a:r>
              <a:rPr lang="en-US" sz="1800" dirty="0"/>
              <a:t>Spyder / </a:t>
            </a:r>
            <a:r>
              <a:rPr lang="en-US" sz="1800" dirty="0" err="1"/>
              <a:t>Jupyter</a:t>
            </a:r>
            <a:r>
              <a:rPr lang="en-US" sz="1800" dirty="0"/>
              <a:t> Notebook</a:t>
            </a:r>
          </a:p>
          <a:p>
            <a:pPr marL="285750" indent="-285750"/>
            <a:r>
              <a:rPr lang="en-US" sz="1800" dirty="0"/>
              <a:t>Google </a:t>
            </a:r>
            <a:r>
              <a:rPr lang="en-US" sz="1800" dirty="0" err="1"/>
              <a:t>Colabs</a:t>
            </a:r>
            <a:endParaRPr lang="en-US" sz="1800" dirty="0"/>
          </a:p>
          <a:p>
            <a:pPr marL="285750" indent="-285750"/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326</Words>
  <Application>Microsoft Office PowerPoint</Application>
  <PresentationFormat>On-screen Show (16:9)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Lexend Deca</vt:lpstr>
      <vt:lpstr>Muli Light</vt:lpstr>
      <vt:lpstr>Montserrat</vt:lpstr>
      <vt:lpstr>Arial</vt:lpstr>
      <vt:lpstr>Aliena template</vt:lpstr>
      <vt:lpstr>A Comparative study on Deep learning approaches for prevention of DDOS Attack by BOTNET infected IoT devices.</vt:lpstr>
      <vt:lpstr>Current Scenario</vt:lpstr>
      <vt:lpstr>How attacks developed?</vt:lpstr>
      <vt:lpstr>Current Attacks:</vt:lpstr>
      <vt:lpstr>Prevention possible at the moment:</vt:lpstr>
      <vt:lpstr>Using Deep learning:</vt:lpstr>
      <vt:lpstr>PowerPoint Presentation</vt:lpstr>
      <vt:lpstr>Deep Learning Concepts: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study on Deep learning approaches for prevention of DDOS Attack by BOTNET infected IoT devices.</dc:title>
  <dc:creator>Sarath Tharayil</dc:creator>
  <cp:lastModifiedBy>Sarath Tharayil</cp:lastModifiedBy>
  <cp:revision>6</cp:revision>
  <dcterms:modified xsi:type="dcterms:W3CDTF">2019-09-27T05:41:23Z</dcterms:modified>
</cp:coreProperties>
</file>