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2976800" cy="21031200"/>
  <p:notesSz cx="6858000" cy="9144000"/>
  <p:defaultTextStyle>
    <a:defPPr>
      <a:defRPr lang="en-US"/>
    </a:defPPr>
    <a:lvl1pPr algn="l" defTabSz="1471613" rtl="0" eaLnBrk="0" fontAlgn="base" hangingPunct="0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1471613" indent="-1096963" algn="l" defTabSz="1471613" rtl="0" eaLnBrk="0" fontAlgn="base" hangingPunct="0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2944813" indent="-2197100" algn="l" defTabSz="1471613" rtl="0" eaLnBrk="0" fontAlgn="base" hangingPunct="0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4418013" indent="-3297238" algn="l" defTabSz="1471613" rtl="0" eaLnBrk="0" fontAlgn="base" hangingPunct="0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5895975" indent="-4397375" algn="l" defTabSz="1471613" rtl="0" eaLnBrk="0" fontAlgn="base" hangingPunct="0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57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57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57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57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24">
          <p15:clr>
            <a:srgbClr val="A4A3A4"/>
          </p15:clr>
        </p15:guide>
        <p15:guide id="2" pos="135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26"/>
  </p:normalViewPr>
  <p:slideViewPr>
    <p:cSldViewPr snapToObjects="1">
      <p:cViewPr varScale="1">
        <p:scale>
          <a:sx n="30" d="100"/>
          <a:sy n="30" d="100"/>
        </p:scale>
        <p:origin x="320" y="496"/>
      </p:cViewPr>
      <p:guideLst>
        <p:guide orient="horz" pos="6624"/>
        <p:guide pos="13536"/>
      </p:guideLst>
    </p:cSldViewPr>
  </p:slideViewPr>
  <p:outlineViewPr>
    <p:cViewPr>
      <p:scale>
        <a:sx n="33" d="100"/>
        <a:sy n="33" d="100"/>
      </p:scale>
      <p:origin x="0" y="32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1314EA9-C8CF-4E55-8DBF-5486340E747F}" type="datetime1">
              <a:rPr lang="en-US" altLang="en-US"/>
              <a:pPr>
                <a:defRPr/>
              </a:pPr>
              <a:t>4/19/23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3025" y="685800"/>
            <a:ext cx="7004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BD065AA-F636-430C-85BD-240106ED4B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58974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471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471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471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471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348697A-DAE3-4F2E-A4DA-9A6361006635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344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3260" y="6533308"/>
            <a:ext cx="36530280" cy="45080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46520" y="11917680"/>
            <a:ext cx="30083760" cy="5374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4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48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2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896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71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45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19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7937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9CBAE-FC64-4EFF-90FD-B69259063D9D}" type="datetime1">
              <a:rPr lang="en-US" altLang="en-US"/>
              <a:pPr>
                <a:defRPr/>
              </a:pPr>
              <a:t>4/19/23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13014-1A90-49E7-9F03-915C9CD694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5252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D4376-459D-4065-BB54-43EB2670C21A}" type="datetime1">
              <a:rPr lang="en-US" altLang="en-US"/>
              <a:pPr>
                <a:defRPr/>
              </a:pPr>
              <a:t>4/19/23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E35A-8664-44CF-BF98-4F881DFED2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578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9560765" y="2356276"/>
            <a:ext cx="46416433" cy="502460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11456" y="2356276"/>
            <a:ext cx="138533032" cy="502460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88BFE-BA3B-459A-A661-1CC3BB576C44}" type="datetime1">
              <a:rPr lang="en-US" altLang="en-US"/>
              <a:pPr>
                <a:defRPr/>
              </a:pPr>
              <a:t>4/19/23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E74B7F-27B8-44B1-B4DE-A5FC44B1AC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318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B9CF8-EF69-41CE-963A-BA5C25FDC63C}" type="datetime1">
              <a:rPr lang="en-US" altLang="en-US"/>
              <a:pPr>
                <a:defRPr/>
              </a:pPr>
              <a:t>4/19/23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76BB2C-C2F2-475E-9236-C4C5C8771A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1868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4872" y="13514494"/>
            <a:ext cx="36530280" cy="4177030"/>
          </a:xfrm>
        </p:spPr>
        <p:txBody>
          <a:bodyPr anchor="t"/>
          <a:lstStyle>
            <a:lvl1pPr algn="l">
              <a:defRPr sz="12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4872" y="8913925"/>
            <a:ext cx="36530280" cy="4600574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4225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2pPr>
            <a:lvl3pPr marL="2948448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2674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896899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71122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4534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1957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79379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EAE8B6-BB81-4DAD-974E-73E05E9DE8F3}" type="datetime1">
              <a:rPr lang="en-US" altLang="en-US"/>
              <a:pPr>
                <a:defRPr/>
              </a:pPr>
              <a:t>4/19/23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6E1E93-EA9B-40DB-9678-E6AFF779B7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0599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11452" y="13738444"/>
            <a:ext cx="92474733" cy="38863906"/>
          </a:xfrm>
        </p:spPr>
        <p:txBody>
          <a:bodyPr/>
          <a:lstStyle>
            <a:lvl1pPr>
              <a:defRPr sz="9000"/>
            </a:lvl1pPr>
            <a:lvl2pPr>
              <a:defRPr sz="7800"/>
            </a:lvl2pPr>
            <a:lvl3pPr>
              <a:defRPr sz="65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3502465" y="13738444"/>
            <a:ext cx="92474733" cy="38863906"/>
          </a:xfrm>
        </p:spPr>
        <p:txBody>
          <a:bodyPr/>
          <a:lstStyle>
            <a:lvl1pPr>
              <a:defRPr sz="9000"/>
            </a:lvl1pPr>
            <a:lvl2pPr>
              <a:defRPr sz="7800"/>
            </a:lvl2pPr>
            <a:lvl3pPr>
              <a:defRPr sz="65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2DE39-29E4-48D8-AE28-A867120F4696}" type="datetime1">
              <a:rPr lang="en-US" altLang="en-US"/>
              <a:pPr>
                <a:defRPr/>
              </a:pPr>
              <a:t>4/19/23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414B5-7DC3-4C99-BD9B-BA526C2FEE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10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1146" y="392817"/>
            <a:ext cx="27542671" cy="2078777"/>
          </a:xfrm>
        </p:spPr>
        <p:txBody>
          <a:bodyPr>
            <a:noAutofit/>
          </a:bodyPr>
          <a:lstStyle>
            <a:lvl1pPr>
              <a:defRPr sz="440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068" y="3004461"/>
            <a:ext cx="13415328" cy="17442543"/>
          </a:xfrm>
        </p:spPr>
        <p:txBody>
          <a:bodyPr>
            <a:normAutofit/>
          </a:bodyPr>
          <a:lstStyle>
            <a:lvl1pPr marL="410256" indent="-410256">
              <a:buNone/>
              <a:defRPr sz="2900">
                <a:latin typeface="Arial"/>
                <a:cs typeface="Arial"/>
              </a:defRPr>
            </a:lvl1pPr>
            <a:lvl2pPr marL="793247" indent="-655629">
              <a:buFont typeface="Wingdings" charset="2"/>
              <a:buChar char="Ø"/>
              <a:defRPr sz="2300">
                <a:latin typeface="Arial"/>
                <a:cs typeface="Arial"/>
              </a:defRPr>
            </a:lvl2pPr>
            <a:lvl3pPr marL="929565" indent="-546573">
              <a:defRPr sz="1900">
                <a:latin typeface="Arial"/>
                <a:cs typeface="Arial"/>
              </a:defRPr>
            </a:lvl3pPr>
            <a:lvl4pPr marL="1202201" indent="-655629">
              <a:defRPr sz="1600">
                <a:latin typeface="Arial"/>
                <a:cs typeface="Arial"/>
              </a:defRPr>
            </a:lvl4pPr>
            <a:lvl5pPr marL="1448875" indent="-1448875">
              <a:defRPr sz="23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0"/>
          </p:nvPr>
        </p:nvSpPr>
        <p:spPr>
          <a:xfrm>
            <a:off x="14668823" y="3004461"/>
            <a:ext cx="13415328" cy="17442543"/>
          </a:xfrm>
        </p:spPr>
        <p:txBody>
          <a:bodyPr>
            <a:normAutofit/>
          </a:bodyPr>
          <a:lstStyle>
            <a:lvl1pPr marL="410256" indent="-410256">
              <a:buNone/>
              <a:defRPr sz="2900">
                <a:latin typeface="Arial"/>
                <a:cs typeface="Arial"/>
              </a:defRPr>
            </a:lvl1pPr>
            <a:lvl2pPr marL="793247" indent="-655629">
              <a:buFont typeface="Wingdings" charset="2"/>
              <a:buChar char="Ø"/>
              <a:defRPr sz="2300">
                <a:latin typeface="Arial"/>
                <a:cs typeface="Arial"/>
              </a:defRPr>
            </a:lvl2pPr>
            <a:lvl3pPr marL="929565" indent="-546573">
              <a:defRPr sz="1900">
                <a:latin typeface="Arial"/>
                <a:cs typeface="Arial"/>
              </a:defRPr>
            </a:lvl3pPr>
            <a:lvl4pPr marL="1202201" indent="-655629">
              <a:defRPr sz="1600">
                <a:latin typeface="Arial"/>
                <a:cs typeface="Arial"/>
              </a:defRPr>
            </a:lvl4pPr>
            <a:lvl5pPr marL="1448875" indent="-1448875">
              <a:defRPr sz="23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1"/>
          </p:nvPr>
        </p:nvSpPr>
        <p:spPr>
          <a:xfrm>
            <a:off x="28964578" y="3004461"/>
            <a:ext cx="13415328" cy="17442543"/>
          </a:xfrm>
        </p:spPr>
        <p:txBody>
          <a:bodyPr>
            <a:normAutofit/>
          </a:bodyPr>
          <a:lstStyle>
            <a:lvl1pPr marL="410256" indent="-410256">
              <a:buNone/>
              <a:defRPr sz="2900">
                <a:latin typeface="Arial"/>
                <a:cs typeface="Arial"/>
              </a:defRPr>
            </a:lvl1pPr>
            <a:lvl2pPr marL="793247" indent="-655629">
              <a:buFont typeface="Wingdings" charset="2"/>
              <a:buChar char="Ø"/>
              <a:defRPr sz="2300">
                <a:latin typeface="Arial"/>
                <a:cs typeface="Arial"/>
              </a:defRPr>
            </a:lvl2pPr>
            <a:lvl3pPr marL="929565" indent="-546573">
              <a:defRPr sz="1900">
                <a:latin typeface="Arial"/>
                <a:cs typeface="Arial"/>
              </a:defRPr>
            </a:lvl3pPr>
            <a:lvl4pPr marL="1202201" indent="-655629">
              <a:defRPr sz="1600">
                <a:latin typeface="Arial"/>
                <a:cs typeface="Arial"/>
              </a:defRPr>
            </a:lvl4pPr>
            <a:lvl5pPr marL="1448875" indent="-1448875">
              <a:defRPr sz="23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0800" y="152400"/>
            <a:ext cx="4267200" cy="253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959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B3A07-A7CE-40D3-A410-EDF9A4B1C01F}" type="datetime1">
              <a:rPr lang="en-US" altLang="en-US"/>
              <a:pPr>
                <a:defRPr/>
              </a:pPr>
              <a:t>4/19/23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FFC319-7D79-44E8-8922-263723B620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19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D03833-CE8C-4F8B-95CB-3A9B6255852C}" type="datetime1">
              <a:rPr lang="en-US" altLang="en-US"/>
              <a:pPr>
                <a:defRPr/>
              </a:pPr>
              <a:t>4/19/23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319E6-A96F-404B-A526-EF4A8ECEB6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7521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8849" y="837353"/>
            <a:ext cx="14139072" cy="3563620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02738" y="837359"/>
            <a:ext cx="24025225" cy="17949546"/>
          </a:xfrm>
        </p:spPr>
        <p:txBody>
          <a:bodyPr/>
          <a:lstStyle>
            <a:lvl1pPr>
              <a:defRPr sz="10200"/>
            </a:lvl1pPr>
            <a:lvl2pPr>
              <a:defRPr sz="9000"/>
            </a:lvl2pPr>
            <a:lvl3pPr>
              <a:defRPr sz="78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8849" y="4400979"/>
            <a:ext cx="14139072" cy="14385926"/>
          </a:xfrm>
        </p:spPr>
        <p:txBody>
          <a:bodyPr/>
          <a:lstStyle>
            <a:lvl1pPr marL="0" indent="0">
              <a:buNone/>
              <a:defRPr sz="4500"/>
            </a:lvl1pPr>
            <a:lvl2pPr marL="1474225" indent="0">
              <a:buNone/>
              <a:defRPr sz="3900"/>
            </a:lvl2pPr>
            <a:lvl3pPr marL="2948448" indent="0">
              <a:buNone/>
              <a:defRPr sz="3100"/>
            </a:lvl3pPr>
            <a:lvl4pPr marL="4422674" indent="0">
              <a:buNone/>
              <a:defRPr sz="2800"/>
            </a:lvl4pPr>
            <a:lvl5pPr marL="5896899" indent="0">
              <a:buNone/>
              <a:defRPr sz="2800"/>
            </a:lvl5pPr>
            <a:lvl6pPr marL="7371122" indent="0">
              <a:buNone/>
              <a:defRPr sz="2800"/>
            </a:lvl6pPr>
            <a:lvl7pPr marL="8845348" indent="0">
              <a:buNone/>
              <a:defRPr sz="2800"/>
            </a:lvl7pPr>
            <a:lvl8pPr marL="10319573" indent="0">
              <a:buNone/>
              <a:defRPr sz="2800"/>
            </a:lvl8pPr>
            <a:lvl9pPr marL="11793798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521F4-F525-4A00-B403-8BBE24F546DB}" type="datetime1">
              <a:rPr lang="en-US" altLang="en-US"/>
              <a:pPr>
                <a:defRPr/>
              </a:pPr>
              <a:t>4/19/23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0ABBB-E03B-4760-8313-C632A5074D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998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3754" y="14721847"/>
            <a:ext cx="25786080" cy="173799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23754" y="1879177"/>
            <a:ext cx="25786080" cy="12618720"/>
          </a:xfrm>
        </p:spPr>
        <p:txBody>
          <a:bodyPr rtlCol="0">
            <a:normAutofit/>
          </a:bodyPr>
          <a:lstStyle>
            <a:lvl1pPr marL="0" indent="0">
              <a:buNone/>
              <a:defRPr sz="10200"/>
            </a:lvl1pPr>
            <a:lvl2pPr marL="1474225" indent="0">
              <a:buNone/>
              <a:defRPr sz="9000"/>
            </a:lvl2pPr>
            <a:lvl3pPr marL="2948448" indent="0">
              <a:buNone/>
              <a:defRPr sz="7800"/>
            </a:lvl3pPr>
            <a:lvl4pPr marL="4422674" indent="0">
              <a:buNone/>
              <a:defRPr sz="6500"/>
            </a:lvl4pPr>
            <a:lvl5pPr marL="5896899" indent="0">
              <a:buNone/>
              <a:defRPr sz="6500"/>
            </a:lvl5pPr>
            <a:lvl6pPr marL="7371122" indent="0">
              <a:buNone/>
              <a:defRPr sz="6500"/>
            </a:lvl6pPr>
            <a:lvl7pPr marL="8845348" indent="0">
              <a:buNone/>
              <a:defRPr sz="6500"/>
            </a:lvl7pPr>
            <a:lvl8pPr marL="10319573" indent="0">
              <a:buNone/>
              <a:defRPr sz="6500"/>
            </a:lvl8pPr>
            <a:lvl9pPr marL="11793798" indent="0">
              <a:buNone/>
              <a:defRPr sz="6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23754" y="16459843"/>
            <a:ext cx="25786080" cy="2468244"/>
          </a:xfrm>
        </p:spPr>
        <p:txBody>
          <a:bodyPr/>
          <a:lstStyle>
            <a:lvl1pPr marL="0" indent="0">
              <a:buNone/>
              <a:defRPr sz="4500"/>
            </a:lvl1pPr>
            <a:lvl2pPr marL="1474225" indent="0">
              <a:buNone/>
              <a:defRPr sz="3900"/>
            </a:lvl2pPr>
            <a:lvl3pPr marL="2948448" indent="0">
              <a:buNone/>
              <a:defRPr sz="3100"/>
            </a:lvl3pPr>
            <a:lvl4pPr marL="4422674" indent="0">
              <a:buNone/>
              <a:defRPr sz="2800"/>
            </a:lvl4pPr>
            <a:lvl5pPr marL="5896899" indent="0">
              <a:buNone/>
              <a:defRPr sz="2800"/>
            </a:lvl5pPr>
            <a:lvl6pPr marL="7371122" indent="0">
              <a:buNone/>
              <a:defRPr sz="2800"/>
            </a:lvl6pPr>
            <a:lvl7pPr marL="8845348" indent="0">
              <a:buNone/>
              <a:defRPr sz="2800"/>
            </a:lvl7pPr>
            <a:lvl8pPr marL="10319573" indent="0">
              <a:buNone/>
              <a:defRPr sz="2800"/>
            </a:lvl8pPr>
            <a:lvl9pPr marL="11793798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4C5E88-DBB1-4C27-97E1-27BF91625C96}" type="datetime1">
              <a:rPr lang="en-US" altLang="en-US"/>
              <a:pPr>
                <a:defRPr/>
              </a:pPr>
              <a:t>4/19/23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84C0B4-399A-4C53-B10F-4E796F2262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34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149475" y="841375"/>
            <a:ext cx="3867785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4846" tIns="147423" rIns="294846" bIns="1474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149475" y="4906963"/>
            <a:ext cx="38677850" cy="1387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4846" tIns="147423" rIns="294846" bIns="1474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49475" y="19492913"/>
            <a:ext cx="10026650" cy="1119187"/>
          </a:xfrm>
          <a:prstGeom prst="rect">
            <a:avLst/>
          </a:prstGeom>
        </p:spPr>
        <p:txBody>
          <a:bodyPr vert="horz" wrap="square" lIns="294846" tIns="147423" rIns="294846" bIns="147423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39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F4DFF81-4150-4EF7-986D-DD3916DBAD54}" type="datetime1">
              <a:rPr lang="en-US" altLang="en-US"/>
              <a:pPr>
                <a:defRPr/>
              </a:pPr>
              <a:t>4/19/23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684375" y="19492913"/>
            <a:ext cx="13608050" cy="1119187"/>
          </a:xfrm>
          <a:prstGeom prst="rect">
            <a:avLst/>
          </a:prstGeom>
        </p:spPr>
        <p:txBody>
          <a:bodyPr vert="horz" wrap="square" lIns="294846" tIns="147423" rIns="294846" bIns="147423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900">
                <a:solidFill>
                  <a:srgbClr val="898989"/>
                </a:solidFill>
                <a:latin typeface="Calibri" pitchFamily="-108" charset="0"/>
                <a:ea typeface="ＭＳ Ｐゴシック" pitchFamily="-108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800675" y="19492913"/>
            <a:ext cx="10026650" cy="1119187"/>
          </a:xfrm>
          <a:prstGeom prst="rect">
            <a:avLst/>
          </a:prstGeom>
        </p:spPr>
        <p:txBody>
          <a:bodyPr vert="horz" wrap="square" lIns="294846" tIns="147423" rIns="294846" bIns="147423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39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15B8E12-0DAA-404C-B30F-EC94537DB4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15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ctr" defTabSz="1471613" rtl="0" eaLnBrk="0" fontAlgn="base" hangingPunct="0">
        <a:spcBef>
          <a:spcPct val="0"/>
        </a:spcBef>
        <a:spcAft>
          <a:spcPct val="0"/>
        </a:spcAft>
        <a:defRPr sz="141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-128"/>
        </a:defRPr>
      </a:lvl1pPr>
      <a:lvl2pPr algn="ctr" defTabSz="1471613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2pPr>
      <a:lvl3pPr algn="ctr" defTabSz="1471613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3pPr>
      <a:lvl4pPr algn="ctr" defTabSz="1471613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4pPr>
      <a:lvl5pPr algn="ctr" defTabSz="1471613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5pPr>
      <a:lvl6pPr marL="373903" algn="ctr" defTabSz="1473542" rtl="0" fontAlgn="base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747805" algn="ctr" defTabSz="1473542" rtl="0" fontAlgn="base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121708" algn="ctr" defTabSz="1473542" rtl="0" fontAlgn="base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495611" algn="ctr" defTabSz="1473542" rtl="0" fontAlgn="base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1101725" indent="-1101725" algn="l" defTabSz="1471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0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-128"/>
        </a:defRPr>
      </a:lvl1pPr>
      <a:lvl2pPr marL="2392363" indent="-917575" algn="l" defTabSz="1471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3681413" indent="-733425" algn="l" defTabSz="1471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7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5157788" indent="-733425" algn="l" defTabSz="1471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65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6629400" indent="-733425" algn="l" defTabSz="1471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65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8108236" indent="-737112" algn="l" defTabSz="1474225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82462" indent="-737112" algn="l" defTabSz="1474225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56684" indent="-737112" algn="l" defTabSz="1474225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30909" indent="-737112" algn="l" defTabSz="1474225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474225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2pPr>
      <a:lvl3pPr marL="2948448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3pPr>
      <a:lvl4pPr marL="4422674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4pPr>
      <a:lvl5pPr marL="5896899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5pPr>
      <a:lvl6pPr marL="7371122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6pPr>
      <a:lvl7pPr marL="8845348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7pPr>
      <a:lvl8pPr marL="10319573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8pPr>
      <a:lvl9pPr marL="11793798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3"/>
          <p:cNvSpPr>
            <a:spLocks noGrp="1"/>
          </p:cNvSpPr>
          <p:nvPr>
            <p:ph type="title"/>
          </p:nvPr>
        </p:nvSpPr>
        <p:spPr>
          <a:xfrm>
            <a:off x="4297363" y="609598"/>
            <a:ext cx="33497837" cy="2835989"/>
          </a:xfrm>
        </p:spPr>
        <p:txBody>
          <a:bodyPr/>
          <a:lstStyle/>
          <a:p>
            <a:r>
              <a:rPr lang="en-US" alt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X-Ray diagnostics using Machine Learning</a:t>
            </a:r>
            <a:br>
              <a:rPr lang="en-US" alt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Lavaneeth Reddy, Siddhartha </a:t>
            </a:r>
            <a:r>
              <a:rPr lang="en-US" altLang="en-US" sz="5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Talasila</a:t>
            </a:r>
            <a:b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Git:https</a:t>
            </a:r>
            <a:r>
              <a:rPr lang="en-US" altLang="en-US" sz="4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</a:t>
            </a:r>
            <a:r>
              <a:rPr lang="en-US" altLang="en-US" sz="4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github.com</a:t>
            </a:r>
            <a:r>
              <a:rPr lang="en-US" altLang="en-US" sz="4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/Siddharth181/X-Ray-Diagnostics-Using-machine-</a:t>
            </a:r>
            <a:r>
              <a:rPr lang="en-US" altLang="en-US" sz="4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learning.git</a:t>
            </a:r>
            <a:br>
              <a:rPr lang="en-US" altLang="en-US" sz="5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en-US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373063" y="3005138"/>
            <a:ext cx="13415962" cy="18026062"/>
          </a:xfrm>
        </p:spPr>
        <p:txBody>
          <a:bodyPr>
            <a:normAutofit lnSpcReduction="10000"/>
          </a:bodyPr>
          <a:lstStyle/>
          <a:p>
            <a:pPr marL="565150" indent="-565150" defTabSz="2033588" eaLnBrk="1" hangingPunct="1">
              <a:defRPr/>
            </a:pPr>
            <a:r>
              <a:rPr lang="en-US" altLang="en-US" sz="5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</a:t>
            </a:r>
          </a:p>
          <a:p>
            <a:pPr marL="571500" indent="-571500" defTabSz="2033588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4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X-ray diagnostics project aims to develop a computerized system to detect abnormalities and anomalies in chest X-ray images, such as pneumonia.</a:t>
            </a:r>
          </a:p>
          <a:p>
            <a:pPr marL="571500" indent="-571500" defTabSz="2033588" eaLnBrk="1" hangingPunct="1">
              <a:buFont typeface="Arial" panose="020B0604020202020204" pitchFamily="34" charset="0"/>
              <a:buChar char="•"/>
              <a:defRPr/>
            </a:pPr>
            <a:r>
              <a:rPr lang="en-US" sz="4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will involve the collection and analysis of large datasets of chest X-ray images, the development of algorithms analysis, and the creation of th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user-friendly interface to interact with the system</a:t>
            </a:r>
          </a:p>
          <a:p>
            <a:pPr marL="0" indent="0" defTabSz="2033588" eaLnBrk="1" hangingPunct="1">
              <a:defRPr/>
            </a:pPr>
            <a:endParaRPr lang="en-US" altLang="en-US" sz="4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2033588" eaLnBrk="1" hangingPunct="1">
              <a:defRPr/>
            </a:pPr>
            <a:r>
              <a:rPr lang="en-US" altLang="en-US" sz="5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685800" indent="-685800" defTabSz="2033588" eaLnBrk="1" hangingPunct="1">
              <a:buFont typeface="Arial" panose="020B0604020202020204" pitchFamily="34" charset="0"/>
              <a:buChar char="•"/>
              <a:defRPr/>
            </a:pPr>
            <a:r>
              <a:rPr lang="en-US" sz="48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Designing a system for detecting Pneumonia using chest X-ray images as an input.</a:t>
            </a:r>
          </a:p>
          <a:p>
            <a:pPr marL="685800" indent="-685800" defTabSz="2033588" eaLnBrk="1" hangingPunct="1">
              <a:buFont typeface="Arial" panose="020B0604020202020204" pitchFamily="34" charset="0"/>
              <a:buChar char="•"/>
              <a:defRPr/>
            </a:pPr>
            <a:r>
              <a:rPr lang="en-US" sz="48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objective is to achieve better accuracy than existing model</a:t>
            </a:r>
          </a:p>
          <a:p>
            <a:pPr marL="0" indent="0" defTabSz="2033588" eaLnBrk="1" hangingPunct="1">
              <a:defRPr/>
            </a:pPr>
            <a:endParaRPr lang="en-US" sz="4800" b="1" dirty="0">
              <a:solidFill>
                <a:schemeClr val="tx1">
                  <a:alpha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2033588" eaLnBrk="1" hangingPunct="1">
              <a:defRPr/>
            </a:pPr>
            <a:r>
              <a:rPr lang="en-US" sz="5400" b="1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marL="857250" indent="-857250" defTabSz="2033588" eaLnBrk="1" hangingPunct="1">
              <a:buFont typeface="Arial" panose="020B0604020202020204" pitchFamily="34" charset="0"/>
              <a:buChar char="•"/>
              <a:defRPr/>
            </a:pPr>
            <a:r>
              <a:rPr lang="en-US" sz="48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contains about 6000 image of chest X-ray</a:t>
            </a:r>
          </a:p>
          <a:p>
            <a:pPr marL="857250" indent="-857250" defTabSz="2033588" eaLnBrk="1" hangingPunct="1">
              <a:buFont typeface="Arial" panose="020B0604020202020204" pitchFamily="34" charset="0"/>
              <a:buChar char="•"/>
              <a:defRPr/>
            </a:pPr>
            <a:r>
              <a:rPr lang="en-US" sz="48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consists of training, testing and validation with 2 classes in each </a:t>
            </a:r>
          </a:p>
          <a:p>
            <a:pPr marL="857250" indent="-857250" defTabSz="2033588" eaLnBrk="1" hangingPunct="1">
              <a:buFont typeface="Arial" panose="020B0604020202020204" pitchFamily="34" charset="0"/>
              <a:buChar char="•"/>
              <a:defRPr/>
            </a:pPr>
            <a:r>
              <a:rPr lang="en-US" sz="48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 and PNEUMONIA are the classes of dataset</a:t>
            </a:r>
            <a:r>
              <a:rPr lang="en-US" sz="4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57250" indent="-857250" defTabSz="2033588" eaLnBrk="1" hangingPunct="1">
              <a:buFont typeface="Arial" panose="020B0604020202020204" pitchFamily="34" charset="0"/>
              <a:buChar char="•"/>
              <a:defRPr/>
            </a:pPr>
            <a:endParaRPr lang="en-US" sz="5400" dirty="0">
              <a:solidFill>
                <a:schemeClr val="tx1">
                  <a:alpha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 defTabSz="2033588" eaLnBrk="1" hangingPunct="1">
              <a:buFont typeface="Arial" panose="020B0604020202020204" pitchFamily="34" charset="0"/>
              <a:buChar char="•"/>
              <a:defRPr/>
            </a:pPr>
            <a:endParaRPr lang="en-US" altLang="en-US" sz="4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2033588" eaLnBrk="1" hangingPunct="1">
              <a:defRPr/>
            </a:pPr>
            <a:endParaRPr lang="en-US" altLang="en-US" sz="4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half" idx="10"/>
          </p:nvPr>
        </p:nvSpPr>
        <p:spPr>
          <a:xfrm>
            <a:off x="14668500" y="3201014"/>
            <a:ext cx="13415963" cy="18026062"/>
          </a:xfrm>
        </p:spPr>
        <p:txBody>
          <a:bodyPr>
            <a:normAutofit/>
          </a:bodyPr>
          <a:lstStyle/>
          <a:p>
            <a:pPr marL="565150" indent="-565150" defTabSz="2033588">
              <a:defRPr/>
            </a:pPr>
            <a: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 defTabSz="2033588">
              <a:buFont typeface="Arial" panose="020B0604020202020204" pitchFamily="34" charset="0"/>
              <a:buChar char="•"/>
              <a:defRPr/>
            </a:pPr>
            <a:r>
              <a:rPr lang="en-US" alt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give an accuracy of 99% </a:t>
            </a:r>
          </a:p>
          <a:p>
            <a:pPr marL="685800" indent="-685800" defTabSz="2033588">
              <a:buFont typeface="Arial" panose="020B0604020202020204" pitchFamily="34" charset="0"/>
              <a:buChar char="•"/>
              <a:defRPr/>
            </a:pPr>
            <a:r>
              <a:rPr lang="en-US" alt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accuracy is highest than existing models </a:t>
            </a:r>
          </a:p>
          <a:p>
            <a:pPr marL="0" indent="0" defTabSz="2033588">
              <a:defRPr/>
            </a:pPr>
            <a:endParaRPr lang="en-US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2033588">
              <a:defRPr/>
            </a:pPr>
            <a:endParaRPr lang="en-US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2033588">
              <a:defRPr/>
            </a:pPr>
            <a:endParaRPr lang="en-US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2033588">
              <a:defRPr/>
            </a:pPr>
            <a:endParaRPr lang="en-US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2033588">
              <a:defRPr/>
            </a:pPr>
            <a:endParaRPr lang="en-US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2033588">
              <a:defRPr/>
            </a:pPr>
            <a:endParaRPr lang="en-US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2033588">
              <a:defRPr/>
            </a:pPr>
            <a:endParaRPr lang="en-US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2033588">
              <a:defRPr/>
            </a:pPr>
            <a:endParaRPr lang="en-US" alt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2033588">
              <a:defRPr/>
            </a:pPr>
            <a:endParaRPr lang="en-US" alt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2033588">
              <a:defRPr/>
            </a:pPr>
            <a:endParaRPr lang="en-US" alt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2033588">
              <a:defRPr/>
            </a:pPr>
            <a:endParaRPr lang="en-US" alt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 defTabSz="2033588">
              <a:buFont typeface="Arial" panose="020B0604020202020204" pitchFamily="34" charset="0"/>
              <a:buChar char="•"/>
              <a:defRPr/>
            </a:pPr>
            <a:endParaRPr lang="en-US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 defTabSz="2033588">
              <a:buFont typeface="Arial" panose="020B0604020202020204" pitchFamily="34" charset="0"/>
              <a:buChar char="•"/>
              <a:defRPr/>
            </a:pPr>
            <a:endParaRPr lang="en-US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half" idx="11"/>
          </p:nvPr>
        </p:nvSpPr>
        <p:spPr>
          <a:xfrm>
            <a:off x="28963938" y="3005138"/>
            <a:ext cx="13415962" cy="18026062"/>
          </a:xfrm>
        </p:spPr>
        <p:txBody>
          <a:bodyPr>
            <a:normAutofit/>
          </a:bodyPr>
          <a:lstStyle/>
          <a:p>
            <a:pPr marL="0" indent="0" defTabSz="2033588">
              <a:defRPr/>
            </a:pPr>
            <a: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marL="685800" indent="-685800" defTabSz="2033588">
              <a:buFont typeface="Arial" panose="020B0604020202020204" pitchFamily="34" charset="0"/>
              <a:buChar char="•"/>
              <a:defRPr/>
            </a:pPr>
            <a:r>
              <a:rPr lang="en-US" alt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 and training has been done. In Jupiter notebook</a:t>
            </a:r>
          </a:p>
          <a:p>
            <a:pPr marL="685800" indent="-685800" defTabSz="2033588">
              <a:buFont typeface="Arial" panose="020B0604020202020204" pitchFamily="34" charset="0"/>
              <a:buChar char="•"/>
              <a:defRPr/>
            </a:pPr>
            <a:r>
              <a:rPr lang="en-US" alt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model is used in this system, model creation has been done on python.</a:t>
            </a:r>
          </a:p>
          <a:p>
            <a:pPr marL="685800" indent="-685800" defTabSz="2033588">
              <a:buFont typeface="Arial" panose="020B0604020202020204" pitchFamily="34" charset="0"/>
              <a:buChar char="•"/>
              <a:defRPr/>
            </a:pPr>
            <a:r>
              <a:rPr lang="en-US" alt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User-interface i.e., the frontend is made using HTML.</a:t>
            </a:r>
          </a:p>
          <a:p>
            <a:pPr marL="565150" indent="-565150" defTabSz="2033588">
              <a:defRPr/>
            </a:pPr>
            <a:endParaRPr lang="en-US" alt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5150" indent="-565150" defTabSz="2033588">
              <a:defRPr/>
            </a:pPr>
            <a: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  <a:p>
            <a:pPr marL="685800" indent="-685800" defTabSz="2033588">
              <a:buFont typeface="Arial" panose="020B0604020202020204" pitchFamily="34" charset="0"/>
              <a:buChar char="•"/>
              <a:defRPr/>
            </a:pPr>
            <a:r>
              <a:rPr lang="en-US" alt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can be an instant Pneumonia detecting. Or else in other words we can an easy diagnosis.</a:t>
            </a:r>
          </a:p>
          <a:p>
            <a:pPr marL="0" indent="0" defTabSz="2033588">
              <a:defRPr/>
            </a:pPr>
            <a: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</a:p>
          <a:p>
            <a:pPr marL="685800" indent="-685800" defTabSz="2033588">
              <a:buFont typeface="Arial" panose="020B0604020202020204" pitchFamily="34" charset="0"/>
              <a:buChar char="•"/>
              <a:defRPr/>
            </a:pP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EMCNet: Automated COVID-19 diagnosis from X-ray images using convolutional neural network and ensemble of machine learning classifiers (2020).</a:t>
            </a:r>
          </a:p>
          <a:p>
            <a:pPr marL="685800" indent="-685800" defTabSz="2033588">
              <a:buFont typeface="Arial" panose="020B0604020202020204" pitchFamily="34" charset="0"/>
              <a:buChar char="•"/>
              <a:defRPr/>
            </a:pP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Pneumonia Diagnosis Using Chest X-ray Images and Machine Learning (2020).</a:t>
            </a:r>
          </a:p>
        </p:txBody>
      </p:sp>
      <p:pic>
        <p:nvPicPr>
          <p:cNvPr id="3" name="Picture 2" descr="A close-up of a person's chest&#10;&#10;Description automatically generated with medium confidence">
            <a:extLst>
              <a:ext uri="{FF2B5EF4-FFF2-40B4-BE49-F238E27FC236}">
                <a16:creationId xmlns:a16="http://schemas.microsoft.com/office/drawing/2014/main" id="{CA483C1B-385C-CC29-5B91-9BF234C5C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13944600"/>
            <a:ext cx="4769070" cy="2514600"/>
          </a:xfrm>
          <a:prstGeom prst="rect">
            <a:avLst/>
          </a:prstGeom>
        </p:spPr>
      </p:pic>
      <p:pic>
        <p:nvPicPr>
          <p:cNvPr id="4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7B2D0671-1619-2C0C-54AF-52DF1779C1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41" r="-2" b="3090"/>
          <a:stretch/>
        </p:blipFill>
        <p:spPr>
          <a:xfrm>
            <a:off x="15144421" y="7525800"/>
            <a:ext cx="8919853" cy="5979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D13AE9-4A6E-1B16-E1ED-CB120B2E01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1400" y="14055256"/>
            <a:ext cx="8916354" cy="597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9675F2-A9B4-3C63-E373-270A9D4893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80800" y="0"/>
            <a:ext cx="4648200" cy="2955879"/>
          </a:xfrm>
          <a:prstGeom prst="rect">
            <a:avLst/>
          </a:prstGeom>
        </p:spPr>
      </p:pic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855F476-7007-5BA9-976F-08FC9C54C7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334" y="549453"/>
            <a:ext cx="4842960" cy="234627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260</Words>
  <Application>Microsoft Macintosh PowerPoint</Application>
  <PresentationFormat>Custom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Wingdings</vt:lpstr>
      <vt:lpstr>Office Theme</vt:lpstr>
      <vt:lpstr>X-Ray diagnostics using Machine Learning Lavaneeth Reddy, Siddhartha Talasila Git:https://github.com/Siddharth181/X-Ray-Diagnostics-Using-machine-learning.git </vt:lpstr>
    </vt:vector>
  </TitlesOfParts>
  <Company>Univ. of Colorado at Colorado Springs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title here:  Maybe add some pictures and/or school logo on the left and right authors and affiliation</dc:title>
  <dc:creator>Terry Boult</dc:creator>
  <cp:lastModifiedBy>Siddhartha Talasila (B.Tech_2024)</cp:lastModifiedBy>
  <cp:revision>50</cp:revision>
  <dcterms:created xsi:type="dcterms:W3CDTF">2014-05-29T01:41:03Z</dcterms:created>
  <dcterms:modified xsi:type="dcterms:W3CDTF">2023-04-18T21:51:33Z</dcterms:modified>
</cp:coreProperties>
</file>