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3" r:id="rId4"/>
    <p:sldId id="264" r:id="rId5"/>
    <p:sldId id="265" r:id="rId6"/>
    <p:sldId id="279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58" r:id="rId16"/>
    <p:sldId id="257" r:id="rId17"/>
    <p:sldId id="259" r:id="rId18"/>
    <p:sldId id="260" r:id="rId19"/>
    <p:sldId id="261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1" autoAdjust="0"/>
    <p:restoredTop sz="86022" autoAdjust="0"/>
  </p:normalViewPr>
  <p:slideViewPr>
    <p:cSldViewPr snapToGrid="0" snapToObjects="1">
      <p:cViewPr>
        <p:scale>
          <a:sx n="80" d="100"/>
          <a:sy n="80" d="100"/>
        </p:scale>
        <p:origin x="-12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2C876-EF44-8A4B-8C53-99726796C231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ABF65-772B-B64A-A821-703BBEDEF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1890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3,287,590; </a:t>
            </a:r>
            <a:r>
              <a:rPr lang="en-US" smtClean="0"/>
              <a:t>1890</a:t>
            </a:r>
            <a:r>
              <a:rPr lang="en-US" baseline="0" dirty="0" smtClean="0"/>
              <a:t>;</a:t>
            </a:r>
            <a:r>
              <a:rPr lang="en-US" baseline="0" smtClean="0"/>
              <a:t> </a:t>
            </a:r>
            <a:r>
              <a:rPr lang="en-US" baseline="0" dirty="0" smtClean="0"/>
              <a:t>1149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9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" y="920751"/>
            <a:ext cx="8858250" cy="474662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Exploring the Wisdom of Crowds</a:t>
            </a:r>
          </a:p>
          <a:p>
            <a:r>
              <a:rPr lang="en-US" dirty="0"/>
              <a:t>Week 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Sharad Goel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Stanford University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February 13, 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32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3677" y="1043732"/>
            <a:ext cx="39566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Research question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When are crowds “wise”?</a:t>
            </a:r>
          </a:p>
        </p:txBody>
      </p:sp>
    </p:spTree>
    <p:extLst>
      <p:ext uri="{BB962C8B-B14F-4D97-AF65-F5344CB8AC3E}">
        <p14:creationId xmlns:p14="http://schemas.microsoft.com/office/powerpoint/2010/main" val="300442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5617" y="1043732"/>
            <a:ext cx="565280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Research question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How best to aggregate opinions?</a:t>
            </a:r>
          </a:p>
          <a:p>
            <a:pPr algn="ctr"/>
            <a:r>
              <a:rPr lang="en-US" sz="2800" dirty="0" smtClean="0"/>
              <a:t>How big a crowd do you need?</a:t>
            </a:r>
          </a:p>
          <a:p>
            <a:pPr algn="ctr"/>
            <a:r>
              <a:rPr lang="en-US" sz="2800" dirty="0" smtClean="0"/>
              <a:t>What is the effect of social influence?</a:t>
            </a:r>
          </a:p>
        </p:txBody>
      </p:sp>
    </p:spTree>
    <p:extLst>
      <p:ext uri="{BB962C8B-B14F-4D97-AF65-F5344CB8AC3E}">
        <p14:creationId xmlns:p14="http://schemas.microsoft.com/office/powerpoint/2010/main" val="78906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3178" y="1043732"/>
            <a:ext cx="541769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Research question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What is the underlying mechanism?</a:t>
            </a:r>
          </a:p>
        </p:txBody>
      </p:sp>
    </p:spTree>
    <p:extLst>
      <p:ext uri="{BB962C8B-B14F-4D97-AF65-F5344CB8AC3E}">
        <p14:creationId xmlns:p14="http://schemas.microsoft.com/office/powerpoint/2010/main" val="320177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7493" y="1043732"/>
            <a:ext cx="686906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Experimental design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1. Systematically construct thousands of tasks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2. Recruit a crowd to complete the tasks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3. Analyze the responses</a:t>
            </a:r>
          </a:p>
        </p:txBody>
      </p:sp>
    </p:spTree>
    <p:extLst>
      <p:ext uri="{BB962C8B-B14F-4D97-AF65-F5344CB8AC3E}">
        <p14:creationId xmlns:p14="http://schemas.microsoft.com/office/powerpoint/2010/main" val="170986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2879" y="1043732"/>
            <a:ext cx="5778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Studying crowds, with crowds</a:t>
            </a:r>
          </a:p>
        </p:txBody>
      </p:sp>
    </p:spTree>
    <p:extLst>
      <p:ext uri="{BB962C8B-B14F-4D97-AF65-F5344CB8AC3E}">
        <p14:creationId xmlns:p14="http://schemas.microsoft.com/office/powerpoint/2010/main" val="22732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4907" y="1043732"/>
            <a:ext cx="6534186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 mini-experiment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in “collective intelligence”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/>
              <a:t>http://</a:t>
            </a:r>
            <a:r>
              <a:rPr lang="en-US" sz="2800" dirty="0" err="1"/>
              <a:t>goo.gl</a:t>
            </a:r>
            <a:r>
              <a:rPr lang="en-US" sz="2800" dirty="0"/>
              <a:t>/forms/</a:t>
            </a:r>
            <a:r>
              <a:rPr lang="en-US" sz="2800" dirty="0" smtClean="0"/>
              <a:t>WG1kWgYjke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Give your best guess</a:t>
            </a:r>
          </a:p>
          <a:p>
            <a:pPr algn="ctr"/>
            <a:r>
              <a:rPr lang="en-US" sz="2800" dirty="0"/>
              <a:t>D</a:t>
            </a:r>
            <a:r>
              <a:rPr lang="en-US" sz="2800" dirty="0" smtClean="0"/>
              <a:t>o not look up the answer</a:t>
            </a:r>
          </a:p>
          <a:p>
            <a:pPr algn="ctr"/>
            <a:r>
              <a:rPr lang="en-US" sz="2800" dirty="0" smtClean="0"/>
              <a:t>Do not talk to anyone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Don’t worry if you don’t know the answers!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609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255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What is the total area of India? (km</a:t>
            </a:r>
            <a:r>
              <a:rPr lang="en-US" sz="3600" baseline="30000" dirty="0" smtClean="0">
                <a:solidFill>
                  <a:srgbClr val="FFFF00"/>
                </a:solidFill>
              </a:rPr>
              <a:t>2</a:t>
            </a:r>
            <a:r>
              <a:rPr lang="en-US" sz="3600" dirty="0" smtClean="0">
                <a:solidFill>
                  <a:srgbClr val="FFFF00"/>
                </a:solidFill>
              </a:rPr>
              <a:t>)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3" name="Picture 2" descr="india-map-918x10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02" y="2095500"/>
            <a:ext cx="3608197" cy="39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255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In what year was this painting made?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4" name="Picture 3" descr="monet_haystacks_189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225674"/>
            <a:ext cx="6038850" cy="35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7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630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How many dots are in the figure?</a:t>
            </a:r>
            <a:endParaRPr lang="en-US" sz="3600" dirty="0">
              <a:solidFill>
                <a:srgbClr val="FFFF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2188" y="1666875"/>
            <a:ext cx="4619625" cy="4619625"/>
            <a:chOff x="2262188" y="1920875"/>
            <a:chExt cx="4619625" cy="4619625"/>
          </a:xfrm>
        </p:grpSpPr>
        <p:sp>
          <p:nvSpPr>
            <p:cNvPr id="5" name="Rectangle 4"/>
            <p:cNvSpPr/>
            <p:nvPr/>
          </p:nvSpPr>
          <p:spPr>
            <a:xfrm>
              <a:off x="2262188" y="1920875"/>
              <a:ext cx="4619625" cy="4619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numdots2_1149.ai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188" y="1920875"/>
              <a:ext cx="4619625" cy="4619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2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4494" y="1043732"/>
            <a:ext cx="43750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India vs. Pakistan</a:t>
            </a:r>
          </a:p>
          <a:p>
            <a:pPr algn="ctr"/>
            <a:r>
              <a:rPr lang="en-US" sz="2800" dirty="0" smtClean="0"/>
              <a:t>Cricket World Cup, Game 4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How many runs do you think </a:t>
            </a:r>
          </a:p>
          <a:p>
            <a:pPr algn="ctr"/>
            <a:r>
              <a:rPr lang="en-US" sz="2800" dirty="0" smtClean="0"/>
              <a:t>each team will score?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961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38742" y="720566"/>
            <a:ext cx="2866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Francis Galton</a:t>
            </a:r>
          </a:p>
        </p:txBody>
      </p:sp>
      <p:pic>
        <p:nvPicPr>
          <p:cNvPr id="4" name="Picture 3" descr="Francis_Galton_1850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84" y="1736043"/>
            <a:ext cx="3290633" cy="44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6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6805" y="1043732"/>
            <a:ext cx="387042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</a:t>
            </a:r>
          </a:p>
          <a:p>
            <a:pPr algn="ctr"/>
            <a:r>
              <a:rPr lang="en-US" sz="2800" dirty="0" smtClean="0"/>
              <a:t>literature review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Document past studies</a:t>
            </a:r>
          </a:p>
          <a:p>
            <a:pPr algn="ctr"/>
            <a:r>
              <a:rPr lang="en-US" sz="2800" dirty="0" smtClean="0"/>
              <a:t>on the wisdom of crowds</a:t>
            </a:r>
          </a:p>
        </p:txBody>
      </p:sp>
    </p:spTree>
    <p:extLst>
      <p:ext uri="{BB962C8B-B14F-4D97-AF65-F5344CB8AC3E}">
        <p14:creationId xmlns:p14="http://schemas.microsoft.com/office/powerpoint/2010/main" val="135148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29907" y="1043732"/>
            <a:ext cx="36842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</a:t>
            </a:r>
          </a:p>
          <a:p>
            <a:pPr algn="ctr"/>
            <a:r>
              <a:rPr lang="en-US" sz="2800" dirty="0" smtClean="0"/>
              <a:t>brainstorm tasks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be creative, but realistic</a:t>
            </a:r>
          </a:p>
        </p:txBody>
      </p:sp>
    </p:spTree>
    <p:extLst>
      <p:ext uri="{BB962C8B-B14F-4D97-AF65-F5344CB8AC3E}">
        <p14:creationId xmlns:p14="http://schemas.microsoft.com/office/powerpoint/2010/main" val="283956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5974" y="1043732"/>
            <a:ext cx="59520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 </a:t>
            </a:r>
            <a:r>
              <a:rPr lang="en-US" sz="3600" dirty="0"/>
              <a:t>[ optional </a:t>
            </a:r>
            <a:r>
              <a:rPr lang="en-US" sz="3600" dirty="0" smtClean="0"/>
              <a:t>]</a:t>
            </a:r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apply to design experiment platform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r>
              <a:rPr lang="en-US" sz="2800" dirty="0" smtClean="0"/>
              <a:t>teams should have experience with</a:t>
            </a:r>
          </a:p>
          <a:p>
            <a:r>
              <a:rPr lang="en-US" sz="2800" dirty="0" smtClean="0"/>
              <a:t>HTML</a:t>
            </a:r>
            <a:r>
              <a:rPr lang="en-US" sz="2800" dirty="0"/>
              <a:t>, CSS, PHP, JavaScript, and MySQL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205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1399" y="1043732"/>
            <a:ext cx="334125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Course materials</a:t>
            </a:r>
          </a:p>
          <a:p>
            <a:pPr algn="ctr"/>
            <a:endParaRPr lang="en-US" sz="2800" dirty="0">
              <a:effectLst/>
            </a:endParaRPr>
          </a:p>
          <a:p>
            <a:pPr algn="ctr"/>
            <a:r>
              <a:rPr lang="en-US" sz="2800" dirty="0"/>
              <a:t>Piazza, </a:t>
            </a:r>
            <a:r>
              <a:rPr lang="en-US" sz="2800" dirty="0" err="1" smtClean="0"/>
              <a:t>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582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51180" y="1043732"/>
            <a:ext cx="324169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Course Staff</a:t>
            </a:r>
          </a:p>
          <a:p>
            <a:pPr algn="ctr"/>
            <a:endParaRPr lang="en-US" sz="2800" dirty="0" smtClean="0">
              <a:effectLst/>
            </a:endParaRPr>
          </a:p>
          <a:p>
            <a:pPr algn="ctr"/>
            <a:endParaRPr lang="en-US" sz="2800" dirty="0">
              <a:effectLst/>
            </a:endParaRPr>
          </a:p>
          <a:p>
            <a:pPr algn="ctr"/>
            <a:r>
              <a:rPr lang="en-US" sz="2800" dirty="0" smtClean="0"/>
              <a:t>Sharad Goel</a:t>
            </a:r>
          </a:p>
          <a:p>
            <a:pPr algn="ctr"/>
            <a:r>
              <a:rPr lang="en-US" sz="2800" dirty="0" err="1" smtClean="0"/>
              <a:t>Imanol</a:t>
            </a:r>
            <a:r>
              <a:rPr lang="en-US" sz="2800" dirty="0" smtClean="0"/>
              <a:t> </a:t>
            </a:r>
            <a:r>
              <a:rPr lang="en-US" sz="2800" dirty="0" err="1"/>
              <a:t>Arrieta</a:t>
            </a:r>
            <a:r>
              <a:rPr lang="en-US" sz="2800" dirty="0"/>
              <a:t> </a:t>
            </a:r>
            <a:r>
              <a:rPr lang="en-US" sz="2800" dirty="0" smtClean="0"/>
              <a:t>Ibarra</a:t>
            </a:r>
          </a:p>
          <a:p>
            <a:pPr algn="ctr"/>
            <a:r>
              <a:rPr lang="en-US" sz="2800" dirty="0" err="1" smtClean="0"/>
              <a:t>Camelia</a:t>
            </a:r>
            <a:r>
              <a:rPr lang="en-US" sz="2800" dirty="0" smtClean="0"/>
              <a:t> </a:t>
            </a:r>
            <a:r>
              <a:rPr lang="en-US" sz="2800" dirty="0" err="1" smtClean="0"/>
              <a:t>Simoiu</a:t>
            </a:r>
            <a:endParaRPr lang="en-US" sz="2800" dirty="0"/>
          </a:p>
          <a:p>
            <a:pPr algn="ctr"/>
            <a:r>
              <a:rPr lang="en-US" sz="2800" dirty="0" err="1" smtClean="0"/>
              <a:t>Rajan</a:t>
            </a:r>
            <a:r>
              <a:rPr lang="en-US" sz="2800" dirty="0" smtClean="0"/>
              <a:t> </a:t>
            </a:r>
            <a:r>
              <a:rPr lang="en-US" sz="2800" dirty="0" err="1" smtClean="0"/>
              <a:t>Vaish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636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189" y="397400"/>
            <a:ext cx="5277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1906 Plymouth County Fair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What is the weight of the ox?</a:t>
            </a:r>
          </a:p>
        </p:txBody>
      </p:sp>
      <p:pic>
        <p:nvPicPr>
          <p:cNvPr id="5" name="Picture 4" descr="o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5" y="1845707"/>
            <a:ext cx="5543945" cy="420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4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189" y="397400"/>
            <a:ext cx="52776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1906 Plymouth County Fair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What is the weight of the ox?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800 guesses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median guess was 1207 lbs.</a:t>
            </a:r>
          </a:p>
        </p:txBody>
      </p:sp>
    </p:spTree>
    <p:extLst>
      <p:ext uri="{BB962C8B-B14F-4D97-AF65-F5344CB8AC3E}">
        <p14:creationId xmlns:p14="http://schemas.microsoft.com/office/powerpoint/2010/main" val="304308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189" y="397400"/>
            <a:ext cx="527763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1906 Plymouth County Fair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What is the weight of the ox?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800 guesses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median guess was 1207 lbs.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actual weight was 1198 lbs</a:t>
            </a:r>
            <a:r>
              <a:rPr lang="en-US" sz="2800" dirty="0">
                <a:solidFill>
                  <a:srgbClr val="FFFFFF"/>
                </a:solidFill>
              </a:rPr>
              <a:t>.</a:t>
            </a:r>
            <a:endParaRPr lang="en-US" sz="2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5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0038" y="397400"/>
            <a:ext cx="6643941" cy="3477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Francis Galton</a:t>
            </a:r>
          </a:p>
          <a:p>
            <a:pPr algn="ctr"/>
            <a:r>
              <a:rPr lang="en-US" sz="2800" i="1" dirty="0">
                <a:solidFill>
                  <a:srgbClr val="FFFFFF"/>
                </a:solidFill>
              </a:rPr>
              <a:t>Nature</a:t>
            </a:r>
            <a:r>
              <a:rPr lang="en-US" sz="2800" dirty="0">
                <a:solidFill>
                  <a:srgbClr val="FFFFFF"/>
                </a:solidFill>
              </a:rPr>
              <a:t>, 1907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“The result is, I think, more creditable to the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trustworthiness of a democratic judgment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than might have been expected.”</a:t>
            </a:r>
          </a:p>
          <a:p>
            <a:pPr algn="ctr"/>
            <a:endParaRPr lang="en-US" sz="2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2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wisdomofcrow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23" y="531813"/>
            <a:ext cx="3754755" cy="57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7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0835" y="1043732"/>
            <a:ext cx="500234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Wisdom of the crowd</a:t>
            </a:r>
          </a:p>
          <a:p>
            <a:pPr algn="ctr"/>
            <a:endParaRPr lang="en-US" sz="2800" dirty="0" smtClean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The collective opinion of a crowd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can outperform the judgments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of any one individual</a:t>
            </a:r>
          </a:p>
        </p:txBody>
      </p:sp>
    </p:spTree>
    <p:extLst>
      <p:ext uri="{BB962C8B-B14F-4D97-AF65-F5344CB8AC3E}">
        <p14:creationId xmlns:p14="http://schemas.microsoft.com/office/powerpoint/2010/main" val="315136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853" y="1043732"/>
            <a:ext cx="382230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Madness of crowds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Charles Mackay</a:t>
            </a:r>
          </a:p>
          <a:p>
            <a:pPr algn="ctr"/>
            <a:endParaRPr lang="en-US" sz="2800" dirty="0" smtClean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riots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economic bubbles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mass hysteria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herding</a:t>
            </a:r>
          </a:p>
        </p:txBody>
      </p:sp>
    </p:spTree>
    <p:extLst>
      <p:ext uri="{BB962C8B-B14F-4D97-AF65-F5344CB8AC3E}">
        <p14:creationId xmlns:p14="http://schemas.microsoft.com/office/powerpoint/2010/main" val="232642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1702</TotalTime>
  <Words>370</Words>
  <Application>Microsoft Macintosh PowerPoint</Application>
  <PresentationFormat>On-screen Show (4:3)</PresentationFormat>
  <Paragraphs>124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total area of India? (km2)</vt:lpstr>
      <vt:lpstr>In what year was this painting made?</vt:lpstr>
      <vt:lpstr>How many dots are in the figure?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Science at Scale</dc:title>
  <dc:creator>Sharad Goel</dc:creator>
  <cp:lastModifiedBy>Sharad Goel</cp:lastModifiedBy>
  <cp:revision>530</cp:revision>
  <dcterms:created xsi:type="dcterms:W3CDTF">2012-09-26T00:23:53Z</dcterms:created>
  <dcterms:modified xsi:type="dcterms:W3CDTF">2015-02-20T05:52:14Z</dcterms:modified>
</cp:coreProperties>
</file>