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79" r:id="rId5"/>
    <p:sldId id="281" r:id="rId6"/>
    <p:sldId id="284" r:id="rId7"/>
    <p:sldId id="282" r:id="rId8"/>
    <p:sldId id="283" r:id="rId9"/>
    <p:sldId id="280" r:id="rId10"/>
    <p:sldId id="259" r:id="rId11"/>
    <p:sldId id="286" r:id="rId12"/>
    <p:sldId id="285" r:id="rId13"/>
    <p:sldId id="287" r:id="rId14"/>
    <p:sldId id="260" r:id="rId15"/>
    <p:sldId id="288" r:id="rId16"/>
    <p:sldId id="289" r:id="rId17"/>
    <p:sldId id="290" r:id="rId18"/>
    <p:sldId id="261" r:id="rId19"/>
    <p:sldId id="291" r:id="rId20"/>
    <p:sldId id="292" r:id="rId21"/>
    <p:sldId id="293" r:id="rId22"/>
    <p:sldId id="295" r:id="rId23"/>
    <p:sldId id="296" r:id="rId24"/>
    <p:sldId id="294" r:id="rId25"/>
    <p:sldId id="297" r:id="rId26"/>
    <p:sldId id="298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95385" autoAdjust="0"/>
  </p:normalViewPr>
  <p:slideViewPr>
    <p:cSldViewPr snapToGrid="0" snapToObjects="1">
      <p:cViewPr>
        <p:scale>
          <a:sx n="80" d="100"/>
          <a:sy n="80" d="100"/>
        </p:scale>
        <p:origin x="-12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r>
              <a:rPr lang="en-US" dirty="0"/>
              <a:t>Week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20,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9493" y="1043732"/>
            <a:ext cx="3045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1890</a:t>
            </a:r>
            <a:endParaRPr lang="en-US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8574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in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6725" y="1043732"/>
            <a:ext cx="3090585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1890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answer</a:t>
            </a:r>
          </a:p>
          <a:p>
            <a:pPr algn="ctr"/>
            <a:r>
              <a:rPr lang="en-US" sz="2800" dirty="0" smtClean="0"/>
              <a:t>1847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</a:t>
            </a:r>
            <a:r>
              <a:rPr lang="en-US" sz="3600" dirty="0">
                <a:solidFill>
                  <a:srgbClr val="FFFF00"/>
                </a:solidFill>
              </a:rPr>
              <a:t>answer</a:t>
            </a:r>
          </a:p>
          <a:p>
            <a:pPr algn="ctr"/>
            <a:r>
              <a:rPr lang="en-US" sz="2800" dirty="0" smtClean="0"/>
              <a:t>1820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9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3826" y="1043732"/>
            <a:ext cx="3596382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1149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73,623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Max guess</a:t>
            </a:r>
          </a:p>
          <a:p>
            <a:pPr algn="ctr"/>
            <a:r>
              <a:rPr lang="en-US" sz="2800" dirty="0" smtClean="0"/>
              <a:t>5,000,000</a:t>
            </a:r>
          </a:p>
        </p:txBody>
      </p:sp>
    </p:spTree>
    <p:extLst>
      <p:ext uri="{BB962C8B-B14F-4D97-AF65-F5344CB8AC3E}">
        <p14:creationId xmlns:p14="http://schemas.microsoft.com/office/powerpoint/2010/main" val="255690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9262" y="1043732"/>
            <a:ext cx="3265512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1149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</a:t>
            </a:r>
          </a:p>
          <a:p>
            <a:pPr algn="ctr"/>
            <a:r>
              <a:rPr lang="en-US" sz="2800" dirty="0"/>
              <a:t>700 (73</a:t>
            </a:r>
            <a:r>
              <a:rPr lang="en-US" sz="2800" baseline="30000" dirty="0"/>
              <a:t>rd</a:t>
            </a:r>
            <a:r>
              <a:rPr lang="en-US" sz="2800" dirty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/>
              <a:t>995 (88</a:t>
            </a:r>
            <a:r>
              <a:rPr lang="en-US" sz="2800" baseline="30000" dirty="0"/>
              <a:t>th</a:t>
            </a:r>
            <a:r>
              <a:rPr lang="en-US" sz="2800" dirty="0"/>
              <a:t> percentile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47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25302" y="1043732"/>
            <a:ext cx="4093438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300 (India) - 224 (Pakistan)</a:t>
            </a:r>
            <a:endParaRPr lang="en-US" sz="2800" baseline="300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(India)</a:t>
            </a:r>
          </a:p>
          <a:p>
            <a:pPr algn="ctr"/>
            <a:r>
              <a:rPr lang="en-US" sz="2800" dirty="0" smtClean="0"/>
              <a:t>280 (72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percentile</a:t>
            </a:r>
            <a:r>
              <a:rPr lang="en-US" sz="2800" dirty="0"/>
              <a:t>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 (Pakistan)</a:t>
            </a:r>
          </a:p>
          <a:p>
            <a:pPr algn="ctr"/>
            <a:r>
              <a:rPr lang="en-US" sz="2800" dirty="0" smtClean="0"/>
              <a:t>250 (66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percentile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25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6648" y="1043732"/>
            <a:ext cx="5870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Results of our mini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crowds experiment</a:t>
            </a:r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sind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spakist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228" y="1043732"/>
            <a:ext cx="637158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The aggregation method matters</a:t>
            </a:r>
          </a:p>
          <a:p>
            <a:pPr algn="ctr"/>
            <a:r>
              <a:rPr lang="en-US" sz="2800" dirty="0" smtClean="0"/>
              <a:t>need to account for extreme values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Crowd estimate reasonably good</a:t>
            </a:r>
          </a:p>
          <a:p>
            <a:pPr algn="ctr"/>
            <a:r>
              <a:rPr lang="en-US" sz="2800" dirty="0" smtClean="0"/>
              <a:t>better than 70 – 80% of participants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[ in these examples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/>
              <a:t>[ doc</a:t>
            </a:r>
            <a:r>
              <a:rPr lang="en-US" sz="2800" dirty="0"/>
              <a:t>/</a:t>
            </a:r>
            <a:r>
              <a:rPr lang="en-US" sz="2800" dirty="0" err="1"/>
              <a:t>inClass_exp</a:t>
            </a:r>
            <a:r>
              <a:rPr lang="en-US" sz="2800" dirty="0"/>
              <a:t>/</a:t>
            </a:r>
            <a:r>
              <a:rPr lang="en-US" sz="2800" dirty="0" err="1" smtClean="0"/>
              <a:t>survey_results.pdf</a:t>
            </a:r>
            <a:r>
              <a:rPr lang="en-US" sz="2800" dirty="0" smtClean="0"/>
              <a:t> ]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4578" y="1245542"/>
            <a:ext cx="4034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And the platform 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design winners are…</a:t>
            </a:r>
          </a:p>
        </p:txBody>
      </p:sp>
    </p:spTree>
    <p:extLst>
      <p:ext uri="{BB962C8B-B14F-4D97-AF65-F5344CB8AC3E}">
        <p14:creationId xmlns:p14="http://schemas.microsoft.com/office/powerpoint/2010/main" val="199666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133" y="828288"/>
            <a:ext cx="741976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Team </a:t>
            </a:r>
            <a:r>
              <a:rPr lang="en-US" sz="3600" dirty="0" err="1">
                <a:solidFill>
                  <a:srgbClr val="FFFF00"/>
                </a:solidFill>
              </a:rPr>
              <a:t>T</a:t>
            </a:r>
            <a:r>
              <a:rPr lang="en-US" sz="3600" dirty="0" err="1" smtClean="0">
                <a:solidFill>
                  <a:srgbClr val="FFFF00"/>
                </a:solidFill>
              </a:rPr>
              <a:t>raceback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err="1"/>
              <a:t>Alok</a:t>
            </a:r>
            <a:r>
              <a:rPr lang="en-US" sz="2800" dirty="0"/>
              <a:t> Shankar, </a:t>
            </a:r>
            <a:r>
              <a:rPr lang="en-US" sz="2800" dirty="0" err="1"/>
              <a:t>Arvind</a:t>
            </a:r>
            <a:r>
              <a:rPr lang="en-US" sz="2800" dirty="0"/>
              <a:t> </a:t>
            </a:r>
            <a:r>
              <a:rPr lang="en-US" sz="2800" dirty="0" err="1"/>
              <a:t>Srikantan</a:t>
            </a:r>
            <a:r>
              <a:rPr lang="en-US" sz="2800" dirty="0"/>
              <a:t>, </a:t>
            </a:r>
            <a:r>
              <a:rPr lang="en-US" sz="2800" dirty="0" err="1"/>
              <a:t>Chiraag</a:t>
            </a:r>
            <a:r>
              <a:rPr lang="en-US" sz="2800" dirty="0"/>
              <a:t> </a:t>
            </a:r>
            <a:r>
              <a:rPr lang="en-US" sz="2800" dirty="0" err="1"/>
              <a:t>Sumanth</a:t>
            </a:r>
            <a:r>
              <a:rPr lang="en-US" sz="2800" dirty="0"/>
              <a:t>, </a:t>
            </a:r>
            <a:endParaRPr lang="en-US" sz="2800" dirty="0" smtClean="0"/>
          </a:p>
          <a:p>
            <a:pPr algn="ctr"/>
            <a:r>
              <a:rPr lang="en-US" sz="2800" dirty="0" err="1" smtClean="0"/>
              <a:t>Bhargav</a:t>
            </a:r>
            <a:r>
              <a:rPr lang="en-US" sz="2800" dirty="0" smtClean="0"/>
              <a:t> </a:t>
            </a:r>
            <a:r>
              <a:rPr lang="en-US" sz="2800" dirty="0"/>
              <a:t>HS, Ramesh </a:t>
            </a:r>
            <a:r>
              <a:rPr lang="en-US" sz="2800" dirty="0" err="1" smtClean="0"/>
              <a:t>Arvind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Team </a:t>
            </a:r>
            <a:r>
              <a:rPr lang="en-US" sz="3600" dirty="0" err="1">
                <a:solidFill>
                  <a:srgbClr val="FFFF00"/>
                </a:solidFill>
              </a:rPr>
              <a:t>Visionastra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err="1">
                <a:solidFill>
                  <a:srgbClr val="FFFFFF"/>
                </a:solidFill>
              </a:rPr>
              <a:t>Tushar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Dobhal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Atif</a:t>
            </a:r>
            <a:r>
              <a:rPr lang="en-US" sz="2800" dirty="0">
                <a:solidFill>
                  <a:srgbClr val="FFFFFF"/>
                </a:solidFill>
              </a:rPr>
              <a:t> Ahmed, </a:t>
            </a:r>
            <a:r>
              <a:rPr lang="en-US" sz="2800" dirty="0" err="1">
                <a:solidFill>
                  <a:srgbClr val="FFFFFF"/>
                </a:solidFill>
              </a:rPr>
              <a:t>Mayank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Pahadia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sz="2800" dirty="0" err="1">
                <a:solidFill>
                  <a:srgbClr val="FFFFFF"/>
                </a:solidFill>
              </a:rPr>
              <a:t>Vikas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Yaligar</a:t>
            </a:r>
            <a:r>
              <a:rPr lang="en-US" sz="2800" dirty="0">
                <a:solidFill>
                  <a:srgbClr val="FFFFFF"/>
                </a:solidFill>
              </a:rPr>
              <a:t>, Mani </a:t>
            </a:r>
            <a:r>
              <a:rPr lang="en-US" sz="2800" dirty="0" smtClean="0">
                <a:solidFill>
                  <a:srgbClr val="FFFFFF"/>
                </a:solidFill>
              </a:rPr>
              <a:t>Shankar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Team Visionaries</a:t>
            </a:r>
          </a:p>
          <a:p>
            <a:pPr algn="ctr"/>
            <a:r>
              <a:rPr lang="en-US" sz="2800" dirty="0" err="1"/>
              <a:t>Sudheer</a:t>
            </a:r>
            <a:r>
              <a:rPr lang="en-US" sz="2800" dirty="0"/>
              <a:t> </a:t>
            </a:r>
            <a:r>
              <a:rPr lang="en-US" sz="2800" dirty="0" err="1"/>
              <a:t>Vazrapu</a:t>
            </a:r>
            <a:r>
              <a:rPr lang="en-US" sz="2800" dirty="0"/>
              <a:t>, </a:t>
            </a:r>
            <a:r>
              <a:rPr lang="en-US" sz="2800" dirty="0" err="1"/>
              <a:t>Sukanya</a:t>
            </a:r>
            <a:r>
              <a:rPr lang="en-US" sz="2800" dirty="0"/>
              <a:t> </a:t>
            </a:r>
            <a:r>
              <a:rPr lang="en-US" sz="2800" dirty="0" err="1"/>
              <a:t>Venkataraman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 err="1"/>
              <a:t>Venkat</a:t>
            </a:r>
            <a:r>
              <a:rPr lang="en-US" sz="2800" dirty="0"/>
              <a:t> </a:t>
            </a:r>
            <a:r>
              <a:rPr lang="en-US" sz="2800" dirty="0" err="1"/>
              <a:t>Nirmal</a:t>
            </a:r>
            <a:r>
              <a:rPr lang="en-US" sz="2800" dirty="0" smtClean="0"/>
              <a:t>, </a:t>
            </a:r>
            <a:r>
              <a:rPr lang="en-US" sz="2800" dirty="0" err="1" smtClean="0"/>
              <a:t>Kasyap</a:t>
            </a:r>
            <a:r>
              <a:rPr lang="en-US" sz="2800" dirty="0" smtClean="0"/>
              <a:t> </a:t>
            </a:r>
            <a:r>
              <a:rPr lang="en-US" sz="2800" dirty="0" err="1"/>
              <a:t>Varma</a:t>
            </a:r>
            <a:r>
              <a:rPr lang="en-US" sz="2800" dirty="0"/>
              <a:t>, </a:t>
            </a:r>
            <a:r>
              <a:rPr lang="en-US" sz="2800" dirty="0" err="1"/>
              <a:t>Anusha</a:t>
            </a:r>
            <a:r>
              <a:rPr lang="en-US" sz="2800" dirty="0"/>
              <a:t> Singh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63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170" y="1320731"/>
            <a:ext cx="785370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Literature review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A</a:t>
            </a:r>
            <a:r>
              <a:rPr lang="en-US" sz="2800" dirty="0" smtClean="0"/>
              <a:t>nalysis </a:t>
            </a:r>
            <a:r>
              <a:rPr lang="en-US" sz="2800" dirty="0"/>
              <a:t>of </a:t>
            </a:r>
            <a:r>
              <a:rPr lang="en-US" sz="2800" dirty="0" err="1"/>
              <a:t>WoC</a:t>
            </a:r>
            <a:r>
              <a:rPr lang="en-US" sz="2800" dirty="0"/>
              <a:t> in a specific </a:t>
            </a:r>
            <a:r>
              <a:rPr lang="en-US" sz="2800" dirty="0" smtClean="0"/>
              <a:t>domain</a:t>
            </a:r>
          </a:p>
          <a:p>
            <a:pPr algn="ctr"/>
            <a:r>
              <a:rPr lang="en-US" sz="2800" dirty="0" smtClean="0"/>
              <a:t>(e.g., weather forecasts, combinatorial optimization)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evelopment </a:t>
            </a:r>
            <a:r>
              <a:rPr lang="en-US" sz="2800" dirty="0"/>
              <a:t>of novel aggregation methods 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/>
              <a:t>G</a:t>
            </a:r>
            <a:r>
              <a:rPr lang="en-US" sz="2800" dirty="0" smtClean="0"/>
              <a:t>eneral </a:t>
            </a:r>
            <a:r>
              <a:rPr lang="en-US" sz="2800" dirty="0"/>
              <a:t>study of </a:t>
            </a:r>
            <a:r>
              <a:rPr lang="en-US" sz="2800" dirty="0" err="1"/>
              <a:t>WoC</a:t>
            </a:r>
            <a:r>
              <a:rPr lang="en-US" sz="2800" dirty="0"/>
              <a:t> </a:t>
            </a:r>
            <a:endParaRPr lang="en-US" sz="2800" dirty="0" smtClean="0"/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e.g., effects of social influence, crowd size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00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246" y="1619250"/>
            <a:ext cx="63011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FFFF00"/>
                </a:solidFill>
              </a:rPr>
              <a:t>GitHub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submit usernames </a:t>
            </a:r>
            <a:r>
              <a:rPr lang="en-US" sz="2800" dirty="0"/>
              <a:t>by</a:t>
            </a:r>
            <a:r>
              <a:rPr lang="en-US" sz="2800" dirty="0">
                <a:solidFill>
                  <a:srgbClr val="FFFF00"/>
                </a:solidFill>
              </a:rPr>
              <a:t> noon PST </a:t>
            </a:r>
            <a:r>
              <a:rPr lang="en-US" sz="2800" dirty="0" smtClean="0">
                <a:solidFill>
                  <a:srgbClr val="FFFF00"/>
                </a:solidFill>
              </a:rPr>
              <a:t>today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[ for pushing changes / tracking progress ]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do not create extraneous branches;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push directly to the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64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9887" y="1043732"/>
            <a:ext cx="488427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 all teams ]</a:t>
            </a:r>
          </a:p>
          <a:p>
            <a:pPr algn="ctr"/>
            <a:r>
              <a:rPr lang="en-US" sz="2800" dirty="0" smtClean="0"/>
              <a:t>continue literature review</a:t>
            </a:r>
          </a:p>
          <a:p>
            <a:pPr algn="ctr"/>
            <a:r>
              <a:rPr lang="en-US" sz="2800" dirty="0" smtClean="0"/>
              <a:t>rate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 platform design teams ]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continue prototyping</a:t>
            </a:r>
            <a:endParaRPr lang="en-US" sz="2800" dirty="0"/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1721" y="1043732"/>
            <a:ext cx="406059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8,245,802 (18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253254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1721" y="1043732"/>
            <a:ext cx="4060593" cy="390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Mean guess</a:t>
            </a:r>
          </a:p>
          <a:p>
            <a:pPr algn="ctr"/>
            <a:r>
              <a:rPr lang="en-US" sz="2800" dirty="0" smtClean="0"/>
              <a:t>8,245,802 (18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percentile)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Max guess</a:t>
            </a:r>
          </a:p>
          <a:p>
            <a:pPr algn="ctr"/>
            <a:r>
              <a:rPr lang="en-US" sz="2800" dirty="0" smtClean="0"/>
              <a:t>100,000,000</a:t>
            </a:r>
          </a:p>
        </p:txBody>
      </p:sp>
    </p:spTree>
    <p:extLst>
      <p:ext uri="{BB962C8B-B14F-4D97-AF65-F5344CB8AC3E}">
        <p14:creationId xmlns:p14="http://schemas.microsoft.com/office/powerpoint/2010/main" val="239039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794" y="1043732"/>
            <a:ext cx="40284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Median</a:t>
            </a:r>
          </a:p>
          <a:p>
            <a:pPr algn="ctr"/>
            <a:r>
              <a:rPr lang="en-US" sz="2800" dirty="0" smtClean="0"/>
              <a:t>1,500,000 (72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250699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29" y="1043732"/>
            <a:ext cx="71921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 smtClean="0"/>
              <a:t>First remove largest and smallest 5% of values, </a:t>
            </a:r>
          </a:p>
          <a:p>
            <a:pPr algn="ctr"/>
            <a:r>
              <a:rPr lang="en-US" sz="2800" dirty="0" smtClean="0"/>
              <a:t>and then take the mean of the remaining values</a:t>
            </a:r>
          </a:p>
        </p:txBody>
      </p:sp>
    </p:spTree>
    <p:extLst>
      <p:ext uri="{BB962C8B-B14F-4D97-AF65-F5344CB8AC3E}">
        <p14:creationId xmlns:p14="http://schemas.microsoft.com/office/powerpoint/2010/main" val="5590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794" y="1043732"/>
            <a:ext cx="40284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Correct answer</a:t>
            </a:r>
          </a:p>
          <a:p>
            <a:pPr algn="ctr"/>
            <a:r>
              <a:rPr lang="en-US" sz="2800" dirty="0" smtClean="0"/>
              <a:t>3,287,590 km</a:t>
            </a:r>
            <a:r>
              <a:rPr lang="en-US" sz="2800" baseline="300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Truncated mean</a:t>
            </a:r>
          </a:p>
          <a:p>
            <a:pPr algn="ctr"/>
            <a:r>
              <a:rPr lang="en-US" sz="2800" dirty="0" smtClean="0"/>
              <a:t>4,135,343 (81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307061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nd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1781</TotalTime>
  <Words>391</Words>
  <Application>Microsoft Macintosh PowerPoint</Application>
  <PresentationFormat>On-screen Show (4:3)</PresentationFormat>
  <Paragraphs>147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 Black </vt:lpstr>
      <vt:lpstr>PowerPoint Presentation</vt:lpstr>
      <vt:lpstr>PowerPoint Presentation</vt:lpstr>
      <vt:lpstr>What is the total area of India? (km2)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what year was this painting made?</vt:lpstr>
      <vt:lpstr>PowerPoint Presentation</vt:lpstr>
      <vt:lpstr>PowerPoint Presentation</vt:lpstr>
      <vt:lpstr>PowerPoint Presentation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593</cp:revision>
  <dcterms:created xsi:type="dcterms:W3CDTF">2012-09-26T00:23:53Z</dcterms:created>
  <dcterms:modified xsi:type="dcterms:W3CDTF">2015-02-20T15:30:43Z</dcterms:modified>
</cp:coreProperties>
</file>