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5" r:id="rId5"/>
    <p:sldId id="260" r:id="rId6"/>
    <p:sldId id="264" r:id="rId7"/>
    <p:sldId id="261" r:id="rId8"/>
    <p:sldId id="266" r:id="rId9"/>
    <p:sldId id="267" r:id="rId10"/>
    <p:sldId id="268" r:id="rId11"/>
    <p:sldId id="269" r:id="rId12"/>
    <p:sldId id="270" r:id="rId13"/>
    <p:sldId id="262" r:id="rId14"/>
    <p:sldId id="26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1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6750" y="588644"/>
            <a:ext cx="10858500" cy="5410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AEABAB"/>
                </a:solidFill>
                <a:latin typeface="Calibri"/>
                <a:cs typeface="Calibri"/>
              </a:defRPr>
            </a:lvl1pPr>
          </a:lstStyle>
          <a:p>
            <a:pPr marL="12700">
              <a:lnSpc>
                <a:spcPts val="1145"/>
              </a:lnSpc>
            </a:pPr>
            <a:r>
              <a:rPr b="1" spc="-5" dirty="0">
                <a:latin typeface="Calibri"/>
                <a:cs typeface="Calibri"/>
              </a:rPr>
              <a:t>CONFIDENTIAL</a:t>
            </a:r>
            <a:r>
              <a:rPr spc="-5" dirty="0"/>
              <a:t>:</a:t>
            </a:r>
            <a:r>
              <a:rPr spc="-15" dirty="0"/>
              <a:t> </a:t>
            </a:r>
            <a:r>
              <a:rPr spc="5" dirty="0"/>
              <a:t>The</a:t>
            </a:r>
            <a:r>
              <a:rPr spc="20" dirty="0"/>
              <a:t> </a:t>
            </a:r>
            <a:r>
              <a:rPr spc="-5" dirty="0"/>
              <a:t>information </a:t>
            </a:r>
            <a:r>
              <a:rPr spc="-10" dirty="0"/>
              <a:t>in </a:t>
            </a:r>
            <a:r>
              <a:rPr dirty="0"/>
              <a:t>this</a:t>
            </a:r>
            <a:r>
              <a:rPr spc="-10" dirty="0"/>
              <a:t> </a:t>
            </a:r>
            <a:r>
              <a:rPr spc="-5" dirty="0"/>
              <a:t>document</a:t>
            </a:r>
            <a:r>
              <a:rPr spc="-20" dirty="0"/>
              <a:t> </a:t>
            </a:r>
            <a:r>
              <a:rPr spc="-10" dirty="0"/>
              <a:t>belongs</a:t>
            </a:r>
            <a:r>
              <a:rPr spc="-5" dirty="0"/>
              <a:t> </a:t>
            </a:r>
            <a:r>
              <a:rPr spc="10" dirty="0"/>
              <a:t>to</a:t>
            </a:r>
            <a:r>
              <a:rPr spc="-15" dirty="0"/>
              <a:t> </a:t>
            </a:r>
            <a:r>
              <a:rPr spc="-5" dirty="0"/>
              <a:t>Boston</a:t>
            </a:r>
            <a:r>
              <a:rPr spc="-10" dirty="0"/>
              <a:t> </a:t>
            </a:r>
            <a:r>
              <a:rPr spc="-5" dirty="0"/>
              <a:t>Institute</a:t>
            </a:r>
            <a:r>
              <a:rPr spc="-55" dirty="0"/>
              <a:t> </a:t>
            </a:r>
            <a:r>
              <a:rPr spc="10" dirty="0"/>
              <a:t>of</a:t>
            </a:r>
            <a:r>
              <a:rPr spc="15" dirty="0"/>
              <a:t> </a:t>
            </a:r>
            <a:r>
              <a:rPr spc="-10" dirty="0"/>
              <a:t>Analytics</a:t>
            </a:r>
            <a:r>
              <a:rPr spc="-5" dirty="0"/>
              <a:t> LLC.</a:t>
            </a:r>
            <a:r>
              <a:rPr dirty="0"/>
              <a:t> </a:t>
            </a:r>
            <a:r>
              <a:rPr spc="20" dirty="0"/>
              <a:t>Any</a:t>
            </a:r>
            <a:r>
              <a:rPr spc="-5" dirty="0"/>
              <a:t> </a:t>
            </a:r>
            <a:r>
              <a:rPr spc="-10" dirty="0"/>
              <a:t>unauthorized</a:t>
            </a:r>
            <a:r>
              <a:rPr spc="-5" dirty="0"/>
              <a:t> </a:t>
            </a:r>
            <a:r>
              <a:rPr dirty="0"/>
              <a:t>sharing</a:t>
            </a:r>
            <a:r>
              <a:rPr spc="-20" dirty="0"/>
              <a:t> </a:t>
            </a:r>
            <a:r>
              <a:rPr spc="10" dirty="0"/>
              <a:t>of</a:t>
            </a:r>
            <a:r>
              <a:rPr spc="15" dirty="0"/>
              <a:t> </a:t>
            </a:r>
            <a:r>
              <a:rPr spc="-20" dirty="0"/>
              <a:t>this</a:t>
            </a:r>
          </a:p>
          <a:p>
            <a:pPr marL="12700">
              <a:lnSpc>
                <a:spcPts val="1300"/>
              </a:lnSpc>
            </a:pPr>
            <a:r>
              <a:rPr spc="-5" dirty="0"/>
              <a:t>material</a:t>
            </a:r>
            <a:r>
              <a:rPr spc="15" dirty="0"/>
              <a:t> </a:t>
            </a:r>
            <a:r>
              <a:rPr spc="-10" dirty="0"/>
              <a:t>is</a:t>
            </a:r>
            <a:r>
              <a:rPr spc="-15" dirty="0"/>
              <a:t> </a:t>
            </a:r>
            <a:r>
              <a:rPr dirty="0"/>
              <a:t>prohibited</a:t>
            </a:r>
            <a:r>
              <a:rPr spc="-20" dirty="0"/>
              <a:t> </a:t>
            </a:r>
            <a:r>
              <a:rPr spc="10" dirty="0"/>
              <a:t>and</a:t>
            </a:r>
            <a:r>
              <a:rPr spc="-15" dirty="0"/>
              <a:t> </a:t>
            </a:r>
            <a:r>
              <a:rPr spc="-5" dirty="0"/>
              <a:t>subject</a:t>
            </a:r>
            <a:r>
              <a:rPr spc="-30" dirty="0"/>
              <a:t> </a:t>
            </a:r>
            <a:r>
              <a:rPr spc="10" dirty="0"/>
              <a:t>to</a:t>
            </a:r>
            <a:r>
              <a:rPr spc="-20" dirty="0"/>
              <a:t> </a:t>
            </a:r>
            <a:r>
              <a:rPr spc="-10" dirty="0"/>
              <a:t>legal</a:t>
            </a:r>
            <a:r>
              <a:rPr spc="15" dirty="0"/>
              <a:t> </a:t>
            </a:r>
            <a:r>
              <a:rPr spc="-5" dirty="0"/>
              <a:t>action</a:t>
            </a:r>
            <a:r>
              <a:rPr spc="-15" dirty="0"/>
              <a:t> </a:t>
            </a:r>
            <a:r>
              <a:rPr spc="-10" dirty="0"/>
              <a:t>under</a:t>
            </a:r>
            <a:r>
              <a:rPr spc="35" dirty="0"/>
              <a:t> </a:t>
            </a:r>
            <a:r>
              <a:rPr spc="-5" dirty="0"/>
              <a:t>breach</a:t>
            </a:r>
            <a:r>
              <a:rPr spc="-20" dirty="0"/>
              <a:t> </a:t>
            </a:r>
            <a:r>
              <a:rPr spc="10" dirty="0"/>
              <a:t>of </a:t>
            </a:r>
            <a:r>
              <a:rPr spc="-20" dirty="0"/>
              <a:t>IP</a:t>
            </a:r>
            <a:r>
              <a:rPr spc="-10" dirty="0"/>
              <a:t> </a:t>
            </a:r>
            <a:r>
              <a:rPr spc="10" dirty="0"/>
              <a:t>and</a:t>
            </a:r>
            <a:r>
              <a:rPr spc="-15" dirty="0"/>
              <a:t> </a:t>
            </a:r>
            <a:r>
              <a:rPr spc="-10" dirty="0"/>
              <a:t>confidentiality</a:t>
            </a:r>
            <a:r>
              <a:rPr spc="-5" dirty="0"/>
              <a:t> clauses.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AEABAB"/>
                </a:solidFill>
                <a:latin typeface="Calibri"/>
                <a:cs typeface="Calibri"/>
              </a:defRPr>
            </a:lvl1pPr>
          </a:lstStyle>
          <a:p>
            <a:pPr marL="12700">
              <a:lnSpc>
                <a:spcPts val="1145"/>
              </a:lnSpc>
            </a:pPr>
            <a:r>
              <a:rPr b="1" spc="-5" dirty="0">
                <a:latin typeface="Calibri"/>
                <a:cs typeface="Calibri"/>
              </a:rPr>
              <a:t>CONFIDENTIAL</a:t>
            </a:r>
            <a:r>
              <a:rPr spc="-5" dirty="0"/>
              <a:t>:</a:t>
            </a:r>
            <a:r>
              <a:rPr spc="-15" dirty="0"/>
              <a:t> </a:t>
            </a:r>
            <a:r>
              <a:rPr spc="5" dirty="0"/>
              <a:t>The</a:t>
            </a:r>
            <a:r>
              <a:rPr spc="20" dirty="0"/>
              <a:t> </a:t>
            </a:r>
            <a:r>
              <a:rPr spc="-5" dirty="0"/>
              <a:t>information </a:t>
            </a:r>
            <a:r>
              <a:rPr spc="-10" dirty="0"/>
              <a:t>in </a:t>
            </a:r>
            <a:r>
              <a:rPr dirty="0"/>
              <a:t>this</a:t>
            </a:r>
            <a:r>
              <a:rPr spc="-10" dirty="0"/>
              <a:t> </a:t>
            </a:r>
            <a:r>
              <a:rPr spc="-5" dirty="0"/>
              <a:t>document</a:t>
            </a:r>
            <a:r>
              <a:rPr spc="-20" dirty="0"/>
              <a:t> </a:t>
            </a:r>
            <a:r>
              <a:rPr spc="-10" dirty="0"/>
              <a:t>belongs</a:t>
            </a:r>
            <a:r>
              <a:rPr spc="-5" dirty="0"/>
              <a:t> </a:t>
            </a:r>
            <a:r>
              <a:rPr spc="10" dirty="0"/>
              <a:t>to</a:t>
            </a:r>
            <a:r>
              <a:rPr spc="-15" dirty="0"/>
              <a:t> </a:t>
            </a:r>
            <a:r>
              <a:rPr spc="-5" dirty="0"/>
              <a:t>Boston</a:t>
            </a:r>
            <a:r>
              <a:rPr spc="-10" dirty="0"/>
              <a:t> </a:t>
            </a:r>
            <a:r>
              <a:rPr spc="-5" dirty="0"/>
              <a:t>Institute</a:t>
            </a:r>
            <a:r>
              <a:rPr spc="-55" dirty="0"/>
              <a:t> </a:t>
            </a:r>
            <a:r>
              <a:rPr spc="10" dirty="0"/>
              <a:t>of</a:t>
            </a:r>
            <a:r>
              <a:rPr spc="15" dirty="0"/>
              <a:t> </a:t>
            </a:r>
            <a:r>
              <a:rPr spc="-10" dirty="0"/>
              <a:t>Analytics</a:t>
            </a:r>
            <a:r>
              <a:rPr spc="-5" dirty="0"/>
              <a:t> LLC.</a:t>
            </a:r>
            <a:r>
              <a:rPr dirty="0"/>
              <a:t> </a:t>
            </a:r>
            <a:r>
              <a:rPr spc="20" dirty="0"/>
              <a:t>Any</a:t>
            </a:r>
            <a:r>
              <a:rPr spc="-5" dirty="0"/>
              <a:t> </a:t>
            </a:r>
            <a:r>
              <a:rPr spc="-10" dirty="0"/>
              <a:t>unauthorized</a:t>
            </a:r>
            <a:r>
              <a:rPr spc="-5" dirty="0"/>
              <a:t> </a:t>
            </a:r>
            <a:r>
              <a:rPr dirty="0"/>
              <a:t>sharing</a:t>
            </a:r>
            <a:r>
              <a:rPr spc="-20" dirty="0"/>
              <a:t> </a:t>
            </a:r>
            <a:r>
              <a:rPr spc="10" dirty="0"/>
              <a:t>of</a:t>
            </a:r>
            <a:r>
              <a:rPr spc="15" dirty="0"/>
              <a:t> </a:t>
            </a:r>
            <a:r>
              <a:rPr spc="-20" dirty="0"/>
              <a:t>this</a:t>
            </a:r>
          </a:p>
          <a:p>
            <a:pPr marL="12700">
              <a:lnSpc>
                <a:spcPts val="1300"/>
              </a:lnSpc>
            </a:pPr>
            <a:r>
              <a:rPr spc="-5" dirty="0"/>
              <a:t>material</a:t>
            </a:r>
            <a:r>
              <a:rPr spc="15" dirty="0"/>
              <a:t> </a:t>
            </a:r>
            <a:r>
              <a:rPr spc="-10" dirty="0"/>
              <a:t>is</a:t>
            </a:r>
            <a:r>
              <a:rPr spc="-15" dirty="0"/>
              <a:t> </a:t>
            </a:r>
            <a:r>
              <a:rPr dirty="0"/>
              <a:t>prohibited</a:t>
            </a:r>
            <a:r>
              <a:rPr spc="-20" dirty="0"/>
              <a:t> </a:t>
            </a:r>
            <a:r>
              <a:rPr spc="10" dirty="0"/>
              <a:t>and</a:t>
            </a:r>
            <a:r>
              <a:rPr spc="-15" dirty="0"/>
              <a:t> </a:t>
            </a:r>
            <a:r>
              <a:rPr spc="-5" dirty="0"/>
              <a:t>subject</a:t>
            </a:r>
            <a:r>
              <a:rPr spc="-30" dirty="0"/>
              <a:t> </a:t>
            </a:r>
            <a:r>
              <a:rPr spc="10" dirty="0"/>
              <a:t>to</a:t>
            </a:r>
            <a:r>
              <a:rPr spc="-20" dirty="0"/>
              <a:t> </a:t>
            </a:r>
            <a:r>
              <a:rPr spc="-10" dirty="0"/>
              <a:t>legal</a:t>
            </a:r>
            <a:r>
              <a:rPr spc="15" dirty="0"/>
              <a:t> </a:t>
            </a:r>
            <a:r>
              <a:rPr spc="-5" dirty="0"/>
              <a:t>action</a:t>
            </a:r>
            <a:r>
              <a:rPr spc="-15" dirty="0"/>
              <a:t> </a:t>
            </a:r>
            <a:r>
              <a:rPr spc="-10" dirty="0"/>
              <a:t>under</a:t>
            </a:r>
            <a:r>
              <a:rPr spc="35" dirty="0"/>
              <a:t> </a:t>
            </a:r>
            <a:r>
              <a:rPr spc="-5" dirty="0"/>
              <a:t>breach</a:t>
            </a:r>
            <a:r>
              <a:rPr spc="-20" dirty="0"/>
              <a:t> </a:t>
            </a:r>
            <a:r>
              <a:rPr spc="10" dirty="0"/>
              <a:t>of </a:t>
            </a:r>
            <a:r>
              <a:rPr spc="-20" dirty="0"/>
              <a:t>IP</a:t>
            </a:r>
            <a:r>
              <a:rPr spc="-10" dirty="0"/>
              <a:t> </a:t>
            </a:r>
            <a:r>
              <a:rPr spc="10" dirty="0"/>
              <a:t>and</a:t>
            </a:r>
            <a:r>
              <a:rPr spc="-15" dirty="0"/>
              <a:t> </a:t>
            </a:r>
            <a:r>
              <a:rPr spc="-10" dirty="0"/>
              <a:t>confidentiality</a:t>
            </a:r>
            <a:r>
              <a:rPr spc="-5" dirty="0"/>
              <a:t> clauses.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AEABAB"/>
                </a:solidFill>
                <a:latin typeface="Calibri"/>
                <a:cs typeface="Calibri"/>
              </a:defRPr>
            </a:lvl1pPr>
          </a:lstStyle>
          <a:p>
            <a:pPr marL="12700">
              <a:lnSpc>
                <a:spcPts val="1145"/>
              </a:lnSpc>
            </a:pPr>
            <a:r>
              <a:rPr b="1" spc="-5" dirty="0">
                <a:latin typeface="Calibri"/>
                <a:cs typeface="Calibri"/>
              </a:rPr>
              <a:t>CONFIDENTIAL</a:t>
            </a:r>
            <a:r>
              <a:rPr spc="-5" dirty="0"/>
              <a:t>:</a:t>
            </a:r>
            <a:r>
              <a:rPr spc="-15" dirty="0"/>
              <a:t> </a:t>
            </a:r>
            <a:r>
              <a:rPr spc="5" dirty="0"/>
              <a:t>The</a:t>
            </a:r>
            <a:r>
              <a:rPr spc="20" dirty="0"/>
              <a:t> </a:t>
            </a:r>
            <a:r>
              <a:rPr spc="-5" dirty="0"/>
              <a:t>information </a:t>
            </a:r>
            <a:r>
              <a:rPr spc="-10" dirty="0"/>
              <a:t>in </a:t>
            </a:r>
            <a:r>
              <a:rPr dirty="0"/>
              <a:t>this</a:t>
            </a:r>
            <a:r>
              <a:rPr spc="-10" dirty="0"/>
              <a:t> </a:t>
            </a:r>
            <a:r>
              <a:rPr spc="-5" dirty="0"/>
              <a:t>document</a:t>
            </a:r>
            <a:r>
              <a:rPr spc="-20" dirty="0"/>
              <a:t> </a:t>
            </a:r>
            <a:r>
              <a:rPr spc="-10" dirty="0"/>
              <a:t>belongs</a:t>
            </a:r>
            <a:r>
              <a:rPr spc="-5" dirty="0"/>
              <a:t> </a:t>
            </a:r>
            <a:r>
              <a:rPr spc="10" dirty="0"/>
              <a:t>to</a:t>
            </a:r>
            <a:r>
              <a:rPr spc="-15" dirty="0"/>
              <a:t> </a:t>
            </a:r>
            <a:r>
              <a:rPr spc="-5" dirty="0"/>
              <a:t>Boston</a:t>
            </a:r>
            <a:r>
              <a:rPr spc="-10" dirty="0"/>
              <a:t> </a:t>
            </a:r>
            <a:r>
              <a:rPr spc="-5" dirty="0"/>
              <a:t>Institute</a:t>
            </a:r>
            <a:r>
              <a:rPr spc="-55" dirty="0"/>
              <a:t> </a:t>
            </a:r>
            <a:r>
              <a:rPr spc="10" dirty="0"/>
              <a:t>of</a:t>
            </a:r>
            <a:r>
              <a:rPr spc="15" dirty="0"/>
              <a:t> </a:t>
            </a:r>
            <a:r>
              <a:rPr spc="-10" dirty="0"/>
              <a:t>Analytics</a:t>
            </a:r>
            <a:r>
              <a:rPr spc="-5" dirty="0"/>
              <a:t> LLC.</a:t>
            </a:r>
            <a:r>
              <a:rPr dirty="0"/>
              <a:t> </a:t>
            </a:r>
            <a:r>
              <a:rPr spc="20" dirty="0"/>
              <a:t>Any</a:t>
            </a:r>
            <a:r>
              <a:rPr spc="-5" dirty="0"/>
              <a:t> </a:t>
            </a:r>
            <a:r>
              <a:rPr spc="-10" dirty="0"/>
              <a:t>unauthorized</a:t>
            </a:r>
            <a:r>
              <a:rPr spc="-5" dirty="0"/>
              <a:t> </a:t>
            </a:r>
            <a:r>
              <a:rPr dirty="0"/>
              <a:t>sharing</a:t>
            </a:r>
            <a:r>
              <a:rPr spc="-20" dirty="0"/>
              <a:t> </a:t>
            </a:r>
            <a:r>
              <a:rPr spc="10" dirty="0"/>
              <a:t>of</a:t>
            </a:r>
            <a:r>
              <a:rPr spc="15" dirty="0"/>
              <a:t> </a:t>
            </a:r>
            <a:r>
              <a:rPr spc="-20" dirty="0"/>
              <a:t>this</a:t>
            </a:r>
          </a:p>
          <a:p>
            <a:pPr marL="12700">
              <a:lnSpc>
                <a:spcPts val="1300"/>
              </a:lnSpc>
            </a:pPr>
            <a:r>
              <a:rPr spc="-5" dirty="0"/>
              <a:t>material</a:t>
            </a:r>
            <a:r>
              <a:rPr spc="15" dirty="0"/>
              <a:t> </a:t>
            </a:r>
            <a:r>
              <a:rPr spc="-10" dirty="0"/>
              <a:t>is</a:t>
            </a:r>
            <a:r>
              <a:rPr spc="-15" dirty="0"/>
              <a:t> </a:t>
            </a:r>
            <a:r>
              <a:rPr dirty="0"/>
              <a:t>prohibited</a:t>
            </a:r>
            <a:r>
              <a:rPr spc="-20" dirty="0"/>
              <a:t> </a:t>
            </a:r>
            <a:r>
              <a:rPr spc="10" dirty="0"/>
              <a:t>and</a:t>
            </a:r>
            <a:r>
              <a:rPr spc="-15" dirty="0"/>
              <a:t> </a:t>
            </a:r>
            <a:r>
              <a:rPr spc="-5" dirty="0"/>
              <a:t>subject</a:t>
            </a:r>
            <a:r>
              <a:rPr spc="-30" dirty="0"/>
              <a:t> </a:t>
            </a:r>
            <a:r>
              <a:rPr spc="10" dirty="0"/>
              <a:t>to</a:t>
            </a:r>
            <a:r>
              <a:rPr spc="-20" dirty="0"/>
              <a:t> </a:t>
            </a:r>
            <a:r>
              <a:rPr spc="-10" dirty="0"/>
              <a:t>legal</a:t>
            </a:r>
            <a:r>
              <a:rPr spc="15" dirty="0"/>
              <a:t> </a:t>
            </a:r>
            <a:r>
              <a:rPr spc="-5" dirty="0"/>
              <a:t>action</a:t>
            </a:r>
            <a:r>
              <a:rPr spc="-15" dirty="0"/>
              <a:t> </a:t>
            </a:r>
            <a:r>
              <a:rPr spc="-10" dirty="0"/>
              <a:t>under</a:t>
            </a:r>
            <a:r>
              <a:rPr spc="35" dirty="0"/>
              <a:t> </a:t>
            </a:r>
            <a:r>
              <a:rPr spc="-5" dirty="0"/>
              <a:t>breach</a:t>
            </a:r>
            <a:r>
              <a:rPr spc="-20" dirty="0"/>
              <a:t> </a:t>
            </a:r>
            <a:r>
              <a:rPr spc="10" dirty="0"/>
              <a:t>of </a:t>
            </a:r>
            <a:r>
              <a:rPr spc="-20" dirty="0"/>
              <a:t>IP</a:t>
            </a:r>
            <a:r>
              <a:rPr spc="-10" dirty="0"/>
              <a:t> </a:t>
            </a:r>
            <a:r>
              <a:rPr spc="10" dirty="0"/>
              <a:t>and</a:t>
            </a:r>
            <a:r>
              <a:rPr spc="-15" dirty="0"/>
              <a:t> </a:t>
            </a:r>
            <a:r>
              <a:rPr spc="-10" dirty="0"/>
              <a:t>confidentiality</a:t>
            </a:r>
            <a:r>
              <a:rPr spc="-5" dirty="0"/>
              <a:t> clauses.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AEABAB"/>
                </a:solidFill>
                <a:latin typeface="Calibri"/>
                <a:cs typeface="Calibri"/>
              </a:defRPr>
            </a:lvl1pPr>
          </a:lstStyle>
          <a:p>
            <a:pPr marL="12700">
              <a:lnSpc>
                <a:spcPts val="1145"/>
              </a:lnSpc>
            </a:pPr>
            <a:r>
              <a:rPr b="1" spc="-5" dirty="0">
                <a:latin typeface="Calibri"/>
                <a:cs typeface="Calibri"/>
              </a:rPr>
              <a:t>CONFIDENTIAL</a:t>
            </a:r>
            <a:r>
              <a:rPr spc="-5" dirty="0"/>
              <a:t>:</a:t>
            </a:r>
            <a:r>
              <a:rPr spc="-15" dirty="0"/>
              <a:t> </a:t>
            </a:r>
            <a:r>
              <a:rPr spc="5" dirty="0"/>
              <a:t>The</a:t>
            </a:r>
            <a:r>
              <a:rPr spc="20" dirty="0"/>
              <a:t> </a:t>
            </a:r>
            <a:r>
              <a:rPr spc="-5" dirty="0"/>
              <a:t>information </a:t>
            </a:r>
            <a:r>
              <a:rPr spc="-10" dirty="0"/>
              <a:t>in </a:t>
            </a:r>
            <a:r>
              <a:rPr dirty="0"/>
              <a:t>this</a:t>
            </a:r>
            <a:r>
              <a:rPr spc="-10" dirty="0"/>
              <a:t> </a:t>
            </a:r>
            <a:r>
              <a:rPr spc="-5" dirty="0"/>
              <a:t>document</a:t>
            </a:r>
            <a:r>
              <a:rPr spc="-20" dirty="0"/>
              <a:t> </a:t>
            </a:r>
            <a:r>
              <a:rPr spc="-10" dirty="0"/>
              <a:t>belongs</a:t>
            </a:r>
            <a:r>
              <a:rPr spc="-5" dirty="0"/>
              <a:t> </a:t>
            </a:r>
            <a:r>
              <a:rPr spc="10" dirty="0"/>
              <a:t>to</a:t>
            </a:r>
            <a:r>
              <a:rPr spc="-15" dirty="0"/>
              <a:t> </a:t>
            </a:r>
            <a:r>
              <a:rPr spc="-5" dirty="0"/>
              <a:t>Boston</a:t>
            </a:r>
            <a:r>
              <a:rPr spc="-10" dirty="0"/>
              <a:t> </a:t>
            </a:r>
            <a:r>
              <a:rPr spc="-5" dirty="0"/>
              <a:t>Institute</a:t>
            </a:r>
            <a:r>
              <a:rPr spc="-55" dirty="0"/>
              <a:t> </a:t>
            </a:r>
            <a:r>
              <a:rPr spc="10" dirty="0"/>
              <a:t>of</a:t>
            </a:r>
            <a:r>
              <a:rPr spc="15" dirty="0"/>
              <a:t> </a:t>
            </a:r>
            <a:r>
              <a:rPr spc="-10" dirty="0"/>
              <a:t>Analytics</a:t>
            </a:r>
            <a:r>
              <a:rPr spc="-5" dirty="0"/>
              <a:t> LLC.</a:t>
            </a:r>
            <a:r>
              <a:rPr dirty="0"/>
              <a:t> </a:t>
            </a:r>
            <a:r>
              <a:rPr spc="20" dirty="0"/>
              <a:t>Any</a:t>
            </a:r>
            <a:r>
              <a:rPr spc="-5" dirty="0"/>
              <a:t> </a:t>
            </a:r>
            <a:r>
              <a:rPr spc="-10" dirty="0"/>
              <a:t>unauthorized</a:t>
            </a:r>
            <a:r>
              <a:rPr spc="-5" dirty="0"/>
              <a:t> </a:t>
            </a:r>
            <a:r>
              <a:rPr dirty="0"/>
              <a:t>sharing</a:t>
            </a:r>
            <a:r>
              <a:rPr spc="-20" dirty="0"/>
              <a:t> </a:t>
            </a:r>
            <a:r>
              <a:rPr spc="10" dirty="0"/>
              <a:t>of</a:t>
            </a:r>
            <a:r>
              <a:rPr spc="15" dirty="0"/>
              <a:t> </a:t>
            </a:r>
            <a:r>
              <a:rPr spc="-20" dirty="0"/>
              <a:t>this</a:t>
            </a:r>
          </a:p>
          <a:p>
            <a:pPr marL="12700">
              <a:lnSpc>
                <a:spcPts val="1300"/>
              </a:lnSpc>
            </a:pPr>
            <a:r>
              <a:rPr spc="-5" dirty="0"/>
              <a:t>material</a:t>
            </a:r>
            <a:r>
              <a:rPr spc="15" dirty="0"/>
              <a:t> </a:t>
            </a:r>
            <a:r>
              <a:rPr spc="-10" dirty="0"/>
              <a:t>is</a:t>
            </a:r>
            <a:r>
              <a:rPr spc="-15" dirty="0"/>
              <a:t> </a:t>
            </a:r>
            <a:r>
              <a:rPr dirty="0"/>
              <a:t>prohibited</a:t>
            </a:r>
            <a:r>
              <a:rPr spc="-20" dirty="0"/>
              <a:t> </a:t>
            </a:r>
            <a:r>
              <a:rPr spc="10" dirty="0"/>
              <a:t>and</a:t>
            </a:r>
            <a:r>
              <a:rPr spc="-15" dirty="0"/>
              <a:t> </a:t>
            </a:r>
            <a:r>
              <a:rPr spc="-5" dirty="0"/>
              <a:t>subject</a:t>
            </a:r>
            <a:r>
              <a:rPr spc="-30" dirty="0"/>
              <a:t> </a:t>
            </a:r>
            <a:r>
              <a:rPr spc="10" dirty="0"/>
              <a:t>to</a:t>
            </a:r>
            <a:r>
              <a:rPr spc="-20" dirty="0"/>
              <a:t> </a:t>
            </a:r>
            <a:r>
              <a:rPr spc="-10" dirty="0"/>
              <a:t>legal</a:t>
            </a:r>
            <a:r>
              <a:rPr spc="15" dirty="0"/>
              <a:t> </a:t>
            </a:r>
            <a:r>
              <a:rPr spc="-5" dirty="0"/>
              <a:t>action</a:t>
            </a:r>
            <a:r>
              <a:rPr spc="-15" dirty="0"/>
              <a:t> </a:t>
            </a:r>
            <a:r>
              <a:rPr spc="-10" dirty="0"/>
              <a:t>under</a:t>
            </a:r>
            <a:r>
              <a:rPr spc="35" dirty="0"/>
              <a:t> </a:t>
            </a:r>
            <a:r>
              <a:rPr spc="-5" dirty="0"/>
              <a:t>breach</a:t>
            </a:r>
            <a:r>
              <a:rPr spc="-20" dirty="0"/>
              <a:t> </a:t>
            </a:r>
            <a:r>
              <a:rPr spc="10" dirty="0"/>
              <a:t>of </a:t>
            </a:r>
            <a:r>
              <a:rPr spc="-20" dirty="0"/>
              <a:t>IP</a:t>
            </a:r>
            <a:r>
              <a:rPr spc="-10" dirty="0"/>
              <a:t> </a:t>
            </a:r>
            <a:r>
              <a:rPr spc="10" dirty="0"/>
              <a:t>and</a:t>
            </a:r>
            <a:r>
              <a:rPr spc="-15" dirty="0"/>
              <a:t> </a:t>
            </a:r>
            <a:r>
              <a:rPr spc="-10" dirty="0"/>
              <a:t>confidentiality</a:t>
            </a:r>
            <a:r>
              <a:rPr spc="-5" dirty="0"/>
              <a:t> clauses.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AEABAB"/>
                </a:solidFill>
                <a:latin typeface="Calibri"/>
                <a:cs typeface="Calibri"/>
              </a:defRPr>
            </a:lvl1pPr>
          </a:lstStyle>
          <a:p>
            <a:pPr marL="12700">
              <a:lnSpc>
                <a:spcPts val="1145"/>
              </a:lnSpc>
            </a:pPr>
            <a:r>
              <a:rPr b="1" spc="-5" dirty="0">
                <a:latin typeface="Calibri"/>
                <a:cs typeface="Calibri"/>
              </a:rPr>
              <a:t>CONFIDENTIAL</a:t>
            </a:r>
            <a:r>
              <a:rPr spc="-5" dirty="0"/>
              <a:t>:</a:t>
            </a:r>
            <a:r>
              <a:rPr spc="-15" dirty="0"/>
              <a:t> </a:t>
            </a:r>
            <a:r>
              <a:rPr spc="5" dirty="0"/>
              <a:t>The</a:t>
            </a:r>
            <a:r>
              <a:rPr spc="20" dirty="0"/>
              <a:t> </a:t>
            </a:r>
            <a:r>
              <a:rPr spc="-5" dirty="0"/>
              <a:t>information </a:t>
            </a:r>
            <a:r>
              <a:rPr spc="-10" dirty="0"/>
              <a:t>in </a:t>
            </a:r>
            <a:r>
              <a:rPr dirty="0"/>
              <a:t>this</a:t>
            </a:r>
            <a:r>
              <a:rPr spc="-10" dirty="0"/>
              <a:t> </a:t>
            </a:r>
            <a:r>
              <a:rPr spc="-5" dirty="0"/>
              <a:t>document</a:t>
            </a:r>
            <a:r>
              <a:rPr spc="-20" dirty="0"/>
              <a:t> </a:t>
            </a:r>
            <a:r>
              <a:rPr spc="-10" dirty="0"/>
              <a:t>belongs</a:t>
            </a:r>
            <a:r>
              <a:rPr spc="-5" dirty="0"/>
              <a:t> </a:t>
            </a:r>
            <a:r>
              <a:rPr spc="10" dirty="0"/>
              <a:t>to</a:t>
            </a:r>
            <a:r>
              <a:rPr spc="-15" dirty="0"/>
              <a:t> </a:t>
            </a:r>
            <a:r>
              <a:rPr spc="-5" dirty="0"/>
              <a:t>Boston</a:t>
            </a:r>
            <a:r>
              <a:rPr spc="-10" dirty="0"/>
              <a:t> </a:t>
            </a:r>
            <a:r>
              <a:rPr spc="-5" dirty="0"/>
              <a:t>Institute</a:t>
            </a:r>
            <a:r>
              <a:rPr spc="-55" dirty="0"/>
              <a:t> </a:t>
            </a:r>
            <a:r>
              <a:rPr spc="10" dirty="0"/>
              <a:t>of</a:t>
            </a:r>
            <a:r>
              <a:rPr spc="15" dirty="0"/>
              <a:t> </a:t>
            </a:r>
            <a:r>
              <a:rPr spc="-10" dirty="0"/>
              <a:t>Analytics</a:t>
            </a:r>
            <a:r>
              <a:rPr spc="-5" dirty="0"/>
              <a:t> LLC.</a:t>
            </a:r>
            <a:r>
              <a:rPr dirty="0"/>
              <a:t> </a:t>
            </a:r>
            <a:r>
              <a:rPr spc="20" dirty="0"/>
              <a:t>Any</a:t>
            </a:r>
            <a:r>
              <a:rPr spc="-5" dirty="0"/>
              <a:t> </a:t>
            </a:r>
            <a:r>
              <a:rPr spc="-10" dirty="0"/>
              <a:t>unauthorized</a:t>
            </a:r>
            <a:r>
              <a:rPr spc="-5" dirty="0"/>
              <a:t> </a:t>
            </a:r>
            <a:r>
              <a:rPr dirty="0"/>
              <a:t>sharing</a:t>
            </a:r>
            <a:r>
              <a:rPr spc="-20" dirty="0"/>
              <a:t> </a:t>
            </a:r>
            <a:r>
              <a:rPr spc="10" dirty="0"/>
              <a:t>of</a:t>
            </a:r>
            <a:r>
              <a:rPr spc="15" dirty="0"/>
              <a:t> </a:t>
            </a:r>
            <a:r>
              <a:rPr spc="-20" dirty="0"/>
              <a:t>this</a:t>
            </a:r>
          </a:p>
          <a:p>
            <a:pPr marL="12700">
              <a:lnSpc>
                <a:spcPts val="1300"/>
              </a:lnSpc>
            </a:pPr>
            <a:r>
              <a:rPr spc="-5" dirty="0"/>
              <a:t>material</a:t>
            </a:r>
            <a:r>
              <a:rPr spc="15" dirty="0"/>
              <a:t> </a:t>
            </a:r>
            <a:r>
              <a:rPr spc="-10" dirty="0"/>
              <a:t>is</a:t>
            </a:r>
            <a:r>
              <a:rPr spc="-15" dirty="0"/>
              <a:t> </a:t>
            </a:r>
            <a:r>
              <a:rPr dirty="0"/>
              <a:t>prohibited</a:t>
            </a:r>
            <a:r>
              <a:rPr spc="-20" dirty="0"/>
              <a:t> </a:t>
            </a:r>
            <a:r>
              <a:rPr spc="10" dirty="0"/>
              <a:t>and</a:t>
            </a:r>
            <a:r>
              <a:rPr spc="-15" dirty="0"/>
              <a:t> </a:t>
            </a:r>
            <a:r>
              <a:rPr spc="-5" dirty="0"/>
              <a:t>subject</a:t>
            </a:r>
            <a:r>
              <a:rPr spc="-30" dirty="0"/>
              <a:t> </a:t>
            </a:r>
            <a:r>
              <a:rPr spc="10" dirty="0"/>
              <a:t>to</a:t>
            </a:r>
            <a:r>
              <a:rPr spc="-20" dirty="0"/>
              <a:t> </a:t>
            </a:r>
            <a:r>
              <a:rPr spc="-10" dirty="0"/>
              <a:t>legal</a:t>
            </a:r>
            <a:r>
              <a:rPr spc="15" dirty="0"/>
              <a:t> </a:t>
            </a:r>
            <a:r>
              <a:rPr spc="-5" dirty="0"/>
              <a:t>action</a:t>
            </a:r>
            <a:r>
              <a:rPr spc="-15" dirty="0"/>
              <a:t> </a:t>
            </a:r>
            <a:r>
              <a:rPr spc="-10" dirty="0"/>
              <a:t>under</a:t>
            </a:r>
            <a:r>
              <a:rPr spc="35" dirty="0"/>
              <a:t> </a:t>
            </a:r>
            <a:r>
              <a:rPr spc="-5" dirty="0"/>
              <a:t>breach</a:t>
            </a:r>
            <a:r>
              <a:rPr spc="-20" dirty="0"/>
              <a:t> </a:t>
            </a:r>
            <a:r>
              <a:rPr spc="10" dirty="0"/>
              <a:t>of </a:t>
            </a:r>
            <a:r>
              <a:rPr spc="-20" dirty="0"/>
              <a:t>IP</a:t>
            </a:r>
            <a:r>
              <a:rPr spc="-10" dirty="0"/>
              <a:t> </a:t>
            </a:r>
            <a:r>
              <a:rPr spc="10" dirty="0"/>
              <a:t>and</a:t>
            </a:r>
            <a:r>
              <a:rPr spc="-15" dirty="0"/>
              <a:t> </a:t>
            </a:r>
            <a:r>
              <a:rPr spc="-10" dirty="0"/>
              <a:t>confidentiality</a:t>
            </a:r>
            <a:r>
              <a:rPr spc="-5" dirty="0"/>
              <a:t> clauses.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9504717" y="6123420"/>
            <a:ext cx="1998567" cy="535709"/>
          </a:xfrm>
          <a:prstGeom prst="rect">
            <a:avLst/>
          </a:prstGeom>
        </p:spPr>
      </p:pic>
      <p:sp>
        <p:nvSpPr>
          <p:cNvPr id="2" name="Holder 2"/>
          <p:cNvSpPr>
            <a:spLocks noGrp="1"/>
          </p:cNvSpPr>
          <p:nvPr>
            <p:ph type="title"/>
          </p:nvPr>
        </p:nvSpPr>
        <p:spPr>
          <a:xfrm>
            <a:off x="4153534" y="2405443"/>
            <a:ext cx="3884930" cy="1032510"/>
          </a:xfrm>
          <a:prstGeom prst="rect">
            <a:avLst/>
          </a:prstGeom>
        </p:spPr>
        <p:txBody>
          <a:bodyPr wrap="square" lIns="0" tIns="0" rIns="0" bIns="0">
            <a:spAutoFit/>
          </a:bodyPr>
          <a:lstStyle>
            <a:lvl1pPr>
              <a:defRPr sz="6600" b="1" i="0">
                <a:solidFill>
                  <a:schemeClr val="bg1"/>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66750" y="6244193"/>
            <a:ext cx="7212965" cy="330834"/>
          </a:xfrm>
          <a:prstGeom prst="rect">
            <a:avLst/>
          </a:prstGeom>
        </p:spPr>
        <p:txBody>
          <a:bodyPr wrap="square" lIns="0" tIns="0" rIns="0" bIns="0">
            <a:spAutoFit/>
          </a:bodyPr>
          <a:lstStyle>
            <a:lvl1pPr>
              <a:defRPr sz="1100" b="0" i="0">
                <a:solidFill>
                  <a:srgbClr val="AEABAB"/>
                </a:solidFill>
                <a:latin typeface="Calibri"/>
                <a:cs typeface="Calibri"/>
              </a:defRPr>
            </a:lvl1pPr>
          </a:lstStyle>
          <a:p>
            <a:pPr marL="12700">
              <a:lnSpc>
                <a:spcPts val="1145"/>
              </a:lnSpc>
            </a:pPr>
            <a:r>
              <a:rPr b="1" spc="-5" dirty="0">
                <a:latin typeface="Calibri"/>
                <a:cs typeface="Calibri"/>
              </a:rPr>
              <a:t>CONFIDENTIAL</a:t>
            </a:r>
            <a:r>
              <a:rPr spc="-5" dirty="0"/>
              <a:t>:</a:t>
            </a:r>
            <a:r>
              <a:rPr spc="-15" dirty="0"/>
              <a:t> </a:t>
            </a:r>
            <a:r>
              <a:rPr spc="5" dirty="0"/>
              <a:t>The</a:t>
            </a:r>
            <a:r>
              <a:rPr spc="20" dirty="0"/>
              <a:t> </a:t>
            </a:r>
            <a:r>
              <a:rPr spc="-5" dirty="0"/>
              <a:t>information </a:t>
            </a:r>
            <a:r>
              <a:rPr spc="-10" dirty="0"/>
              <a:t>in </a:t>
            </a:r>
            <a:r>
              <a:rPr dirty="0"/>
              <a:t>this</a:t>
            </a:r>
            <a:r>
              <a:rPr spc="-10" dirty="0"/>
              <a:t> </a:t>
            </a:r>
            <a:r>
              <a:rPr spc="-5" dirty="0"/>
              <a:t>document</a:t>
            </a:r>
            <a:r>
              <a:rPr spc="-20" dirty="0"/>
              <a:t> </a:t>
            </a:r>
            <a:r>
              <a:rPr spc="-10" dirty="0"/>
              <a:t>belongs</a:t>
            </a:r>
            <a:r>
              <a:rPr spc="-5" dirty="0"/>
              <a:t> </a:t>
            </a:r>
            <a:r>
              <a:rPr spc="10" dirty="0"/>
              <a:t>to</a:t>
            </a:r>
            <a:r>
              <a:rPr spc="-15" dirty="0"/>
              <a:t> </a:t>
            </a:r>
            <a:r>
              <a:rPr spc="-5" dirty="0"/>
              <a:t>Boston</a:t>
            </a:r>
            <a:r>
              <a:rPr spc="-10" dirty="0"/>
              <a:t> </a:t>
            </a:r>
            <a:r>
              <a:rPr spc="-5" dirty="0"/>
              <a:t>Institute</a:t>
            </a:r>
            <a:r>
              <a:rPr spc="-55" dirty="0"/>
              <a:t> </a:t>
            </a:r>
            <a:r>
              <a:rPr spc="10" dirty="0"/>
              <a:t>of</a:t>
            </a:r>
            <a:r>
              <a:rPr spc="15" dirty="0"/>
              <a:t> </a:t>
            </a:r>
            <a:r>
              <a:rPr spc="-10" dirty="0"/>
              <a:t>Analytics</a:t>
            </a:r>
            <a:r>
              <a:rPr spc="-5" dirty="0"/>
              <a:t> LLC.</a:t>
            </a:r>
            <a:r>
              <a:rPr dirty="0"/>
              <a:t> </a:t>
            </a:r>
            <a:r>
              <a:rPr spc="20" dirty="0"/>
              <a:t>Any</a:t>
            </a:r>
            <a:r>
              <a:rPr spc="-5" dirty="0"/>
              <a:t> </a:t>
            </a:r>
            <a:r>
              <a:rPr spc="-10" dirty="0"/>
              <a:t>unauthorized</a:t>
            </a:r>
            <a:r>
              <a:rPr spc="-5" dirty="0"/>
              <a:t> </a:t>
            </a:r>
            <a:r>
              <a:rPr dirty="0"/>
              <a:t>sharing</a:t>
            </a:r>
            <a:r>
              <a:rPr spc="-20" dirty="0"/>
              <a:t> </a:t>
            </a:r>
            <a:r>
              <a:rPr spc="10" dirty="0"/>
              <a:t>of</a:t>
            </a:r>
            <a:r>
              <a:rPr spc="15" dirty="0"/>
              <a:t> </a:t>
            </a:r>
            <a:r>
              <a:rPr spc="-20" dirty="0"/>
              <a:t>this</a:t>
            </a:r>
          </a:p>
          <a:p>
            <a:pPr marL="12700">
              <a:lnSpc>
                <a:spcPts val="1300"/>
              </a:lnSpc>
            </a:pPr>
            <a:r>
              <a:rPr spc="-5" dirty="0"/>
              <a:t>material</a:t>
            </a:r>
            <a:r>
              <a:rPr spc="15" dirty="0"/>
              <a:t> </a:t>
            </a:r>
            <a:r>
              <a:rPr spc="-10" dirty="0"/>
              <a:t>is</a:t>
            </a:r>
            <a:r>
              <a:rPr spc="-15" dirty="0"/>
              <a:t> </a:t>
            </a:r>
            <a:r>
              <a:rPr dirty="0"/>
              <a:t>prohibited</a:t>
            </a:r>
            <a:r>
              <a:rPr spc="-20" dirty="0"/>
              <a:t> </a:t>
            </a:r>
            <a:r>
              <a:rPr spc="10" dirty="0"/>
              <a:t>and</a:t>
            </a:r>
            <a:r>
              <a:rPr spc="-15" dirty="0"/>
              <a:t> </a:t>
            </a:r>
            <a:r>
              <a:rPr spc="-5" dirty="0"/>
              <a:t>subject</a:t>
            </a:r>
            <a:r>
              <a:rPr spc="-30" dirty="0"/>
              <a:t> </a:t>
            </a:r>
            <a:r>
              <a:rPr spc="10" dirty="0"/>
              <a:t>to</a:t>
            </a:r>
            <a:r>
              <a:rPr spc="-20" dirty="0"/>
              <a:t> </a:t>
            </a:r>
            <a:r>
              <a:rPr spc="-10" dirty="0"/>
              <a:t>legal</a:t>
            </a:r>
            <a:r>
              <a:rPr spc="15" dirty="0"/>
              <a:t> </a:t>
            </a:r>
            <a:r>
              <a:rPr spc="-5" dirty="0"/>
              <a:t>action</a:t>
            </a:r>
            <a:r>
              <a:rPr spc="-15" dirty="0"/>
              <a:t> </a:t>
            </a:r>
            <a:r>
              <a:rPr spc="-10" dirty="0"/>
              <a:t>under</a:t>
            </a:r>
            <a:r>
              <a:rPr spc="35" dirty="0"/>
              <a:t> </a:t>
            </a:r>
            <a:r>
              <a:rPr spc="-5" dirty="0"/>
              <a:t>breach</a:t>
            </a:r>
            <a:r>
              <a:rPr spc="-20" dirty="0"/>
              <a:t> </a:t>
            </a:r>
            <a:r>
              <a:rPr spc="10" dirty="0"/>
              <a:t>of </a:t>
            </a:r>
            <a:r>
              <a:rPr spc="-20" dirty="0"/>
              <a:t>IP</a:t>
            </a:r>
            <a:r>
              <a:rPr spc="-10" dirty="0"/>
              <a:t> </a:t>
            </a:r>
            <a:r>
              <a:rPr spc="10" dirty="0"/>
              <a:t>and</a:t>
            </a:r>
            <a:r>
              <a:rPr spc="-15" dirty="0"/>
              <a:t> </a:t>
            </a:r>
            <a:r>
              <a:rPr spc="-10" dirty="0"/>
              <a:t>confidentiality</a:t>
            </a:r>
            <a:r>
              <a:rPr spc="-5" dirty="0"/>
              <a:t> clauses.</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9450" y="6256893"/>
            <a:ext cx="7187565" cy="305435"/>
          </a:xfrm>
          <a:prstGeom prst="rect">
            <a:avLst/>
          </a:prstGeom>
        </p:spPr>
        <p:txBody>
          <a:bodyPr vert="horz" wrap="square" lIns="0" tIns="0" rIns="0" bIns="0" rtlCol="0">
            <a:spAutoFit/>
          </a:bodyPr>
          <a:lstStyle/>
          <a:p>
            <a:pPr>
              <a:lnSpc>
                <a:spcPts val="1045"/>
              </a:lnSpc>
            </a:pPr>
            <a:r>
              <a:rPr sz="1100" b="1" spc="-5" dirty="0">
                <a:solidFill>
                  <a:srgbClr val="AEABAB"/>
                </a:solidFill>
                <a:latin typeface="Calibri"/>
                <a:cs typeface="Calibri"/>
              </a:rPr>
              <a:t>CONFIDENTIAL</a:t>
            </a:r>
            <a:r>
              <a:rPr sz="1100" spc="-5" dirty="0">
                <a:solidFill>
                  <a:srgbClr val="AEABAB"/>
                </a:solidFill>
                <a:latin typeface="Calibri"/>
                <a:cs typeface="Calibri"/>
              </a:rPr>
              <a:t>:</a:t>
            </a:r>
            <a:r>
              <a:rPr sz="1100" spc="-15" dirty="0">
                <a:solidFill>
                  <a:srgbClr val="AEABAB"/>
                </a:solidFill>
                <a:latin typeface="Calibri"/>
                <a:cs typeface="Calibri"/>
              </a:rPr>
              <a:t> </a:t>
            </a:r>
            <a:r>
              <a:rPr sz="1100" spc="5" dirty="0">
                <a:solidFill>
                  <a:srgbClr val="AEABAB"/>
                </a:solidFill>
                <a:latin typeface="Calibri"/>
                <a:cs typeface="Calibri"/>
              </a:rPr>
              <a:t>The</a:t>
            </a:r>
            <a:r>
              <a:rPr sz="1100" spc="25" dirty="0">
                <a:solidFill>
                  <a:srgbClr val="AEABAB"/>
                </a:solidFill>
                <a:latin typeface="Calibri"/>
                <a:cs typeface="Calibri"/>
              </a:rPr>
              <a:t> </a:t>
            </a:r>
            <a:r>
              <a:rPr sz="1100" spc="-5" dirty="0">
                <a:solidFill>
                  <a:srgbClr val="AEABAB"/>
                </a:solidFill>
                <a:latin typeface="Calibri"/>
                <a:cs typeface="Calibri"/>
              </a:rPr>
              <a:t>information</a:t>
            </a:r>
            <a:r>
              <a:rPr sz="1100" spc="-10" dirty="0">
                <a:solidFill>
                  <a:srgbClr val="AEABAB"/>
                </a:solidFill>
                <a:latin typeface="Calibri"/>
                <a:cs typeface="Calibri"/>
              </a:rPr>
              <a:t> in</a:t>
            </a:r>
            <a:r>
              <a:rPr sz="1100" spc="-5" dirty="0">
                <a:solidFill>
                  <a:srgbClr val="AEABAB"/>
                </a:solidFill>
                <a:latin typeface="Calibri"/>
                <a:cs typeface="Calibri"/>
              </a:rPr>
              <a:t> </a:t>
            </a:r>
            <a:r>
              <a:rPr sz="1100" dirty="0">
                <a:solidFill>
                  <a:srgbClr val="AEABAB"/>
                </a:solidFill>
                <a:latin typeface="Calibri"/>
                <a:cs typeface="Calibri"/>
              </a:rPr>
              <a:t>this</a:t>
            </a:r>
            <a:r>
              <a:rPr sz="1100" spc="-10" dirty="0">
                <a:solidFill>
                  <a:srgbClr val="AEABAB"/>
                </a:solidFill>
                <a:latin typeface="Calibri"/>
                <a:cs typeface="Calibri"/>
              </a:rPr>
              <a:t> </a:t>
            </a:r>
            <a:r>
              <a:rPr sz="1100" spc="-5" dirty="0">
                <a:solidFill>
                  <a:srgbClr val="AEABAB"/>
                </a:solidFill>
                <a:latin typeface="Calibri"/>
                <a:cs typeface="Calibri"/>
              </a:rPr>
              <a:t>document</a:t>
            </a:r>
            <a:r>
              <a:rPr sz="1100" spc="-15" dirty="0">
                <a:solidFill>
                  <a:srgbClr val="AEABAB"/>
                </a:solidFill>
                <a:latin typeface="Calibri"/>
                <a:cs typeface="Calibri"/>
              </a:rPr>
              <a:t> </a:t>
            </a:r>
            <a:r>
              <a:rPr sz="1100" spc="-10" dirty="0">
                <a:solidFill>
                  <a:srgbClr val="AEABAB"/>
                </a:solidFill>
                <a:latin typeface="Calibri"/>
                <a:cs typeface="Calibri"/>
              </a:rPr>
              <a:t>belongs </a:t>
            </a:r>
            <a:r>
              <a:rPr sz="1100" spc="10" dirty="0">
                <a:solidFill>
                  <a:srgbClr val="AEABAB"/>
                </a:solidFill>
                <a:latin typeface="Calibri"/>
                <a:cs typeface="Calibri"/>
              </a:rPr>
              <a:t>to</a:t>
            </a:r>
            <a:r>
              <a:rPr sz="1100" spc="-15" dirty="0">
                <a:solidFill>
                  <a:srgbClr val="AEABAB"/>
                </a:solidFill>
                <a:latin typeface="Calibri"/>
                <a:cs typeface="Calibri"/>
              </a:rPr>
              <a:t> </a:t>
            </a:r>
            <a:r>
              <a:rPr sz="1100" spc="-5" dirty="0">
                <a:solidFill>
                  <a:srgbClr val="AEABAB"/>
                </a:solidFill>
                <a:latin typeface="Calibri"/>
                <a:cs typeface="Calibri"/>
              </a:rPr>
              <a:t>Boston Institute</a:t>
            </a:r>
            <a:r>
              <a:rPr sz="1100" spc="-55" dirty="0">
                <a:solidFill>
                  <a:srgbClr val="AEABAB"/>
                </a:solidFill>
                <a:latin typeface="Calibri"/>
                <a:cs typeface="Calibri"/>
              </a:rPr>
              <a:t> </a:t>
            </a:r>
            <a:r>
              <a:rPr sz="1100" spc="10" dirty="0">
                <a:solidFill>
                  <a:srgbClr val="AEABAB"/>
                </a:solidFill>
                <a:latin typeface="Calibri"/>
                <a:cs typeface="Calibri"/>
              </a:rPr>
              <a:t>of</a:t>
            </a:r>
            <a:r>
              <a:rPr sz="1100" spc="20" dirty="0">
                <a:solidFill>
                  <a:srgbClr val="AEABAB"/>
                </a:solidFill>
                <a:latin typeface="Calibri"/>
                <a:cs typeface="Calibri"/>
              </a:rPr>
              <a:t> </a:t>
            </a:r>
            <a:r>
              <a:rPr sz="1100" spc="-10" dirty="0">
                <a:solidFill>
                  <a:srgbClr val="AEABAB"/>
                </a:solidFill>
                <a:latin typeface="Calibri"/>
                <a:cs typeface="Calibri"/>
              </a:rPr>
              <a:t>Analytics </a:t>
            </a:r>
            <a:r>
              <a:rPr sz="1100" spc="-5" dirty="0">
                <a:solidFill>
                  <a:srgbClr val="AEABAB"/>
                </a:solidFill>
                <a:latin typeface="Calibri"/>
                <a:cs typeface="Calibri"/>
              </a:rPr>
              <a:t>LLC.</a:t>
            </a:r>
            <a:r>
              <a:rPr sz="1100" spc="5" dirty="0">
                <a:solidFill>
                  <a:srgbClr val="AEABAB"/>
                </a:solidFill>
                <a:latin typeface="Calibri"/>
                <a:cs typeface="Calibri"/>
              </a:rPr>
              <a:t> </a:t>
            </a:r>
            <a:r>
              <a:rPr sz="1100" spc="20" dirty="0">
                <a:solidFill>
                  <a:srgbClr val="AEABAB"/>
                </a:solidFill>
                <a:latin typeface="Calibri"/>
                <a:cs typeface="Calibri"/>
              </a:rPr>
              <a:t>Any</a:t>
            </a:r>
            <a:r>
              <a:rPr sz="1100" spc="-5" dirty="0">
                <a:solidFill>
                  <a:srgbClr val="AEABAB"/>
                </a:solidFill>
                <a:latin typeface="Calibri"/>
                <a:cs typeface="Calibri"/>
              </a:rPr>
              <a:t> </a:t>
            </a:r>
            <a:r>
              <a:rPr sz="1100" spc="-10" dirty="0">
                <a:solidFill>
                  <a:srgbClr val="AEABAB"/>
                </a:solidFill>
                <a:latin typeface="Calibri"/>
                <a:cs typeface="Calibri"/>
              </a:rPr>
              <a:t>unauthorized</a:t>
            </a:r>
            <a:r>
              <a:rPr sz="1100" spc="-5" dirty="0">
                <a:solidFill>
                  <a:srgbClr val="AEABAB"/>
                </a:solidFill>
                <a:latin typeface="Calibri"/>
                <a:cs typeface="Calibri"/>
              </a:rPr>
              <a:t> </a:t>
            </a:r>
            <a:r>
              <a:rPr sz="1100" dirty="0">
                <a:solidFill>
                  <a:srgbClr val="AEABAB"/>
                </a:solidFill>
                <a:latin typeface="Calibri"/>
                <a:cs typeface="Calibri"/>
              </a:rPr>
              <a:t>sharing</a:t>
            </a:r>
            <a:r>
              <a:rPr sz="1100" spc="-20" dirty="0">
                <a:solidFill>
                  <a:srgbClr val="AEABAB"/>
                </a:solidFill>
                <a:latin typeface="Calibri"/>
                <a:cs typeface="Calibri"/>
              </a:rPr>
              <a:t> </a:t>
            </a:r>
            <a:r>
              <a:rPr sz="1100" spc="10" dirty="0">
                <a:solidFill>
                  <a:srgbClr val="AEABAB"/>
                </a:solidFill>
                <a:latin typeface="Calibri"/>
                <a:cs typeface="Calibri"/>
              </a:rPr>
              <a:t>of</a:t>
            </a:r>
            <a:r>
              <a:rPr sz="1100" spc="20" dirty="0">
                <a:solidFill>
                  <a:srgbClr val="AEABAB"/>
                </a:solidFill>
                <a:latin typeface="Calibri"/>
                <a:cs typeface="Calibri"/>
              </a:rPr>
              <a:t> </a:t>
            </a:r>
            <a:r>
              <a:rPr sz="1100" spc="-20" dirty="0">
                <a:solidFill>
                  <a:srgbClr val="AEABAB"/>
                </a:solidFill>
                <a:latin typeface="Calibri"/>
                <a:cs typeface="Calibri"/>
              </a:rPr>
              <a:t>this</a:t>
            </a:r>
            <a:endParaRPr sz="1100">
              <a:latin typeface="Calibri"/>
              <a:cs typeface="Calibri"/>
            </a:endParaRPr>
          </a:p>
          <a:p>
            <a:pPr>
              <a:lnSpc>
                <a:spcPts val="1300"/>
              </a:lnSpc>
            </a:pPr>
            <a:r>
              <a:rPr sz="1100" spc="-5" dirty="0">
                <a:solidFill>
                  <a:srgbClr val="AEABAB"/>
                </a:solidFill>
                <a:latin typeface="Calibri"/>
                <a:cs typeface="Calibri"/>
              </a:rPr>
              <a:t>material</a:t>
            </a:r>
            <a:r>
              <a:rPr sz="1100" spc="15" dirty="0">
                <a:solidFill>
                  <a:srgbClr val="AEABAB"/>
                </a:solidFill>
                <a:latin typeface="Calibri"/>
                <a:cs typeface="Calibri"/>
              </a:rPr>
              <a:t> </a:t>
            </a:r>
            <a:r>
              <a:rPr sz="1100" spc="-10" dirty="0">
                <a:solidFill>
                  <a:srgbClr val="AEABAB"/>
                </a:solidFill>
                <a:latin typeface="Calibri"/>
                <a:cs typeface="Calibri"/>
              </a:rPr>
              <a:t>is</a:t>
            </a:r>
            <a:r>
              <a:rPr sz="1100" spc="-15" dirty="0">
                <a:solidFill>
                  <a:srgbClr val="AEABAB"/>
                </a:solidFill>
                <a:latin typeface="Calibri"/>
                <a:cs typeface="Calibri"/>
              </a:rPr>
              <a:t> </a:t>
            </a:r>
            <a:r>
              <a:rPr sz="1100" dirty="0">
                <a:solidFill>
                  <a:srgbClr val="AEABAB"/>
                </a:solidFill>
                <a:latin typeface="Calibri"/>
                <a:cs typeface="Calibri"/>
              </a:rPr>
              <a:t>prohibited</a:t>
            </a:r>
            <a:r>
              <a:rPr sz="1100" spc="-20" dirty="0">
                <a:solidFill>
                  <a:srgbClr val="AEABAB"/>
                </a:solidFill>
                <a:latin typeface="Calibri"/>
                <a:cs typeface="Calibri"/>
              </a:rPr>
              <a:t> </a:t>
            </a:r>
            <a:r>
              <a:rPr sz="1100" spc="10" dirty="0">
                <a:solidFill>
                  <a:srgbClr val="AEABAB"/>
                </a:solidFill>
                <a:latin typeface="Calibri"/>
                <a:cs typeface="Calibri"/>
              </a:rPr>
              <a:t>and</a:t>
            </a:r>
            <a:r>
              <a:rPr sz="1100" spc="-15" dirty="0">
                <a:solidFill>
                  <a:srgbClr val="AEABAB"/>
                </a:solidFill>
                <a:latin typeface="Calibri"/>
                <a:cs typeface="Calibri"/>
              </a:rPr>
              <a:t> </a:t>
            </a:r>
            <a:r>
              <a:rPr sz="1100" spc="-5" dirty="0">
                <a:solidFill>
                  <a:srgbClr val="AEABAB"/>
                </a:solidFill>
                <a:latin typeface="Calibri"/>
                <a:cs typeface="Calibri"/>
              </a:rPr>
              <a:t>subject</a:t>
            </a:r>
            <a:r>
              <a:rPr sz="1100" spc="-30" dirty="0">
                <a:solidFill>
                  <a:srgbClr val="AEABAB"/>
                </a:solidFill>
                <a:latin typeface="Calibri"/>
                <a:cs typeface="Calibri"/>
              </a:rPr>
              <a:t> </a:t>
            </a:r>
            <a:r>
              <a:rPr sz="1100" spc="10" dirty="0">
                <a:solidFill>
                  <a:srgbClr val="AEABAB"/>
                </a:solidFill>
                <a:latin typeface="Calibri"/>
                <a:cs typeface="Calibri"/>
              </a:rPr>
              <a:t>to</a:t>
            </a:r>
            <a:r>
              <a:rPr sz="1100" spc="-20" dirty="0">
                <a:solidFill>
                  <a:srgbClr val="AEABAB"/>
                </a:solidFill>
                <a:latin typeface="Calibri"/>
                <a:cs typeface="Calibri"/>
              </a:rPr>
              <a:t> </a:t>
            </a:r>
            <a:r>
              <a:rPr sz="1100" spc="-10" dirty="0">
                <a:solidFill>
                  <a:srgbClr val="AEABAB"/>
                </a:solidFill>
                <a:latin typeface="Calibri"/>
                <a:cs typeface="Calibri"/>
              </a:rPr>
              <a:t>legal</a:t>
            </a:r>
            <a:r>
              <a:rPr sz="1100" spc="15" dirty="0">
                <a:solidFill>
                  <a:srgbClr val="AEABAB"/>
                </a:solidFill>
                <a:latin typeface="Calibri"/>
                <a:cs typeface="Calibri"/>
              </a:rPr>
              <a:t> </a:t>
            </a:r>
            <a:r>
              <a:rPr sz="1100" spc="-5" dirty="0">
                <a:solidFill>
                  <a:srgbClr val="AEABAB"/>
                </a:solidFill>
                <a:latin typeface="Calibri"/>
                <a:cs typeface="Calibri"/>
              </a:rPr>
              <a:t>action</a:t>
            </a:r>
            <a:r>
              <a:rPr sz="1100" spc="-15" dirty="0">
                <a:solidFill>
                  <a:srgbClr val="AEABAB"/>
                </a:solidFill>
                <a:latin typeface="Calibri"/>
                <a:cs typeface="Calibri"/>
              </a:rPr>
              <a:t> </a:t>
            </a:r>
            <a:r>
              <a:rPr sz="1100" spc="-10" dirty="0">
                <a:solidFill>
                  <a:srgbClr val="AEABAB"/>
                </a:solidFill>
                <a:latin typeface="Calibri"/>
                <a:cs typeface="Calibri"/>
              </a:rPr>
              <a:t>under</a:t>
            </a:r>
            <a:r>
              <a:rPr sz="1100" spc="35" dirty="0">
                <a:solidFill>
                  <a:srgbClr val="AEABAB"/>
                </a:solidFill>
                <a:latin typeface="Calibri"/>
                <a:cs typeface="Calibri"/>
              </a:rPr>
              <a:t> </a:t>
            </a:r>
            <a:r>
              <a:rPr sz="1100" spc="-5" dirty="0">
                <a:solidFill>
                  <a:srgbClr val="AEABAB"/>
                </a:solidFill>
                <a:latin typeface="Calibri"/>
                <a:cs typeface="Calibri"/>
              </a:rPr>
              <a:t>breach</a:t>
            </a:r>
            <a:r>
              <a:rPr sz="1100" spc="-20" dirty="0">
                <a:solidFill>
                  <a:srgbClr val="AEABAB"/>
                </a:solidFill>
                <a:latin typeface="Calibri"/>
                <a:cs typeface="Calibri"/>
              </a:rPr>
              <a:t> </a:t>
            </a:r>
            <a:r>
              <a:rPr sz="1100" spc="10" dirty="0">
                <a:solidFill>
                  <a:srgbClr val="AEABAB"/>
                </a:solidFill>
                <a:latin typeface="Calibri"/>
                <a:cs typeface="Calibri"/>
              </a:rPr>
              <a:t>of </a:t>
            </a:r>
            <a:r>
              <a:rPr sz="1100" spc="-20" dirty="0">
                <a:solidFill>
                  <a:srgbClr val="AEABAB"/>
                </a:solidFill>
                <a:latin typeface="Calibri"/>
                <a:cs typeface="Calibri"/>
              </a:rPr>
              <a:t>IP</a:t>
            </a:r>
            <a:r>
              <a:rPr sz="1100" spc="-10" dirty="0">
                <a:solidFill>
                  <a:srgbClr val="AEABAB"/>
                </a:solidFill>
                <a:latin typeface="Calibri"/>
                <a:cs typeface="Calibri"/>
              </a:rPr>
              <a:t> </a:t>
            </a:r>
            <a:r>
              <a:rPr sz="1100" spc="10" dirty="0">
                <a:solidFill>
                  <a:srgbClr val="AEABAB"/>
                </a:solidFill>
                <a:latin typeface="Calibri"/>
                <a:cs typeface="Calibri"/>
              </a:rPr>
              <a:t>and</a:t>
            </a:r>
            <a:r>
              <a:rPr sz="1100" spc="-15" dirty="0">
                <a:solidFill>
                  <a:srgbClr val="AEABAB"/>
                </a:solidFill>
                <a:latin typeface="Calibri"/>
                <a:cs typeface="Calibri"/>
              </a:rPr>
              <a:t> </a:t>
            </a:r>
            <a:r>
              <a:rPr sz="1100" spc="-10" dirty="0">
                <a:solidFill>
                  <a:srgbClr val="AEABAB"/>
                </a:solidFill>
                <a:latin typeface="Calibri"/>
                <a:cs typeface="Calibri"/>
              </a:rPr>
              <a:t>confidentiality</a:t>
            </a:r>
            <a:r>
              <a:rPr sz="1100" spc="-5" dirty="0">
                <a:solidFill>
                  <a:srgbClr val="AEABAB"/>
                </a:solidFill>
                <a:latin typeface="Calibri"/>
                <a:cs typeface="Calibri"/>
              </a:rPr>
              <a:t> clauses.</a:t>
            </a:r>
            <a:endParaRPr sz="1100">
              <a:latin typeface="Calibri"/>
              <a:cs typeface="Calibri"/>
            </a:endParaRPr>
          </a:p>
        </p:txBody>
      </p:sp>
      <p:grpSp>
        <p:nvGrpSpPr>
          <p:cNvPr id="3" name="object 3"/>
          <p:cNvGrpSpPr/>
          <p:nvPr/>
        </p:nvGrpSpPr>
        <p:grpSpPr>
          <a:xfrm>
            <a:off x="0" y="0"/>
            <a:ext cx="12192000" cy="6858000"/>
            <a:chOff x="0" y="0"/>
            <a:chExt cx="12192000" cy="6858000"/>
          </a:xfrm>
        </p:grpSpPr>
        <p:pic>
          <p:nvPicPr>
            <p:cNvPr id="4" name="object 4"/>
            <p:cNvPicPr/>
            <p:nvPr/>
          </p:nvPicPr>
          <p:blipFill>
            <a:blip r:embed="rId2" cstate="print"/>
            <a:stretch>
              <a:fillRect/>
            </a:stretch>
          </p:blipFill>
          <p:spPr>
            <a:xfrm>
              <a:off x="0" y="0"/>
              <a:ext cx="12191999" cy="6857997"/>
            </a:xfrm>
            <a:prstGeom prst="rect">
              <a:avLst/>
            </a:prstGeom>
          </p:spPr>
        </p:pic>
        <p:pic>
          <p:nvPicPr>
            <p:cNvPr id="5" name="object 5"/>
            <p:cNvPicPr/>
            <p:nvPr/>
          </p:nvPicPr>
          <p:blipFill>
            <a:blip r:embed="rId3" cstate="print"/>
            <a:stretch>
              <a:fillRect/>
            </a:stretch>
          </p:blipFill>
          <p:spPr>
            <a:xfrm>
              <a:off x="4019550" y="914400"/>
              <a:ext cx="5153025" cy="1419225"/>
            </a:xfrm>
            <a:prstGeom prst="rect">
              <a:avLst/>
            </a:prstGeom>
          </p:spPr>
        </p:pic>
      </p:grpSp>
      <p:sp>
        <p:nvSpPr>
          <p:cNvPr id="6" name="object 6"/>
          <p:cNvSpPr txBox="1">
            <a:spLocks noGrp="1"/>
          </p:cNvSpPr>
          <p:nvPr>
            <p:ph type="title"/>
          </p:nvPr>
        </p:nvSpPr>
        <p:spPr>
          <a:xfrm>
            <a:off x="457200" y="2812161"/>
            <a:ext cx="11430000" cy="1370888"/>
          </a:xfrm>
          <a:prstGeom prst="rect">
            <a:avLst/>
          </a:prstGeom>
        </p:spPr>
        <p:txBody>
          <a:bodyPr vert="horz" wrap="square" lIns="0" tIns="16510" rIns="0" bIns="0" rtlCol="0">
            <a:spAutoFit/>
          </a:bodyPr>
          <a:lstStyle/>
          <a:p>
            <a:pPr marL="12700" algn="ctr">
              <a:lnSpc>
                <a:spcPct val="100000"/>
              </a:lnSpc>
              <a:spcBef>
                <a:spcPts val="130"/>
              </a:spcBef>
            </a:pPr>
            <a:r>
              <a:rPr lang="en-US" sz="4400" spc="-5" dirty="0"/>
              <a:t>ANOMALY DETECTION AND EVENT PREDICTION USING SENSOR NETWORKS</a:t>
            </a:r>
            <a:endParaRPr lang="en-US" sz="4400" dirty="0"/>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15A81-91F6-40A7-9F06-8BB0C26F505D}"/>
              </a:ext>
            </a:extLst>
          </p:cNvPr>
          <p:cNvSpPr>
            <a:spLocks noGrp="1"/>
          </p:cNvSpPr>
          <p:nvPr>
            <p:ph type="ctrTitle"/>
          </p:nvPr>
        </p:nvSpPr>
        <p:spPr>
          <a:xfrm>
            <a:off x="4076700" y="304800"/>
            <a:ext cx="4038600" cy="615553"/>
          </a:xfrm>
        </p:spPr>
        <p:txBody>
          <a:bodyPr/>
          <a:lstStyle/>
          <a:p>
            <a:r>
              <a:rPr lang="en-US" sz="4000" b="1" u="sng" dirty="0">
                <a:latin typeface="+mj-lt"/>
              </a:rPr>
              <a:t>MODEL SELECTION</a:t>
            </a:r>
            <a:endParaRPr lang="en-IN" sz="4000" b="1" u="sng" dirty="0">
              <a:latin typeface="+mj-lt"/>
            </a:endParaRPr>
          </a:p>
        </p:txBody>
      </p:sp>
      <p:sp>
        <p:nvSpPr>
          <p:cNvPr id="3" name="Subtitle 2">
            <a:extLst>
              <a:ext uri="{FF2B5EF4-FFF2-40B4-BE49-F238E27FC236}">
                <a16:creationId xmlns:a16="http://schemas.microsoft.com/office/drawing/2014/main" id="{C4F30D84-E7D2-48D3-A126-C36FC8D8C7F1}"/>
              </a:ext>
            </a:extLst>
          </p:cNvPr>
          <p:cNvSpPr>
            <a:spLocks noGrp="1"/>
          </p:cNvSpPr>
          <p:nvPr>
            <p:ph type="subTitle" idx="4"/>
          </p:nvPr>
        </p:nvSpPr>
        <p:spPr>
          <a:xfrm>
            <a:off x="762000" y="1143000"/>
            <a:ext cx="10515600" cy="4739759"/>
          </a:xfrm>
        </p:spPr>
        <p:txBody>
          <a:bodyPr/>
          <a:lstStyle/>
          <a:p>
            <a:pPr marL="285750" indent="-285750" algn="just">
              <a:buFont typeface="Arial" panose="020B0604020202020204" pitchFamily="34" charset="0"/>
              <a:buChar char="•"/>
            </a:pPr>
            <a:r>
              <a:rPr lang="en-US" sz="2200" u="sng" dirty="0">
                <a:latin typeface="+mj-lt"/>
              </a:rPr>
              <a:t>Logistic Regression</a:t>
            </a:r>
            <a:r>
              <a:rPr lang="en-US" sz="2200" dirty="0">
                <a:latin typeface="+mj-lt"/>
              </a:rPr>
              <a:t>: Logistic Regression is commonly used for binary classification problems. It's preferred because it provides a simple an efficient way to model the relationship between the independent variables and the probability of a certain outcome.</a:t>
            </a:r>
          </a:p>
          <a:p>
            <a:pPr algn="just"/>
            <a:endParaRPr lang="en-US" sz="2200" dirty="0">
              <a:latin typeface="+mj-lt"/>
            </a:endParaRPr>
          </a:p>
          <a:p>
            <a:pPr marL="285750" indent="-285750" algn="just">
              <a:buFont typeface="Arial" panose="020B0604020202020204" pitchFamily="34" charset="0"/>
              <a:buChar char="•"/>
            </a:pPr>
            <a:r>
              <a:rPr lang="en-IN" sz="2200" u="sng" dirty="0">
                <a:latin typeface="+mj-lt"/>
              </a:rPr>
              <a:t>Decision Tree</a:t>
            </a:r>
            <a:r>
              <a:rPr lang="en-IN" sz="2200" dirty="0">
                <a:latin typeface="+mj-lt"/>
              </a:rPr>
              <a:t>: </a:t>
            </a:r>
            <a:r>
              <a:rPr lang="en-US" sz="2200" i="0" dirty="0">
                <a:effectLst/>
                <a:latin typeface="+mj-lt"/>
              </a:rPr>
              <a:t>Decision Tree algorithms are used for classification because they are simple, computationally efficient, and effective in handling high-dimensional data. </a:t>
            </a:r>
            <a:r>
              <a:rPr lang="en-US" sz="2200" dirty="0">
                <a:latin typeface="+mj-lt"/>
              </a:rPr>
              <a:t>Works best for categorical independent columns</a:t>
            </a:r>
            <a:r>
              <a:rPr lang="en-US" sz="2200" i="0" dirty="0">
                <a:effectLst/>
                <a:latin typeface="+mj-lt"/>
              </a:rPr>
              <a:t>.</a:t>
            </a:r>
          </a:p>
          <a:p>
            <a:pPr algn="just"/>
            <a:endParaRPr lang="en-US" sz="2200" dirty="0">
              <a:latin typeface="+mj-lt"/>
            </a:endParaRPr>
          </a:p>
          <a:p>
            <a:pPr marL="285750" indent="-285750" algn="just">
              <a:buFont typeface="Arial" panose="020B0604020202020204" pitchFamily="34" charset="0"/>
              <a:buChar char="•"/>
            </a:pPr>
            <a:r>
              <a:rPr lang="en-US" sz="2200" u="sng" dirty="0">
                <a:latin typeface="+mj-lt"/>
              </a:rPr>
              <a:t>Support Vector Machine</a:t>
            </a:r>
            <a:r>
              <a:rPr lang="en-US" sz="2200" dirty="0">
                <a:latin typeface="+mj-lt"/>
              </a:rPr>
              <a:t>: </a:t>
            </a:r>
            <a:r>
              <a:rPr lang="en-US" sz="2200" i="0" dirty="0">
                <a:effectLst/>
                <a:latin typeface="+mj-lt"/>
              </a:rPr>
              <a:t>SVM is a powerful supervised algorithm that works best on smaller datasets but on complex ones. </a:t>
            </a:r>
            <a:r>
              <a:rPr lang="en-US" sz="2200" dirty="0">
                <a:latin typeface="+mj-lt"/>
              </a:rPr>
              <a:t>It </a:t>
            </a:r>
            <a:r>
              <a:rPr lang="en-US" sz="2200" i="0" dirty="0">
                <a:effectLst/>
                <a:latin typeface="+mj-lt"/>
              </a:rPr>
              <a:t>can be used for both regression and classification </a:t>
            </a:r>
            <a:r>
              <a:rPr lang="en-US" sz="2200" dirty="0">
                <a:latin typeface="+mj-lt"/>
              </a:rPr>
              <a:t>tasks </a:t>
            </a:r>
            <a:r>
              <a:rPr lang="en-US" sz="2200" i="0" dirty="0">
                <a:effectLst/>
                <a:latin typeface="+mj-lt"/>
              </a:rPr>
              <a:t>but generally they work best in classification problems.</a:t>
            </a:r>
          </a:p>
          <a:p>
            <a:pPr algn="just"/>
            <a:endParaRPr lang="en-US" sz="2200" dirty="0">
              <a:latin typeface="+mj-lt"/>
            </a:endParaRPr>
          </a:p>
          <a:p>
            <a:pPr marL="285750" indent="-285750" algn="just">
              <a:buFont typeface="Arial" panose="020B0604020202020204" pitchFamily="34" charset="0"/>
              <a:buChar char="•"/>
            </a:pPr>
            <a:r>
              <a:rPr lang="en-US" sz="2200" u="sng" dirty="0">
                <a:latin typeface="+mj-lt"/>
              </a:rPr>
              <a:t>Random Forest Algorithm</a:t>
            </a:r>
            <a:r>
              <a:rPr lang="en-US" sz="2200" dirty="0">
                <a:latin typeface="+mj-lt"/>
              </a:rPr>
              <a:t>: Random Forest is a robust supervised algorithm suitable for both regression and classification tasks.</a:t>
            </a:r>
            <a:endParaRPr lang="en-IN" sz="2200" dirty="0">
              <a:latin typeface="+mj-lt"/>
            </a:endParaRPr>
          </a:p>
        </p:txBody>
      </p:sp>
    </p:spTree>
    <p:extLst>
      <p:ext uri="{BB962C8B-B14F-4D97-AF65-F5344CB8AC3E}">
        <p14:creationId xmlns:p14="http://schemas.microsoft.com/office/powerpoint/2010/main" val="3515749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down)">
                                      <p:cBhvr>
                                        <p:cTn id="39" dur="580">
                                          <p:stCondLst>
                                            <p:cond delay="0"/>
                                          </p:stCondLst>
                                        </p:cTn>
                                        <p:tgtEl>
                                          <p:spTgt spid="3">
                                            <p:txEl>
                                              <p:pRg st="4" end="4"/>
                                            </p:txEl>
                                          </p:spTgt>
                                        </p:tgtEl>
                                      </p:cBhvr>
                                    </p:animEffect>
                                    <p:anim calcmode="lin" valueType="num">
                                      <p:cBhvr>
                                        <p:cTn id="4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4" end="4"/>
                                            </p:txEl>
                                          </p:spTgt>
                                        </p:tgtEl>
                                      </p:cBhvr>
                                      <p:to x="100000" y="60000"/>
                                    </p:animScale>
                                    <p:animScale>
                                      <p:cBhvr>
                                        <p:cTn id="46" dur="166" decel="50000">
                                          <p:stCondLst>
                                            <p:cond delay="676"/>
                                          </p:stCondLst>
                                        </p:cTn>
                                        <p:tgtEl>
                                          <p:spTgt spid="3">
                                            <p:txEl>
                                              <p:pRg st="4" end="4"/>
                                            </p:txEl>
                                          </p:spTgt>
                                        </p:tgtEl>
                                      </p:cBhvr>
                                      <p:to x="100000" y="100000"/>
                                    </p:animScale>
                                    <p:animScale>
                                      <p:cBhvr>
                                        <p:cTn id="47" dur="26">
                                          <p:stCondLst>
                                            <p:cond delay="1312"/>
                                          </p:stCondLst>
                                        </p:cTn>
                                        <p:tgtEl>
                                          <p:spTgt spid="3">
                                            <p:txEl>
                                              <p:pRg st="4" end="4"/>
                                            </p:txEl>
                                          </p:spTgt>
                                        </p:tgtEl>
                                      </p:cBhvr>
                                      <p:to x="100000" y="80000"/>
                                    </p:animScale>
                                    <p:animScale>
                                      <p:cBhvr>
                                        <p:cTn id="48" dur="166" decel="50000">
                                          <p:stCondLst>
                                            <p:cond delay="1338"/>
                                          </p:stCondLst>
                                        </p:cTn>
                                        <p:tgtEl>
                                          <p:spTgt spid="3">
                                            <p:txEl>
                                              <p:pRg st="4" end="4"/>
                                            </p:txEl>
                                          </p:spTgt>
                                        </p:tgtEl>
                                      </p:cBhvr>
                                      <p:to x="100000" y="100000"/>
                                    </p:animScale>
                                    <p:animScale>
                                      <p:cBhvr>
                                        <p:cTn id="49" dur="26">
                                          <p:stCondLst>
                                            <p:cond delay="1642"/>
                                          </p:stCondLst>
                                        </p:cTn>
                                        <p:tgtEl>
                                          <p:spTgt spid="3">
                                            <p:txEl>
                                              <p:pRg st="4" end="4"/>
                                            </p:txEl>
                                          </p:spTgt>
                                        </p:tgtEl>
                                      </p:cBhvr>
                                      <p:to x="100000" y="90000"/>
                                    </p:animScale>
                                    <p:animScale>
                                      <p:cBhvr>
                                        <p:cTn id="50" dur="166" decel="50000">
                                          <p:stCondLst>
                                            <p:cond delay="1668"/>
                                          </p:stCondLst>
                                        </p:cTn>
                                        <p:tgtEl>
                                          <p:spTgt spid="3">
                                            <p:txEl>
                                              <p:pRg st="4" end="4"/>
                                            </p:txEl>
                                          </p:spTgt>
                                        </p:tgtEl>
                                      </p:cBhvr>
                                      <p:to x="100000" y="100000"/>
                                    </p:animScale>
                                    <p:animScale>
                                      <p:cBhvr>
                                        <p:cTn id="51" dur="26">
                                          <p:stCondLst>
                                            <p:cond delay="1808"/>
                                          </p:stCondLst>
                                        </p:cTn>
                                        <p:tgtEl>
                                          <p:spTgt spid="3">
                                            <p:txEl>
                                              <p:pRg st="4" end="4"/>
                                            </p:txEl>
                                          </p:spTgt>
                                        </p:tgtEl>
                                      </p:cBhvr>
                                      <p:to x="100000" y="95000"/>
                                    </p:animScale>
                                    <p:animScale>
                                      <p:cBhvr>
                                        <p:cTn id="52" dur="166" decel="50000">
                                          <p:stCondLst>
                                            <p:cond delay="1834"/>
                                          </p:stCondLst>
                                        </p:cTn>
                                        <p:tgtEl>
                                          <p:spTgt spid="3">
                                            <p:txEl>
                                              <p:pRg st="4" end="4"/>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wipe(down)">
                                      <p:cBhvr>
                                        <p:cTn id="55" dur="580">
                                          <p:stCondLst>
                                            <p:cond delay="0"/>
                                          </p:stCondLst>
                                        </p:cTn>
                                        <p:tgtEl>
                                          <p:spTgt spid="3">
                                            <p:txEl>
                                              <p:pRg st="6" end="6"/>
                                            </p:txEl>
                                          </p:spTgt>
                                        </p:tgtEl>
                                      </p:cBhvr>
                                    </p:animEffect>
                                    <p:anim calcmode="lin" valueType="num">
                                      <p:cBhvr>
                                        <p:cTn id="5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6" end="6"/>
                                            </p:txEl>
                                          </p:spTgt>
                                        </p:tgtEl>
                                      </p:cBhvr>
                                      <p:to x="100000" y="60000"/>
                                    </p:animScale>
                                    <p:animScale>
                                      <p:cBhvr>
                                        <p:cTn id="62" dur="166" decel="50000">
                                          <p:stCondLst>
                                            <p:cond delay="676"/>
                                          </p:stCondLst>
                                        </p:cTn>
                                        <p:tgtEl>
                                          <p:spTgt spid="3">
                                            <p:txEl>
                                              <p:pRg st="6" end="6"/>
                                            </p:txEl>
                                          </p:spTgt>
                                        </p:tgtEl>
                                      </p:cBhvr>
                                      <p:to x="100000" y="100000"/>
                                    </p:animScale>
                                    <p:animScale>
                                      <p:cBhvr>
                                        <p:cTn id="63" dur="26">
                                          <p:stCondLst>
                                            <p:cond delay="1312"/>
                                          </p:stCondLst>
                                        </p:cTn>
                                        <p:tgtEl>
                                          <p:spTgt spid="3">
                                            <p:txEl>
                                              <p:pRg st="6" end="6"/>
                                            </p:txEl>
                                          </p:spTgt>
                                        </p:tgtEl>
                                      </p:cBhvr>
                                      <p:to x="100000" y="80000"/>
                                    </p:animScale>
                                    <p:animScale>
                                      <p:cBhvr>
                                        <p:cTn id="64" dur="166" decel="50000">
                                          <p:stCondLst>
                                            <p:cond delay="1338"/>
                                          </p:stCondLst>
                                        </p:cTn>
                                        <p:tgtEl>
                                          <p:spTgt spid="3">
                                            <p:txEl>
                                              <p:pRg st="6" end="6"/>
                                            </p:txEl>
                                          </p:spTgt>
                                        </p:tgtEl>
                                      </p:cBhvr>
                                      <p:to x="100000" y="100000"/>
                                    </p:animScale>
                                    <p:animScale>
                                      <p:cBhvr>
                                        <p:cTn id="65" dur="26">
                                          <p:stCondLst>
                                            <p:cond delay="1642"/>
                                          </p:stCondLst>
                                        </p:cTn>
                                        <p:tgtEl>
                                          <p:spTgt spid="3">
                                            <p:txEl>
                                              <p:pRg st="6" end="6"/>
                                            </p:txEl>
                                          </p:spTgt>
                                        </p:tgtEl>
                                      </p:cBhvr>
                                      <p:to x="100000" y="90000"/>
                                    </p:animScale>
                                    <p:animScale>
                                      <p:cBhvr>
                                        <p:cTn id="66" dur="166" decel="50000">
                                          <p:stCondLst>
                                            <p:cond delay="1668"/>
                                          </p:stCondLst>
                                        </p:cTn>
                                        <p:tgtEl>
                                          <p:spTgt spid="3">
                                            <p:txEl>
                                              <p:pRg st="6" end="6"/>
                                            </p:txEl>
                                          </p:spTgt>
                                        </p:tgtEl>
                                      </p:cBhvr>
                                      <p:to x="100000" y="100000"/>
                                    </p:animScale>
                                    <p:animScale>
                                      <p:cBhvr>
                                        <p:cTn id="67" dur="26">
                                          <p:stCondLst>
                                            <p:cond delay="1808"/>
                                          </p:stCondLst>
                                        </p:cTn>
                                        <p:tgtEl>
                                          <p:spTgt spid="3">
                                            <p:txEl>
                                              <p:pRg st="6" end="6"/>
                                            </p:txEl>
                                          </p:spTgt>
                                        </p:tgtEl>
                                      </p:cBhvr>
                                      <p:to x="100000" y="95000"/>
                                    </p:animScale>
                                    <p:animScale>
                                      <p:cBhvr>
                                        <p:cTn id="68"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F85A-85B6-488A-A045-D6F1CC9E6115}"/>
              </a:ext>
            </a:extLst>
          </p:cNvPr>
          <p:cNvSpPr>
            <a:spLocks noGrp="1"/>
          </p:cNvSpPr>
          <p:nvPr>
            <p:ph type="title"/>
          </p:nvPr>
        </p:nvSpPr>
        <p:spPr>
          <a:xfrm>
            <a:off x="3795633" y="228600"/>
            <a:ext cx="4600734" cy="615553"/>
          </a:xfrm>
        </p:spPr>
        <p:txBody>
          <a:bodyPr/>
          <a:lstStyle/>
          <a:p>
            <a:r>
              <a:rPr lang="en-US" sz="4000" u="sng" dirty="0">
                <a:solidFill>
                  <a:schemeClr val="tx1"/>
                </a:solidFill>
                <a:latin typeface="+mj-lt"/>
              </a:rPr>
              <a:t>DATA VISUALIZATION</a:t>
            </a:r>
          </a:p>
        </p:txBody>
      </p:sp>
      <p:pic>
        <p:nvPicPr>
          <p:cNvPr id="6" name="Content Placeholder 5">
            <a:extLst>
              <a:ext uri="{FF2B5EF4-FFF2-40B4-BE49-F238E27FC236}">
                <a16:creationId xmlns:a16="http://schemas.microsoft.com/office/drawing/2014/main" id="{250FDB15-5B3B-4F40-AAB6-66820608C8F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07468" y="1003852"/>
            <a:ext cx="8977064" cy="5105400"/>
          </a:xfrm>
        </p:spPr>
      </p:pic>
    </p:spTree>
    <p:extLst>
      <p:ext uri="{BB962C8B-B14F-4D97-AF65-F5344CB8AC3E}">
        <p14:creationId xmlns:p14="http://schemas.microsoft.com/office/powerpoint/2010/main" val="2093724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8625-2570-4120-9E1B-E4F63B00A5C6}"/>
              </a:ext>
            </a:extLst>
          </p:cNvPr>
          <p:cNvSpPr>
            <a:spLocks noGrp="1"/>
          </p:cNvSpPr>
          <p:nvPr>
            <p:ph type="ctrTitle"/>
          </p:nvPr>
        </p:nvSpPr>
        <p:spPr>
          <a:xfrm>
            <a:off x="4486275" y="457200"/>
            <a:ext cx="3219450" cy="615553"/>
          </a:xfrm>
        </p:spPr>
        <p:txBody>
          <a:bodyPr/>
          <a:lstStyle/>
          <a:p>
            <a:r>
              <a:rPr lang="en-US" sz="4000" b="1" u="sng" dirty="0"/>
              <a:t>FUTURE SCOPE</a:t>
            </a:r>
          </a:p>
        </p:txBody>
      </p:sp>
      <p:sp>
        <p:nvSpPr>
          <p:cNvPr id="3" name="Subtitle 2">
            <a:extLst>
              <a:ext uri="{FF2B5EF4-FFF2-40B4-BE49-F238E27FC236}">
                <a16:creationId xmlns:a16="http://schemas.microsoft.com/office/drawing/2014/main" id="{F476B131-8225-4BF8-BB2C-A2F27923D377}"/>
              </a:ext>
            </a:extLst>
          </p:cNvPr>
          <p:cNvSpPr>
            <a:spLocks noGrp="1"/>
          </p:cNvSpPr>
          <p:nvPr>
            <p:ph type="subTitle" idx="4"/>
          </p:nvPr>
        </p:nvSpPr>
        <p:spPr>
          <a:xfrm>
            <a:off x="990600" y="1600201"/>
            <a:ext cx="10134600" cy="3693319"/>
          </a:xfrm>
        </p:spPr>
        <p:txBody>
          <a:bodyPr/>
          <a:lstStyle/>
          <a:p>
            <a:pPr marL="342900" indent="-342900" algn="just">
              <a:buFont typeface="Arial" panose="020B0604020202020204" pitchFamily="34" charset="0"/>
              <a:buChar char="•"/>
            </a:pPr>
            <a:r>
              <a:rPr lang="en-US" sz="2400" dirty="0"/>
              <a:t>Implementing anomaly detection algorithms directly on sensor devices to reduce latency and improve real-time processing capabilities.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Leveraging advanced machine learning algorithms to improve the accuracy and efficiency of anomaly detection.</a:t>
            </a:r>
          </a:p>
          <a:p>
            <a:pPr algn="just"/>
            <a:endParaRPr lang="en-US" sz="2400" dirty="0"/>
          </a:p>
          <a:p>
            <a:pPr marL="285750" indent="-285750" algn="just">
              <a:buFont typeface="Arial" panose="020B0604020202020204" pitchFamily="34" charset="0"/>
              <a:buChar char="•"/>
            </a:pPr>
            <a:r>
              <a:rPr lang="en-US" sz="2400" dirty="0"/>
              <a:t>Continued advancements in sensor technology, data analytics, machine learning, and computing power will further enhance the capabilities and impact of anomaly detection systems, contributing to safer, more efficient, and more sustainable practices in various fields.</a:t>
            </a:r>
          </a:p>
        </p:txBody>
      </p:sp>
    </p:spTree>
    <p:extLst>
      <p:ext uri="{BB962C8B-B14F-4D97-AF65-F5344CB8AC3E}">
        <p14:creationId xmlns:p14="http://schemas.microsoft.com/office/powerpoint/2010/main" val="3300301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8832" y="2184429"/>
            <a:ext cx="7694336" cy="1244571"/>
          </a:xfrm>
          <a:prstGeom prst="rect">
            <a:avLst/>
          </a:prstGeom>
        </p:spPr>
        <p:txBody>
          <a:bodyPr vert="horz" wrap="square" lIns="0" tIns="13335" rIns="0" bIns="0" rtlCol="0">
            <a:spAutoFit/>
          </a:bodyPr>
          <a:lstStyle/>
          <a:p>
            <a:pPr marL="12700">
              <a:lnSpc>
                <a:spcPct val="100000"/>
              </a:lnSpc>
              <a:spcBef>
                <a:spcPts val="105"/>
              </a:spcBef>
            </a:pPr>
            <a:r>
              <a:rPr lang="en-US" sz="8000" u="sng" dirty="0">
                <a:solidFill>
                  <a:schemeClr val="tx1"/>
                </a:solidFill>
              </a:rPr>
              <a:t>ANY QUESTIONS?</a:t>
            </a: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45"/>
              </a:lnSpc>
            </a:pPr>
            <a:r>
              <a:rPr b="1" spc="-5" dirty="0">
                <a:latin typeface="Calibri"/>
                <a:cs typeface="Calibri"/>
              </a:rPr>
              <a:t>CONFIDENTIAL</a:t>
            </a:r>
            <a:r>
              <a:rPr spc="-5" dirty="0"/>
              <a:t>:</a:t>
            </a:r>
            <a:r>
              <a:rPr spc="-15" dirty="0"/>
              <a:t> </a:t>
            </a:r>
            <a:r>
              <a:rPr spc="5" dirty="0"/>
              <a:t>The</a:t>
            </a:r>
            <a:r>
              <a:rPr spc="20" dirty="0"/>
              <a:t> </a:t>
            </a:r>
            <a:r>
              <a:rPr spc="-5" dirty="0"/>
              <a:t>information </a:t>
            </a:r>
            <a:r>
              <a:rPr spc="-10" dirty="0"/>
              <a:t>in </a:t>
            </a:r>
            <a:r>
              <a:rPr dirty="0"/>
              <a:t>this</a:t>
            </a:r>
            <a:r>
              <a:rPr spc="-10" dirty="0"/>
              <a:t> </a:t>
            </a:r>
            <a:r>
              <a:rPr spc="-5" dirty="0"/>
              <a:t>document</a:t>
            </a:r>
            <a:r>
              <a:rPr spc="-20" dirty="0"/>
              <a:t> </a:t>
            </a:r>
            <a:r>
              <a:rPr spc="-10" dirty="0"/>
              <a:t>belongs</a:t>
            </a:r>
            <a:r>
              <a:rPr spc="-5" dirty="0"/>
              <a:t> </a:t>
            </a:r>
            <a:r>
              <a:rPr spc="10" dirty="0"/>
              <a:t>to</a:t>
            </a:r>
            <a:r>
              <a:rPr spc="-15" dirty="0"/>
              <a:t> </a:t>
            </a:r>
            <a:r>
              <a:rPr spc="-5" dirty="0"/>
              <a:t>Boston</a:t>
            </a:r>
            <a:r>
              <a:rPr spc="-10" dirty="0"/>
              <a:t> </a:t>
            </a:r>
            <a:r>
              <a:rPr spc="-5" dirty="0"/>
              <a:t>Institute</a:t>
            </a:r>
            <a:r>
              <a:rPr spc="-55" dirty="0"/>
              <a:t> </a:t>
            </a:r>
            <a:r>
              <a:rPr spc="10" dirty="0"/>
              <a:t>of</a:t>
            </a:r>
            <a:r>
              <a:rPr spc="15" dirty="0"/>
              <a:t> </a:t>
            </a:r>
            <a:r>
              <a:rPr spc="-10" dirty="0"/>
              <a:t>Analytics</a:t>
            </a:r>
            <a:r>
              <a:rPr spc="-5" dirty="0"/>
              <a:t> LLC.</a:t>
            </a:r>
            <a:r>
              <a:rPr dirty="0"/>
              <a:t> </a:t>
            </a:r>
            <a:r>
              <a:rPr spc="20" dirty="0"/>
              <a:t>Any</a:t>
            </a:r>
            <a:r>
              <a:rPr spc="-5" dirty="0"/>
              <a:t> </a:t>
            </a:r>
            <a:r>
              <a:rPr spc="-10" dirty="0"/>
              <a:t>unauthorized</a:t>
            </a:r>
            <a:r>
              <a:rPr spc="-5" dirty="0"/>
              <a:t> </a:t>
            </a:r>
            <a:r>
              <a:rPr dirty="0"/>
              <a:t>sharing</a:t>
            </a:r>
            <a:r>
              <a:rPr spc="-20" dirty="0"/>
              <a:t> </a:t>
            </a:r>
            <a:r>
              <a:rPr spc="10" dirty="0"/>
              <a:t>of</a:t>
            </a:r>
            <a:r>
              <a:rPr spc="15" dirty="0"/>
              <a:t> </a:t>
            </a:r>
            <a:r>
              <a:rPr spc="-20" dirty="0"/>
              <a:t>this</a:t>
            </a:r>
          </a:p>
          <a:p>
            <a:pPr marL="12700">
              <a:lnSpc>
                <a:spcPts val="1300"/>
              </a:lnSpc>
            </a:pPr>
            <a:r>
              <a:rPr spc="-5" dirty="0"/>
              <a:t>material</a:t>
            </a:r>
            <a:r>
              <a:rPr spc="15" dirty="0"/>
              <a:t> </a:t>
            </a:r>
            <a:r>
              <a:rPr spc="-10" dirty="0"/>
              <a:t>is</a:t>
            </a:r>
            <a:r>
              <a:rPr spc="-15" dirty="0"/>
              <a:t> </a:t>
            </a:r>
            <a:r>
              <a:rPr dirty="0"/>
              <a:t>prohibited</a:t>
            </a:r>
            <a:r>
              <a:rPr spc="-20" dirty="0"/>
              <a:t> </a:t>
            </a:r>
            <a:r>
              <a:rPr spc="10" dirty="0"/>
              <a:t>and</a:t>
            </a:r>
            <a:r>
              <a:rPr spc="-15" dirty="0"/>
              <a:t> </a:t>
            </a:r>
            <a:r>
              <a:rPr spc="-5" dirty="0"/>
              <a:t>subject</a:t>
            </a:r>
            <a:r>
              <a:rPr spc="-30" dirty="0"/>
              <a:t> </a:t>
            </a:r>
            <a:r>
              <a:rPr spc="10" dirty="0"/>
              <a:t>to</a:t>
            </a:r>
            <a:r>
              <a:rPr spc="-20" dirty="0"/>
              <a:t> </a:t>
            </a:r>
            <a:r>
              <a:rPr spc="-10" dirty="0"/>
              <a:t>legal</a:t>
            </a:r>
            <a:r>
              <a:rPr spc="15" dirty="0"/>
              <a:t> </a:t>
            </a:r>
            <a:r>
              <a:rPr spc="-5" dirty="0"/>
              <a:t>action</a:t>
            </a:r>
            <a:r>
              <a:rPr spc="-15" dirty="0"/>
              <a:t> </a:t>
            </a:r>
            <a:r>
              <a:rPr spc="-10" dirty="0"/>
              <a:t>under</a:t>
            </a:r>
            <a:r>
              <a:rPr spc="35" dirty="0"/>
              <a:t> </a:t>
            </a:r>
            <a:r>
              <a:rPr spc="-5" dirty="0"/>
              <a:t>breach</a:t>
            </a:r>
            <a:r>
              <a:rPr spc="-20" dirty="0"/>
              <a:t> </a:t>
            </a:r>
            <a:r>
              <a:rPr spc="10" dirty="0"/>
              <a:t>of </a:t>
            </a:r>
            <a:r>
              <a:rPr spc="-20" dirty="0"/>
              <a:t>IP</a:t>
            </a:r>
            <a:r>
              <a:rPr spc="-10" dirty="0"/>
              <a:t> </a:t>
            </a:r>
            <a:r>
              <a:rPr spc="10" dirty="0"/>
              <a:t>and</a:t>
            </a:r>
            <a:r>
              <a:rPr spc="-15" dirty="0"/>
              <a:t> </a:t>
            </a:r>
            <a:r>
              <a:rPr spc="-10" dirty="0"/>
              <a:t>confidentiality</a:t>
            </a:r>
            <a:r>
              <a:rPr spc="-5" dirty="0"/>
              <a:t> clauses.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9450" y="6256893"/>
            <a:ext cx="7187565" cy="305435"/>
          </a:xfrm>
          <a:prstGeom prst="rect">
            <a:avLst/>
          </a:prstGeom>
        </p:spPr>
        <p:txBody>
          <a:bodyPr vert="horz" wrap="square" lIns="0" tIns="0" rIns="0" bIns="0" rtlCol="0">
            <a:spAutoFit/>
          </a:bodyPr>
          <a:lstStyle/>
          <a:p>
            <a:pPr>
              <a:lnSpc>
                <a:spcPts val="1045"/>
              </a:lnSpc>
            </a:pPr>
            <a:r>
              <a:rPr sz="1100" b="1" spc="-5" dirty="0">
                <a:solidFill>
                  <a:srgbClr val="AEABAB"/>
                </a:solidFill>
                <a:latin typeface="Calibri"/>
                <a:cs typeface="Calibri"/>
              </a:rPr>
              <a:t>CONFIDENTIAL</a:t>
            </a:r>
            <a:r>
              <a:rPr sz="1100" spc="-5" dirty="0">
                <a:solidFill>
                  <a:srgbClr val="AEABAB"/>
                </a:solidFill>
                <a:latin typeface="Calibri"/>
                <a:cs typeface="Calibri"/>
              </a:rPr>
              <a:t>:</a:t>
            </a:r>
            <a:r>
              <a:rPr sz="1100" spc="-15" dirty="0">
                <a:solidFill>
                  <a:srgbClr val="AEABAB"/>
                </a:solidFill>
                <a:latin typeface="Calibri"/>
                <a:cs typeface="Calibri"/>
              </a:rPr>
              <a:t> </a:t>
            </a:r>
            <a:r>
              <a:rPr sz="1100" spc="5" dirty="0">
                <a:solidFill>
                  <a:srgbClr val="AEABAB"/>
                </a:solidFill>
                <a:latin typeface="Calibri"/>
                <a:cs typeface="Calibri"/>
              </a:rPr>
              <a:t>The</a:t>
            </a:r>
            <a:r>
              <a:rPr sz="1100" spc="25" dirty="0">
                <a:solidFill>
                  <a:srgbClr val="AEABAB"/>
                </a:solidFill>
                <a:latin typeface="Calibri"/>
                <a:cs typeface="Calibri"/>
              </a:rPr>
              <a:t> </a:t>
            </a:r>
            <a:r>
              <a:rPr sz="1100" spc="-5" dirty="0">
                <a:solidFill>
                  <a:srgbClr val="AEABAB"/>
                </a:solidFill>
                <a:latin typeface="Calibri"/>
                <a:cs typeface="Calibri"/>
              </a:rPr>
              <a:t>information</a:t>
            </a:r>
            <a:r>
              <a:rPr sz="1100" spc="-10" dirty="0">
                <a:solidFill>
                  <a:srgbClr val="AEABAB"/>
                </a:solidFill>
                <a:latin typeface="Calibri"/>
                <a:cs typeface="Calibri"/>
              </a:rPr>
              <a:t> in</a:t>
            </a:r>
            <a:r>
              <a:rPr sz="1100" spc="-5" dirty="0">
                <a:solidFill>
                  <a:srgbClr val="AEABAB"/>
                </a:solidFill>
                <a:latin typeface="Calibri"/>
                <a:cs typeface="Calibri"/>
              </a:rPr>
              <a:t> </a:t>
            </a:r>
            <a:r>
              <a:rPr sz="1100" dirty="0">
                <a:solidFill>
                  <a:srgbClr val="AEABAB"/>
                </a:solidFill>
                <a:latin typeface="Calibri"/>
                <a:cs typeface="Calibri"/>
              </a:rPr>
              <a:t>this</a:t>
            </a:r>
            <a:r>
              <a:rPr sz="1100" spc="-10" dirty="0">
                <a:solidFill>
                  <a:srgbClr val="AEABAB"/>
                </a:solidFill>
                <a:latin typeface="Calibri"/>
                <a:cs typeface="Calibri"/>
              </a:rPr>
              <a:t> </a:t>
            </a:r>
            <a:r>
              <a:rPr sz="1100" spc="-5" dirty="0">
                <a:solidFill>
                  <a:srgbClr val="AEABAB"/>
                </a:solidFill>
                <a:latin typeface="Calibri"/>
                <a:cs typeface="Calibri"/>
              </a:rPr>
              <a:t>document</a:t>
            </a:r>
            <a:r>
              <a:rPr sz="1100" spc="-15" dirty="0">
                <a:solidFill>
                  <a:srgbClr val="AEABAB"/>
                </a:solidFill>
                <a:latin typeface="Calibri"/>
                <a:cs typeface="Calibri"/>
              </a:rPr>
              <a:t> </a:t>
            </a:r>
            <a:r>
              <a:rPr sz="1100" spc="-10" dirty="0">
                <a:solidFill>
                  <a:srgbClr val="AEABAB"/>
                </a:solidFill>
                <a:latin typeface="Calibri"/>
                <a:cs typeface="Calibri"/>
              </a:rPr>
              <a:t>belongs </a:t>
            </a:r>
            <a:r>
              <a:rPr sz="1100" spc="10" dirty="0">
                <a:solidFill>
                  <a:srgbClr val="AEABAB"/>
                </a:solidFill>
                <a:latin typeface="Calibri"/>
                <a:cs typeface="Calibri"/>
              </a:rPr>
              <a:t>to</a:t>
            </a:r>
            <a:r>
              <a:rPr sz="1100" spc="-15" dirty="0">
                <a:solidFill>
                  <a:srgbClr val="AEABAB"/>
                </a:solidFill>
                <a:latin typeface="Calibri"/>
                <a:cs typeface="Calibri"/>
              </a:rPr>
              <a:t> </a:t>
            </a:r>
            <a:r>
              <a:rPr sz="1100" spc="-5" dirty="0">
                <a:solidFill>
                  <a:srgbClr val="AEABAB"/>
                </a:solidFill>
                <a:latin typeface="Calibri"/>
                <a:cs typeface="Calibri"/>
              </a:rPr>
              <a:t>Boston Institute</a:t>
            </a:r>
            <a:r>
              <a:rPr sz="1100" spc="-55" dirty="0">
                <a:solidFill>
                  <a:srgbClr val="AEABAB"/>
                </a:solidFill>
                <a:latin typeface="Calibri"/>
                <a:cs typeface="Calibri"/>
              </a:rPr>
              <a:t> </a:t>
            </a:r>
            <a:r>
              <a:rPr sz="1100" spc="10" dirty="0">
                <a:solidFill>
                  <a:srgbClr val="AEABAB"/>
                </a:solidFill>
                <a:latin typeface="Calibri"/>
                <a:cs typeface="Calibri"/>
              </a:rPr>
              <a:t>of</a:t>
            </a:r>
            <a:r>
              <a:rPr sz="1100" spc="20" dirty="0">
                <a:solidFill>
                  <a:srgbClr val="AEABAB"/>
                </a:solidFill>
                <a:latin typeface="Calibri"/>
                <a:cs typeface="Calibri"/>
              </a:rPr>
              <a:t> </a:t>
            </a:r>
            <a:r>
              <a:rPr sz="1100" spc="-10" dirty="0">
                <a:solidFill>
                  <a:srgbClr val="AEABAB"/>
                </a:solidFill>
                <a:latin typeface="Calibri"/>
                <a:cs typeface="Calibri"/>
              </a:rPr>
              <a:t>Analytics </a:t>
            </a:r>
            <a:r>
              <a:rPr sz="1100" spc="-5" dirty="0">
                <a:solidFill>
                  <a:srgbClr val="AEABAB"/>
                </a:solidFill>
                <a:latin typeface="Calibri"/>
                <a:cs typeface="Calibri"/>
              </a:rPr>
              <a:t>LLC.</a:t>
            </a:r>
            <a:r>
              <a:rPr sz="1100" spc="5" dirty="0">
                <a:solidFill>
                  <a:srgbClr val="AEABAB"/>
                </a:solidFill>
                <a:latin typeface="Calibri"/>
                <a:cs typeface="Calibri"/>
              </a:rPr>
              <a:t> </a:t>
            </a:r>
            <a:r>
              <a:rPr sz="1100" spc="20" dirty="0">
                <a:solidFill>
                  <a:srgbClr val="AEABAB"/>
                </a:solidFill>
                <a:latin typeface="Calibri"/>
                <a:cs typeface="Calibri"/>
              </a:rPr>
              <a:t>Any</a:t>
            </a:r>
            <a:r>
              <a:rPr sz="1100" spc="-5" dirty="0">
                <a:solidFill>
                  <a:srgbClr val="AEABAB"/>
                </a:solidFill>
                <a:latin typeface="Calibri"/>
                <a:cs typeface="Calibri"/>
              </a:rPr>
              <a:t> </a:t>
            </a:r>
            <a:r>
              <a:rPr sz="1100" spc="-10" dirty="0">
                <a:solidFill>
                  <a:srgbClr val="AEABAB"/>
                </a:solidFill>
                <a:latin typeface="Calibri"/>
                <a:cs typeface="Calibri"/>
              </a:rPr>
              <a:t>unauthorized</a:t>
            </a:r>
            <a:r>
              <a:rPr sz="1100" spc="-5" dirty="0">
                <a:solidFill>
                  <a:srgbClr val="AEABAB"/>
                </a:solidFill>
                <a:latin typeface="Calibri"/>
                <a:cs typeface="Calibri"/>
              </a:rPr>
              <a:t> </a:t>
            </a:r>
            <a:r>
              <a:rPr sz="1100" dirty="0">
                <a:solidFill>
                  <a:srgbClr val="AEABAB"/>
                </a:solidFill>
                <a:latin typeface="Calibri"/>
                <a:cs typeface="Calibri"/>
              </a:rPr>
              <a:t>sharing</a:t>
            </a:r>
            <a:r>
              <a:rPr sz="1100" spc="-20" dirty="0">
                <a:solidFill>
                  <a:srgbClr val="AEABAB"/>
                </a:solidFill>
                <a:latin typeface="Calibri"/>
                <a:cs typeface="Calibri"/>
              </a:rPr>
              <a:t> </a:t>
            </a:r>
            <a:r>
              <a:rPr sz="1100" spc="10" dirty="0">
                <a:solidFill>
                  <a:srgbClr val="AEABAB"/>
                </a:solidFill>
                <a:latin typeface="Calibri"/>
                <a:cs typeface="Calibri"/>
              </a:rPr>
              <a:t>of</a:t>
            </a:r>
            <a:r>
              <a:rPr sz="1100" spc="20" dirty="0">
                <a:solidFill>
                  <a:srgbClr val="AEABAB"/>
                </a:solidFill>
                <a:latin typeface="Calibri"/>
                <a:cs typeface="Calibri"/>
              </a:rPr>
              <a:t> </a:t>
            </a:r>
            <a:r>
              <a:rPr sz="1100" spc="-20" dirty="0">
                <a:solidFill>
                  <a:srgbClr val="AEABAB"/>
                </a:solidFill>
                <a:latin typeface="Calibri"/>
                <a:cs typeface="Calibri"/>
              </a:rPr>
              <a:t>this</a:t>
            </a:r>
            <a:endParaRPr sz="1100">
              <a:latin typeface="Calibri"/>
              <a:cs typeface="Calibri"/>
            </a:endParaRPr>
          </a:p>
          <a:p>
            <a:pPr>
              <a:lnSpc>
                <a:spcPts val="1300"/>
              </a:lnSpc>
            </a:pPr>
            <a:r>
              <a:rPr sz="1100" spc="-5" dirty="0">
                <a:solidFill>
                  <a:srgbClr val="AEABAB"/>
                </a:solidFill>
                <a:latin typeface="Calibri"/>
                <a:cs typeface="Calibri"/>
              </a:rPr>
              <a:t>material</a:t>
            </a:r>
            <a:r>
              <a:rPr sz="1100" spc="15" dirty="0">
                <a:solidFill>
                  <a:srgbClr val="AEABAB"/>
                </a:solidFill>
                <a:latin typeface="Calibri"/>
                <a:cs typeface="Calibri"/>
              </a:rPr>
              <a:t> </a:t>
            </a:r>
            <a:r>
              <a:rPr sz="1100" spc="-10" dirty="0">
                <a:solidFill>
                  <a:srgbClr val="AEABAB"/>
                </a:solidFill>
                <a:latin typeface="Calibri"/>
                <a:cs typeface="Calibri"/>
              </a:rPr>
              <a:t>is</a:t>
            </a:r>
            <a:r>
              <a:rPr sz="1100" spc="-15" dirty="0">
                <a:solidFill>
                  <a:srgbClr val="AEABAB"/>
                </a:solidFill>
                <a:latin typeface="Calibri"/>
                <a:cs typeface="Calibri"/>
              </a:rPr>
              <a:t> </a:t>
            </a:r>
            <a:r>
              <a:rPr sz="1100" dirty="0">
                <a:solidFill>
                  <a:srgbClr val="AEABAB"/>
                </a:solidFill>
                <a:latin typeface="Calibri"/>
                <a:cs typeface="Calibri"/>
              </a:rPr>
              <a:t>prohibited</a:t>
            </a:r>
            <a:r>
              <a:rPr sz="1100" spc="-20" dirty="0">
                <a:solidFill>
                  <a:srgbClr val="AEABAB"/>
                </a:solidFill>
                <a:latin typeface="Calibri"/>
                <a:cs typeface="Calibri"/>
              </a:rPr>
              <a:t> </a:t>
            </a:r>
            <a:r>
              <a:rPr sz="1100" spc="10" dirty="0">
                <a:solidFill>
                  <a:srgbClr val="AEABAB"/>
                </a:solidFill>
                <a:latin typeface="Calibri"/>
                <a:cs typeface="Calibri"/>
              </a:rPr>
              <a:t>and</a:t>
            </a:r>
            <a:r>
              <a:rPr sz="1100" spc="-15" dirty="0">
                <a:solidFill>
                  <a:srgbClr val="AEABAB"/>
                </a:solidFill>
                <a:latin typeface="Calibri"/>
                <a:cs typeface="Calibri"/>
              </a:rPr>
              <a:t> </a:t>
            </a:r>
            <a:r>
              <a:rPr sz="1100" spc="-5" dirty="0">
                <a:solidFill>
                  <a:srgbClr val="AEABAB"/>
                </a:solidFill>
                <a:latin typeface="Calibri"/>
                <a:cs typeface="Calibri"/>
              </a:rPr>
              <a:t>subject</a:t>
            </a:r>
            <a:r>
              <a:rPr sz="1100" spc="-30" dirty="0">
                <a:solidFill>
                  <a:srgbClr val="AEABAB"/>
                </a:solidFill>
                <a:latin typeface="Calibri"/>
                <a:cs typeface="Calibri"/>
              </a:rPr>
              <a:t> </a:t>
            </a:r>
            <a:r>
              <a:rPr sz="1100" spc="10" dirty="0">
                <a:solidFill>
                  <a:srgbClr val="AEABAB"/>
                </a:solidFill>
                <a:latin typeface="Calibri"/>
                <a:cs typeface="Calibri"/>
              </a:rPr>
              <a:t>to</a:t>
            </a:r>
            <a:r>
              <a:rPr sz="1100" spc="-20" dirty="0">
                <a:solidFill>
                  <a:srgbClr val="AEABAB"/>
                </a:solidFill>
                <a:latin typeface="Calibri"/>
                <a:cs typeface="Calibri"/>
              </a:rPr>
              <a:t> </a:t>
            </a:r>
            <a:r>
              <a:rPr sz="1100" spc="-10" dirty="0">
                <a:solidFill>
                  <a:srgbClr val="AEABAB"/>
                </a:solidFill>
                <a:latin typeface="Calibri"/>
                <a:cs typeface="Calibri"/>
              </a:rPr>
              <a:t>legal</a:t>
            </a:r>
            <a:r>
              <a:rPr sz="1100" spc="15" dirty="0">
                <a:solidFill>
                  <a:srgbClr val="AEABAB"/>
                </a:solidFill>
                <a:latin typeface="Calibri"/>
                <a:cs typeface="Calibri"/>
              </a:rPr>
              <a:t> </a:t>
            </a:r>
            <a:r>
              <a:rPr sz="1100" spc="-5" dirty="0">
                <a:solidFill>
                  <a:srgbClr val="AEABAB"/>
                </a:solidFill>
                <a:latin typeface="Calibri"/>
                <a:cs typeface="Calibri"/>
              </a:rPr>
              <a:t>action</a:t>
            </a:r>
            <a:r>
              <a:rPr sz="1100" spc="-15" dirty="0">
                <a:solidFill>
                  <a:srgbClr val="AEABAB"/>
                </a:solidFill>
                <a:latin typeface="Calibri"/>
                <a:cs typeface="Calibri"/>
              </a:rPr>
              <a:t> </a:t>
            </a:r>
            <a:r>
              <a:rPr sz="1100" spc="-10" dirty="0">
                <a:solidFill>
                  <a:srgbClr val="AEABAB"/>
                </a:solidFill>
                <a:latin typeface="Calibri"/>
                <a:cs typeface="Calibri"/>
              </a:rPr>
              <a:t>under</a:t>
            </a:r>
            <a:r>
              <a:rPr sz="1100" spc="35" dirty="0">
                <a:solidFill>
                  <a:srgbClr val="AEABAB"/>
                </a:solidFill>
                <a:latin typeface="Calibri"/>
                <a:cs typeface="Calibri"/>
              </a:rPr>
              <a:t> </a:t>
            </a:r>
            <a:r>
              <a:rPr sz="1100" spc="-5" dirty="0">
                <a:solidFill>
                  <a:srgbClr val="AEABAB"/>
                </a:solidFill>
                <a:latin typeface="Calibri"/>
                <a:cs typeface="Calibri"/>
              </a:rPr>
              <a:t>breach</a:t>
            </a:r>
            <a:r>
              <a:rPr sz="1100" spc="-20" dirty="0">
                <a:solidFill>
                  <a:srgbClr val="AEABAB"/>
                </a:solidFill>
                <a:latin typeface="Calibri"/>
                <a:cs typeface="Calibri"/>
              </a:rPr>
              <a:t> </a:t>
            </a:r>
            <a:r>
              <a:rPr sz="1100" spc="10" dirty="0">
                <a:solidFill>
                  <a:srgbClr val="AEABAB"/>
                </a:solidFill>
                <a:latin typeface="Calibri"/>
                <a:cs typeface="Calibri"/>
              </a:rPr>
              <a:t>of </a:t>
            </a:r>
            <a:r>
              <a:rPr sz="1100" spc="-20" dirty="0">
                <a:solidFill>
                  <a:srgbClr val="AEABAB"/>
                </a:solidFill>
                <a:latin typeface="Calibri"/>
                <a:cs typeface="Calibri"/>
              </a:rPr>
              <a:t>IP</a:t>
            </a:r>
            <a:r>
              <a:rPr sz="1100" spc="-10" dirty="0">
                <a:solidFill>
                  <a:srgbClr val="AEABAB"/>
                </a:solidFill>
                <a:latin typeface="Calibri"/>
                <a:cs typeface="Calibri"/>
              </a:rPr>
              <a:t> </a:t>
            </a:r>
            <a:r>
              <a:rPr sz="1100" spc="10" dirty="0">
                <a:solidFill>
                  <a:srgbClr val="AEABAB"/>
                </a:solidFill>
                <a:latin typeface="Calibri"/>
                <a:cs typeface="Calibri"/>
              </a:rPr>
              <a:t>and</a:t>
            </a:r>
            <a:r>
              <a:rPr sz="1100" spc="-15" dirty="0">
                <a:solidFill>
                  <a:srgbClr val="AEABAB"/>
                </a:solidFill>
                <a:latin typeface="Calibri"/>
                <a:cs typeface="Calibri"/>
              </a:rPr>
              <a:t> </a:t>
            </a:r>
            <a:r>
              <a:rPr sz="1100" spc="-10" dirty="0">
                <a:solidFill>
                  <a:srgbClr val="AEABAB"/>
                </a:solidFill>
                <a:latin typeface="Calibri"/>
                <a:cs typeface="Calibri"/>
              </a:rPr>
              <a:t>confidentiality</a:t>
            </a:r>
            <a:r>
              <a:rPr sz="1100" spc="-5" dirty="0">
                <a:solidFill>
                  <a:srgbClr val="AEABAB"/>
                </a:solidFill>
                <a:latin typeface="Calibri"/>
                <a:cs typeface="Calibri"/>
              </a:rPr>
              <a:t> clauses.</a:t>
            </a:r>
            <a:endParaRPr sz="1100">
              <a:latin typeface="Calibri"/>
              <a:cs typeface="Calibri"/>
            </a:endParaRPr>
          </a:p>
        </p:txBody>
      </p:sp>
      <p:pic>
        <p:nvPicPr>
          <p:cNvPr id="3" name="object 3"/>
          <p:cNvPicPr/>
          <p:nvPr/>
        </p:nvPicPr>
        <p:blipFill>
          <a:blip r:embed="rId2" cstate="print"/>
          <a:stretch>
            <a:fillRect/>
          </a:stretch>
        </p:blipFill>
        <p:spPr>
          <a:xfrm>
            <a:off x="0" y="0"/>
            <a:ext cx="12191999" cy="6857997"/>
          </a:xfrm>
          <a:prstGeom prst="rect">
            <a:avLst/>
          </a:prstGeom>
        </p:spPr>
      </p:pic>
      <p:sp>
        <p:nvSpPr>
          <p:cNvPr id="4" name="object 4"/>
          <p:cNvSpPr txBox="1">
            <a:spLocks noGrp="1"/>
          </p:cNvSpPr>
          <p:nvPr>
            <p:ph type="title"/>
          </p:nvPr>
        </p:nvSpPr>
        <p:spPr>
          <a:xfrm>
            <a:off x="3124200" y="2184429"/>
            <a:ext cx="6133464" cy="1244571"/>
          </a:xfrm>
          <a:prstGeom prst="rect">
            <a:avLst/>
          </a:prstGeom>
        </p:spPr>
        <p:txBody>
          <a:bodyPr vert="horz" wrap="square" lIns="0" tIns="13335" rIns="0" bIns="0" rtlCol="0">
            <a:spAutoFit/>
          </a:bodyPr>
          <a:lstStyle/>
          <a:p>
            <a:pPr marL="16510">
              <a:lnSpc>
                <a:spcPct val="100000"/>
              </a:lnSpc>
              <a:spcBef>
                <a:spcPts val="105"/>
              </a:spcBef>
            </a:pPr>
            <a:r>
              <a:rPr lang="en-US" sz="8000" spc="-10" dirty="0"/>
              <a:t>THANK</a:t>
            </a:r>
            <a:r>
              <a:rPr lang="en-US" sz="8000" spc="-85" dirty="0"/>
              <a:t> </a:t>
            </a:r>
            <a:r>
              <a:rPr lang="en-US" sz="8000" spc="-140" dirty="0"/>
              <a:t>YOU!!!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758120"/>
            <a:ext cx="5029200" cy="632224"/>
          </a:xfrm>
          <a:prstGeom prst="rect">
            <a:avLst/>
          </a:prstGeom>
        </p:spPr>
        <p:txBody>
          <a:bodyPr vert="horz" wrap="square" lIns="0" tIns="16510" rIns="0" bIns="0" rtlCol="0">
            <a:spAutoFit/>
          </a:bodyPr>
          <a:lstStyle/>
          <a:p>
            <a:pPr marL="12700" algn="ctr">
              <a:lnSpc>
                <a:spcPct val="100000"/>
              </a:lnSpc>
              <a:spcBef>
                <a:spcPts val="130"/>
              </a:spcBef>
            </a:pPr>
            <a:r>
              <a:rPr lang="en-US" sz="4000" u="sng" spc="65" dirty="0">
                <a:solidFill>
                  <a:srgbClr val="161A3D"/>
                </a:solidFill>
              </a:rPr>
              <a:t>PROBLEM STATEMENT</a:t>
            </a:r>
            <a:endParaRPr lang="en-US" sz="4000" u="sng" dirty="0"/>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145"/>
              </a:lnSpc>
            </a:pPr>
            <a:r>
              <a:rPr b="1" spc="-5" dirty="0">
                <a:latin typeface="Calibri"/>
                <a:cs typeface="Calibri"/>
              </a:rPr>
              <a:t>CONFIDENTIAL</a:t>
            </a:r>
            <a:r>
              <a:rPr spc="-5" dirty="0"/>
              <a:t>:</a:t>
            </a:r>
            <a:r>
              <a:rPr spc="-15" dirty="0"/>
              <a:t> </a:t>
            </a:r>
            <a:r>
              <a:rPr spc="5" dirty="0"/>
              <a:t>The</a:t>
            </a:r>
            <a:r>
              <a:rPr spc="20" dirty="0"/>
              <a:t> </a:t>
            </a:r>
            <a:r>
              <a:rPr spc="-5" dirty="0"/>
              <a:t>information </a:t>
            </a:r>
            <a:r>
              <a:rPr spc="-10" dirty="0"/>
              <a:t>in </a:t>
            </a:r>
            <a:r>
              <a:rPr dirty="0"/>
              <a:t>this</a:t>
            </a:r>
            <a:r>
              <a:rPr spc="-10" dirty="0"/>
              <a:t> </a:t>
            </a:r>
            <a:r>
              <a:rPr spc="-5" dirty="0"/>
              <a:t>document</a:t>
            </a:r>
            <a:r>
              <a:rPr spc="-20" dirty="0"/>
              <a:t> </a:t>
            </a:r>
            <a:r>
              <a:rPr spc="-10" dirty="0"/>
              <a:t>belongs</a:t>
            </a:r>
            <a:r>
              <a:rPr spc="-5" dirty="0"/>
              <a:t> </a:t>
            </a:r>
            <a:r>
              <a:rPr spc="10" dirty="0"/>
              <a:t>to</a:t>
            </a:r>
            <a:r>
              <a:rPr spc="-15" dirty="0"/>
              <a:t> </a:t>
            </a:r>
            <a:r>
              <a:rPr spc="-5" dirty="0"/>
              <a:t>Boston</a:t>
            </a:r>
            <a:r>
              <a:rPr spc="-10" dirty="0"/>
              <a:t> </a:t>
            </a:r>
            <a:r>
              <a:rPr spc="-5" dirty="0"/>
              <a:t>Institute</a:t>
            </a:r>
            <a:r>
              <a:rPr spc="-55" dirty="0"/>
              <a:t> </a:t>
            </a:r>
            <a:r>
              <a:rPr spc="10" dirty="0"/>
              <a:t>of</a:t>
            </a:r>
            <a:r>
              <a:rPr spc="15" dirty="0"/>
              <a:t> </a:t>
            </a:r>
            <a:r>
              <a:rPr spc="-10" dirty="0"/>
              <a:t>Analytics</a:t>
            </a:r>
            <a:r>
              <a:rPr spc="-5" dirty="0"/>
              <a:t> LLC.</a:t>
            </a:r>
            <a:r>
              <a:rPr dirty="0"/>
              <a:t> </a:t>
            </a:r>
            <a:r>
              <a:rPr spc="20" dirty="0"/>
              <a:t>Any</a:t>
            </a:r>
            <a:r>
              <a:rPr spc="-5" dirty="0"/>
              <a:t> </a:t>
            </a:r>
            <a:r>
              <a:rPr spc="-10" dirty="0"/>
              <a:t>unauthorized</a:t>
            </a:r>
            <a:r>
              <a:rPr spc="-5" dirty="0"/>
              <a:t> </a:t>
            </a:r>
            <a:r>
              <a:rPr dirty="0"/>
              <a:t>sharing</a:t>
            </a:r>
            <a:r>
              <a:rPr spc="-20" dirty="0"/>
              <a:t> </a:t>
            </a:r>
            <a:r>
              <a:rPr spc="10" dirty="0"/>
              <a:t>of</a:t>
            </a:r>
            <a:r>
              <a:rPr spc="15" dirty="0"/>
              <a:t> </a:t>
            </a:r>
            <a:r>
              <a:rPr spc="-20" dirty="0"/>
              <a:t>this</a:t>
            </a:r>
          </a:p>
          <a:p>
            <a:pPr marL="12700">
              <a:lnSpc>
                <a:spcPts val="1300"/>
              </a:lnSpc>
            </a:pPr>
            <a:r>
              <a:rPr spc="-5" dirty="0"/>
              <a:t>material</a:t>
            </a:r>
            <a:r>
              <a:rPr spc="15" dirty="0"/>
              <a:t> </a:t>
            </a:r>
            <a:r>
              <a:rPr spc="-10" dirty="0"/>
              <a:t>is</a:t>
            </a:r>
            <a:r>
              <a:rPr spc="-15" dirty="0"/>
              <a:t> </a:t>
            </a:r>
            <a:r>
              <a:rPr dirty="0"/>
              <a:t>prohibited</a:t>
            </a:r>
            <a:r>
              <a:rPr spc="-20" dirty="0"/>
              <a:t> </a:t>
            </a:r>
            <a:r>
              <a:rPr spc="10" dirty="0"/>
              <a:t>and</a:t>
            </a:r>
            <a:r>
              <a:rPr spc="-15" dirty="0"/>
              <a:t> </a:t>
            </a:r>
            <a:r>
              <a:rPr spc="-5" dirty="0"/>
              <a:t>subject</a:t>
            </a:r>
            <a:r>
              <a:rPr spc="-30" dirty="0"/>
              <a:t> </a:t>
            </a:r>
            <a:r>
              <a:rPr spc="10" dirty="0"/>
              <a:t>to</a:t>
            </a:r>
            <a:r>
              <a:rPr spc="-20" dirty="0"/>
              <a:t> </a:t>
            </a:r>
            <a:r>
              <a:rPr spc="-10" dirty="0"/>
              <a:t>legal</a:t>
            </a:r>
            <a:r>
              <a:rPr spc="15" dirty="0"/>
              <a:t> </a:t>
            </a:r>
            <a:r>
              <a:rPr spc="-5" dirty="0"/>
              <a:t>action</a:t>
            </a:r>
            <a:r>
              <a:rPr spc="-15" dirty="0"/>
              <a:t> </a:t>
            </a:r>
            <a:r>
              <a:rPr spc="-10" dirty="0"/>
              <a:t>under</a:t>
            </a:r>
            <a:r>
              <a:rPr spc="35" dirty="0"/>
              <a:t> </a:t>
            </a:r>
            <a:r>
              <a:rPr spc="-5" dirty="0"/>
              <a:t>breach</a:t>
            </a:r>
            <a:r>
              <a:rPr spc="-20" dirty="0"/>
              <a:t> </a:t>
            </a:r>
            <a:r>
              <a:rPr spc="10" dirty="0"/>
              <a:t>of </a:t>
            </a:r>
            <a:r>
              <a:rPr spc="-20" dirty="0"/>
              <a:t>IP</a:t>
            </a:r>
            <a:r>
              <a:rPr spc="-10" dirty="0"/>
              <a:t> </a:t>
            </a:r>
            <a:r>
              <a:rPr spc="10" dirty="0"/>
              <a:t>and</a:t>
            </a:r>
            <a:r>
              <a:rPr spc="-15" dirty="0"/>
              <a:t> </a:t>
            </a:r>
            <a:r>
              <a:rPr spc="-10" dirty="0"/>
              <a:t>confidentiality</a:t>
            </a:r>
            <a:r>
              <a:rPr spc="-5" dirty="0"/>
              <a:t> clauses.</a:t>
            </a:r>
          </a:p>
        </p:txBody>
      </p:sp>
      <p:sp>
        <p:nvSpPr>
          <p:cNvPr id="5" name="TextBox 4">
            <a:extLst>
              <a:ext uri="{FF2B5EF4-FFF2-40B4-BE49-F238E27FC236}">
                <a16:creationId xmlns:a16="http://schemas.microsoft.com/office/drawing/2014/main" id="{1F2DFFDB-7143-4ECA-A7C4-4F7EAD72D122}"/>
              </a:ext>
            </a:extLst>
          </p:cNvPr>
          <p:cNvSpPr txBox="1"/>
          <p:nvPr/>
        </p:nvSpPr>
        <p:spPr>
          <a:xfrm>
            <a:off x="838200" y="1905000"/>
            <a:ext cx="10363200" cy="2308324"/>
          </a:xfrm>
          <a:prstGeom prst="rect">
            <a:avLst/>
          </a:prstGeom>
          <a:noFill/>
        </p:spPr>
        <p:txBody>
          <a:bodyPr wrap="square">
            <a:spAutoFit/>
          </a:bodyPr>
          <a:lstStyle/>
          <a:p>
            <a:pPr algn="just"/>
            <a:r>
              <a:rPr lang="en-US" sz="2400" b="0" i="0" dirty="0">
                <a:effectLst/>
                <a:latin typeface="+mj-lt"/>
              </a:rPr>
              <a:t>The goal of this project is to develop a comprehensive Anomaly Detection and Event Prediction system aimed at significantly enhancing monitoring capabilities within sensor networks. This system will enable proactive responses to potential issues, ultimately revolutionizing sensor network technology</a:t>
            </a:r>
            <a:r>
              <a:rPr lang="en-US" sz="2400" b="0" i="0">
                <a:effectLst/>
                <a:latin typeface="+mj-lt"/>
              </a:rPr>
              <a:t>. The </a:t>
            </a:r>
            <a:r>
              <a:rPr lang="en-US" sz="2400" b="0" i="0" dirty="0">
                <a:effectLst/>
                <a:latin typeface="+mj-lt"/>
              </a:rPr>
              <a:t>system should offer actionable insights to optimize resource allocation and operational efficiency.</a:t>
            </a:r>
            <a:endParaRPr lang="en-US" sz="2400" dirty="0">
              <a:latin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2474" y="685800"/>
            <a:ext cx="3514725" cy="632224"/>
          </a:xfrm>
          <a:prstGeom prst="rect">
            <a:avLst/>
          </a:prstGeom>
        </p:spPr>
        <p:txBody>
          <a:bodyPr vert="horz" wrap="square" lIns="0" tIns="16510" rIns="0" bIns="0" rtlCol="0">
            <a:spAutoFit/>
          </a:bodyPr>
          <a:lstStyle/>
          <a:p>
            <a:pPr marL="12700">
              <a:lnSpc>
                <a:spcPct val="100000"/>
              </a:lnSpc>
              <a:spcBef>
                <a:spcPts val="130"/>
              </a:spcBef>
            </a:pPr>
            <a:r>
              <a:rPr lang="en-US" sz="4000" u="sng" spc="55" dirty="0">
                <a:solidFill>
                  <a:srgbClr val="161A3D"/>
                </a:solidFill>
              </a:rPr>
              <a:t>INTRODUCTION</a:t>
            </a:r>
            <a:endParaRPr sz="4000" u="sng"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5"/>
              </a:lnSpc>
            </a:pPr>
            <a:r>
              <a:rPr b="1" spc="-5" dirty="0">
                <a:latin typeface="Calibri"/>
                <a:cs typeface="Calibri"/>
              </a:rPr>
              <a:t>CONFIDENTIAL</a:t>
            </a:r>
            <a:r>
              <a:rPr spc="-5" dirty="0"/>
              <a:t>:</a:t>
            </a:r>
            <a:r>
              <a:rPr spc="-15" dirty="0"/>
              <a:t> </a:t>
            </a:r>
            <a:r>
              <a:rPr spc="5" dirty="0"/>
              <a:t>The</a:t>
            </a:r>
            <a:r>
              <a:rPr spc="20" dirty="0"/>
              <a:t> </a:t>
            </a:r>
            <a:r>
              <a:rPr spc="-5" dirty="0"/>
              <a:t>information </a:t>
            </a:r>
            <a:r>
              <a:rPr spc="-10" dirty="0"/>
              <a:t>in </a:t>
            </a:r>
            <a:r>
              <a:rPr dirty="0"/>
              <a:t>this</a:t>
            </a:r>
            <a:r>
              <a:rPr spc="-10" dirty="0"/>
              <a:t> </a:t>
            </a:r>
            <a:r>
              <a:rPr spc="-5" dirty="0"/>
              <a:t>document</a:t>
            </a:r>
            <a:r>
              <a:rPr spc="-20" dirty="0"/>
              <a:t> </a:t>
            </a:r>
            <a:r>
              <a:rPr spc="-10" dirty="0"/>
              <a:t>belongs</a:t>
            </a:r>
            <a:r>
              <a:rPr spc="-5" dirty="0"/>
              <a:t> </a:t>
            </a:r>
            <a:r>
              <a:rPr spc="10" dirty="0"/>
              <a:t>to</a:t>
            </a:r>
            <a:r>
              <a:rPr spc="-15" dirty="0"/>
              <a:t> </a:t>
            </a:r>
            <a:r>
              <a:rPr spc="-5" dirty="0"/>
              <a:t>Boston</a:t>
            </a:r>
            <a:r>
              <a:rPr spc="-10" dirty="0"/>
              <a:t> </a:t>
            </a:r>
            <a:r>
              <a:rPr spc="-5" dirty="0"/>
              <a:t>Institute</a:t>
            </a:r>
            <a:r>
              <a:rPr spc="-55" dirty="0"/>
              <a:t> </a:t>
            </a:r>
            <a:r>
              <a:rPr spc="10" dirty="0"/>
              <a:t>of</a:t>
            </a:r>
            <a:r>
              <a:rPr spc="15" dirty="0"/>
              <a:t> </a:t>
            </a:r>
            <a:r>
              <a:rPr spc="-10" dirty="0"/>
              <a:t>Analytics</a:t>
            </a:r>
            <a:r>
              <a:rPr spc="-5" dirty="0"/>
              <a:t> LLC.</a:t>
            </a:r>
            <a:r>
              <a:rPr dirty="0"/>
              <a:t> </a:t>
            </a:r>
            <a:r>
              <a:rPr spc="20" dirty="0"/>
              <a:t>Any</a:t>
            </a:r>
            <a:r>
              <a:rPr spc="-5" dirty="0"/>
              <a:t> </a:t>
            </a:r>
            <a:r>
              <a:rPr spc="-10" dirty="0"/>
              <a:t>unauthorized</a:t>
            </a:r>
            <a:r>
              <a:rPr spc="-5" dirty="0"/>
              <a:t> </a:t>
            </a:r>
            <a:r>
              <a:rPr dirty="0"/>
              <a:t>sharing</a:t>
            </a:r>
            <a:r>
              <a:rPr spc="-20" dirty="0"/>
              <a:t> </a:t>
            </a:r>
            <a:r>
              <a:rPr spc="10" dirty="0"/>
              <a:t>of</a:t>
            </a:r>
            <a:r>
              <a:rPr spc="15" dirty="0"/>
              <a:t> </a:t>
            </a:r>
            <a:r>
              <a:rPr spc="-20" dirty="0"/>
              <a:t>this</a:t>
            </a:r>
          </a:p>
          <a:p>
            <a:pPr marL="12700">
              <a:lnSpc>
                <a:spcPts val="1300"/>
              </a:lnSpc>
            </a:pPr>
            <a:r>
              <a:rPr spc="-5" dirty="0"/>
              <a:t>material</a:t>
            </a:r>
            <a:r>
              <a:rPr spc="15" dirty="0"/>
              <a:t> </a:t>
            </a:r>
            <a:r>
              <a:rPr spc="-10" dirty="0"/>
              <a:t>is</a:t>
            </a:r>
            <a:r>
              <a:rPr spc="-15" dirty="0"/>
              <a:t> </a:t>
            </a:r>
            <a:r>
              <a:rPr dirty="0"/>
              <a:t>prohibited</a:t>
            </a:r>
            <a:r>
              <a:rPr spc="-20" dirty="0"/>
              <a:t> </a:t>
            </a:r>
            <a:r>
              <a:rPr spc="10" dirty="0"/>
              <a:t>and</a:t>
            </a:r>
            <a:r>
              <a:rPr spc="-15" dirty="0"/>
              <a:t> </a:t>
            </a:r>
            <a:r>
              <a:rPr spc="-5" dirty="0"/>
              <a:t>subject</a:t>
            </a:r>
            <a:r>
              <a:rPr spc="-30" dirty="0"/>
              <a:t> </a:t>
            </a:r>
            <a:r>
              <a:rPr spc="10" dirty="0"/>
              <a:t>to</a:t>
            </a:r>
            <a:r>
              <a:rPr spc="-20" dirty="0"/>
              <a:t> </a:t>
            </a:r>
            <a:r>
              <a:rPr spc="-10" dirty="0"/>
              <a:t>legal</a:t>
            </a:r>
            <a:r>
              <a:rPr spc="15" dirty="0"/>
              <a:t> </a:t>
            </a:r>
            <a:r>
              <a:rPr spc="-5" dirty="0"/>
              <a:t>action</a:t>
            </a:r>
            <a:r>
              <a:rPr spc="-15" dirty="0"/>
              <a:t> </a:t>
            </a:r>
            <a:r>
              <a:rPr spc="-10" dirty="0"/>
              <a:t>under</a:t>
            </a:r>
            <a:r>
              <a:rPr spc="35" dirty="0"/>
              <a:t> </a:t>
            </a:r>
            <a:r>
              <a:rPr spc="-5" dirty="0"/>
              <a:t>breach</a:t>
            </a:r>
            <a:r>
              <a:rPr spc="-20" dirty="0"/>
              <a:t> </a:t>
            </a:r>
            <a:r>
              <a:rPr spc="10" dirty="0"/>
              <a:t>of </a:t>
            </a:r>
            <a:r>
              <a:rPr spc="-20" dirty="0"/>
              <a:t>IP</a:t>
            </a:r>
            <a:r>
              <a:rPr spc="-10" dirty="0"/>
              <a:t> </a:t>
            </a:r>
            <a:r>
              <a:rPr spc="10" dirty="0"/>
              <a:t>and</a:t>
            </a:r>
            <a:r>
              <a:rPr spc="-15" dirty="0"/>
              <a:t> </a:t>
            </a:r>
            <a:r>
              <a:rPr spc="-10" dirty="0"/>
              <a:t>confidentiality</a:t>
            </a:r>
            <a:r>
              <a:rPr spc="-5" dirty="0"/>
              <a:t> clauses.</a:t>
            </a:r>
          </a:p>
        </p:txBody>
      </p:sp>
      <p:sp>
        <p:nvSpPr>
          <p:cNvPr id="3" name="object 3"/>
          <p:cNvSpPr txBox="1"/>
          <p:nvPr/>
        </p:nvSpPr>
        <p:spPr>
          <a:xfrm>
            <a:off x="798195" y="1676400"/>
            <a:ext cx="10595610" cy="2641107"/>
          </a:xfrm>
          <a:prstGeom prst="rect">
            <a:avLst/>
          </a:prstGeom>
        </p:spPr>
        <p:txBody>
          <a:bodyPr vert="horz" wrap="square" lIns="0" tIns="55244" rIns="0" bIns="0" rtlCol="0">
            <a:spAutoFit/>
          </a:bodyPr>
          <a:lstStyle/>
          <a:p>
            <a:pPr marL="457200" indent="-457200" algn="just">
              <a:buFont typeface="Arial" panose="020B0604020202020204" pitchFamily="34" charset="0"/>
              <a:buChar char="•"/>
            </a:pPr>
            <a:r>
              <a:rPr lang="en-US" sz="2800" b="0" dirty="0"/>
              <a:t>Anomaly detection is a crucial task in sensor networks to identify unusual patterns that may indicate faults or malicious activities.</a:t>
            </a:r>
          </a:p>
          <a:p>
            <a:pPr algn="just"/>
            <a:endParaRPr lang="en-US" sz="2800" b="0" dirty="0"/>
          </a:p>
          <a:p>
            <a:pPr marL="457200" indent="-457200" algn="just">
              <a:buFont typeface="Arial" panose="020B0604020202020204" pitchFamily="34" charset="0"/>
              <a:buChar char="•"/>
            </a:pPr>
            <a:r>
              <a:rPr lang="en-US" sz="2800" b="0" dirty="0"/>
              <a:t>This project focuses on developing a system for anomaly detection and event prediction in sensor networks, aiming to enhance system reliability and security.</a:t>
            </a:r>
            <a:endParaRPr lang="en-US" sz="2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60067" y="403014"/>
            <a:ext cx="3471866" cy="632224"/>
          </a:xfrm>
          <a:prstGeom prst="rect">
            <a:avLst/>
          </a:prstGeom>
        </p:spPr>
        <p:txBody>
          <a:bodyPr vert="horz" wrap="square" lIns="0" tIns="16510" rIns="0" bIns="0" rtlCol="0">
            <a:spAutoFit/>
          </a:bodyPr>
          <a:lstStyle/>
          <a:p>
            <a:r>
              <a:rPr lang="en-IN" sz="4000" b="1" u="sng" dirty="0"/>
              <a:t>METHODOLOGY</a:t>
            </a:r>
            <a:endParaRPr lang="en-IN" sz="4000" b="1" u="sng" dirty="0">
              <a:latin typeface="+mj-lt"/>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5"/>
              </a:lnSpc>
            </a:pPr>
            <a:r>
              <a:rPr b="1" spc="-5" dirty="0">
                <a:latin typeface="Calibri"/>
                <a:cs typeface="Calibri"/>
              </a:rPr>
              <a:t>CONFIDENTIAL</a:t>
            </a:r>
            <a:r>
              <a:rPr spc="-5" dirty="0"/>
              <a:t>:</a:t>
            </a:r>
            <a:r>
              <a:rPr spc="-15" dirty="0"/>
              <a:t> </a:t>
            </a:r>
            <a:r>
              <a:rPr spc="5" dirty="0"/>
              <a:t>The</a:t>
            </a:r>
            <a:r>
              <a:rPr spc="20" dirty="0"/>
              <a:t> </a:t>
            </a:r>
            <a:r>
              <a:rPr spc="-5" dirty="0"/>
              <a:t>information </a:t>
            </a:r>
            <a:r>
              <a:rPr spc="-10" dirty="0"/>
              <a:t>in </a:t>
            </a:r>
            <a:r>
              <a:rPr dirty="0"/>
              <a:t>this</a:t>
            </a:r>
            <a:r>
              <a:rPr spc="-10" dirty="0"/>
              <a:t> </a:t>
            </a:r>
            <a:r>
              <a:rPr spc="-5" dirty="0"/>
              <a:t>document</a:t>
            </a:r>
            <a:r>
              <a:rPr spc="-20" dirty="0"/>
              <a:t> </a:t>
            </a:r>
            <a:r>
              <a:rPr spc="-10" dirty="0"/>
              <a:t>belongs</a:t>
            </a:r>
            <a:r>
              <a:rPr spc="-5" dirty="0"/>
              <a:t> </a:t>
            </a:r>
            <a:r>
              <a:rPr spc="10" dirty="0"/>
              <a:t>to</a:t>
            </a:r>
            <a:r>
              <a:rPr spc="-15" dirty="0"/>
              <a:t> </a:t>
            </a:r>
            <a:r>
              <a:rPr spc="-5" dirty="0"/>
              <a:t>Boston</a:t>
            </a:r>
            <a:r>
              <a:rPr spc="-10" dirty="0"/>
              <a:t> </a:t>
            </a:r>
            <a:r>
              <a:rPr spc="-5" dirty="0"/>
              <a:t>Institute</a:t>
            </a:r>
            <a:r>
              <a:rPr spc="-55" dirty="0"/>
              <a:t> </a:t>
            </a:r>
            <a:r>
              <a:rPr spc="10" dirty="0"/>
              <a:t>of</a:t>
            </a:r>
            <a:r>
              <a:rPr spc="15" dirty="0"/>
              <a:t> </a:t>
            </a:r>
            <a:r>
              <a:rPr spc="-10" dirty="0"/>
              <a:t>Analytics</a:t>
            </a:r>
            <a:r>
              <a:rPr spc="-5" dirty="0"/>
              <a:t> LLC.</a:t>
            </a:r>
            <a:r>
              <a:rPr dirty="0"/>
              <a:t> </a:t>
            </a:r>
            <a:r>
              <a:rPr spc="20" dirty="0"/>
              <a:t>Any</a:t>
            </a:r>
            <a:r>
              <a:rPr spc="-5" dirty="0"/>
              <a:t> </a:t>
            </a:r>
            <a:r>
              <a:rPr spc="-10" dirty="0"/>
              <a:t>unauthorized</a:t>
            </a:r>
            <a:r>
              <a:rPr spc="-5" dirty="0"/>
              <a:t> </a:t>
            </a:r>
            <a:r>
              <a:rPr dirty="0"/>
              <a:t>sharing</a:t>
            </a:r>
            <a:r>
              <a:rPr spc="-20" dirty="0"/>
              <a:t> </a:t>
            </a:r>
            <a:r>
              <a:rPr spc="10" dirty="0"/>
              <a:t>of</a:t>
            </a:r>
            <a:r>
              <a:rPr spc="15" dirty="0"/>
              <a:t> </a:t>
            </a:r>
            <a:r>
              <a:rPr spc="-20" dirty="0"/>
              <a:t>this</a:t>
            </a:r>
          </a:p>
          <a:p>
            <a:pPr marL="12700">
              <a:lnSpc>
                <a:spcPts val="1300"/>
              </a:lnSpc>
            </a:pPr>
            <a:r>
              <a:rPr spc="-5" dirty="0"/>
              <a:t>material</a:t>
            </a:r>
            <a:r>
              <a:rPr spc="15" dirty="0"/>
              <a:t> </a:t>
            </a:r>
            <a:r>
              <a:rPr spc="-10" dirty="0"/>
              <a:t>is</a:t>
            </a:r>
            <a:r>
              <a:rPr spc="-15" dirty="0"/>
              <a:t> </a:t>
            </a:r>
            <a:r>
              <a:rPr dirty="0"/>
              <a:t>prohibited</a:t>
            </a:r>
            <a:r>
              <a:rPr spc="-20" dirty="0"/>
              <a:t> </a:t>
            </a:r>
            <a:r>
              <a:rPr spc="10" dirty="0"/>
              <a:t>and</a:t>
            </a:r>
            <a:r>
              <a:rPr spc="-15" dirty="0"/>
              <a:t> </a:t>
            </a:r>
            <a:r>
              <a:rPr spc="-5" dirty="0"/>
              <a:t>subject</a:t>
            </a:r>
            <a:r>
              <a:rPr spc="-30" dirty="0"/>
              <a:t> </a:t>
            </a:r>
            <a:r>
              <a:rPr spc="10" dirty="0"/>
              <a:t>to</a:t>
            </a:r>
            <a:r>
              <a:rPr spc="-20" dirty="0"/>
              <a:t> </a:t>
            </a:r>
            <a:r>
              <a:rPr spc="-10" dirty="0"/>
              <a:t>legal</a:t>
            </a:r>
            <a:r>
              <a:rPr spc="15" dirty="0"/>
              <a:t> </a:t>
            </a:r>
            <a:r>
              <a:rPr spc="-5" dirty="0"/>
              <a:t>action</a:t>
            </a:r>
            <a:r>
              <a:rPr spc="-15" dirty="0"/>
              <a:t> </a:t>
            </a:r>
            <a:r>
              <a:rPr spc="-10" dirty="0"/>
              <a:t>under</a:t>
            </a:r>
            <a:r>
              <a:rPr spc="35" dirty="0"/>
              <a:t> </a:t>
            </a:r>
            <a:r>
              <a:rPr spc="-5" dirty="0"/>
              <a:t>breach</a:t>
            </a:r>
            <a:r>
              <a:rPr spc="-20" dirty="0"/>
              <a:t> </a:t>
            </a:r>
            <a:r>
              <a:rPr spc="10" dirty="0"/>
              <a:t>of </a:t>
            </a:r>
            <a:r>
              <a:rPr spc="-20" dirty="0"/>
              <a:t>IP</a:t>
            </a:r>
            <a:r>
              <a:rPr spc="-10" dirty="0"/>
              <a:t> </a:t>
            </a:r>
            <a:r>
              <a:rPr spc="10" dirty="0"/>
              <a:t>and</a:t>
            </a:r>
            <a:r>
              <a:rPr spc="-15" dirty="0"/>
              <a:t> </a:t>
            </a:r>
            <a:r>
              <a:rPr spc="-10" dirty="0"/>
              <a:t>confidentiality</a:t>
            </a:r>
            <a:r>
              <a:rPr spc="-5" dirty="0"/>
              <a:t> clauses.</a:t>
            </a:r>
          </a:p>
        </p:txBody>
      </p:sp>
      <p:sp>
        <p:nvSpPr>
          <p:cNvPr id="6" name="TextBox 5">
            <a:extLst>
              <a:ext uri="{FF2B5EF4-FFF2-40B4-BE49-F238E27FC236}">
                <a16:creationId xmlns:a16="http://schemas.microsoft.com/office/drawing/2014/main" id="{92662F65-4979-4203-9740-6AE2F55A51D9}"/>
              </a:ext>
            </a:extLst>
          </p:cNvPr>
          <p:cNvSpPr txBox="1"/>
          <p:nvPr/>
        </p:nvSpPr>
        <p:spPr>
          <a:xfrm>
            <a:off x="304800" y="1371600"/>
            <a:ext cx="11429995" cy="4832092"/>
          </a:xfrm>
          <a:prstGeom prst="rect">
            <a:avLst/>
          </a:prstGeom>
          <a:noFill/>
        </p:spPr>
        <p:txBody>
          <a:bodyPr wrap="square">
            <a:spAutoFit/>
          </a:bodyPr>
          <a:lstStyle/>
          <a:p>
            <a:pPr marL="457200" indent="-457200" algn="just">
              <a:buFont typeface="Arial" panose="020B0604020202020204" pitchFamily="34" charset="0"/>
              <a:buChar char="•"/>
            </a:pPr>
            <a:r>
              <a:rPr lang="en-US" sz="2800" dirty="0"/>
              <a:t>Gain insights into the data, including its distribution, characteristics, and patterns.</a:t>
            </a:r>
          </a:p>
          <a:p>
            <a:pPr algn="just"/>
            <a:endParaRPr lang="en-US" sz="2800" dirty="0"/>
          </a:p>
          <a:p>
            <a:pPr marL="457200" indent="-457200" algn="just">
              <a:buFont typeface="Arial" panose="020B0604020202020204" pitchFamily="34" charset="0"/>
              <a:buChar char="•"/>
            </a:pPr>
            <a:r>
              <a:rPr lang="en-US" sz="2800" dirty="0"/>
              <a:t>Use charts and plots (like histograms, scatter plots, box plots) to visualize data distributions and identify potential anomalies.</a:t>
            </a:r>
          </a:p>
          <a:p>
            <a:pPr algn="just"/>
            <a:endParaRPr lang="en-US" sz="2800" dirty="0"/>
          </a:p>
          <a:p>
            <a:pPr marL="457200" indent="-457200" algn="just">
              <a:buFont typeface="Arial" panose="020B0604020202020204" pitchFamily="34" charset="0"/>
              <a:buChar char="•"/>
            </a:pPr>
            <a:r>
              <a:rPr lang="en-US" sz="2800" dirty="0"/>
              <a:t>Requires labeled data. Examples include classification models like decision trees, SVMs, and neural networks.</a:t>
            </a:r>
          </a:p>
          <a:p>
            <a:pPr algn="just"/>
            <a:endParaRPr lang="en-US" sz="2800" dirty="0"/>
          </a:p>
          <a:p>
            <a:pPr marL="457200" indent="-457200" algn="just">
              <a:buFont typeface="Arial" panose="020B0604020202020204" pitchFamily="34" charset="0"/>
              <a:buChar char="•"/>
            </a:pPr>
            <a:r>
              <a:rPr lang="en-US" sz="2800" dirty="0"/>
              <a:t>Use appropriate metrics like precision, recall, F1-score, ROC-AUC, and confusion matrix to evaluate the model.</a:t>
            </a:r>
          </a:p>
        </p:txBody>
      </p:sp>
    </p:spTree>
    <p:extLst>
      <p:ext uri="{BB962C8B-B14F-4D97-AF65-F5344CB8AC3E}">
        <p14:creationId xmlns:p14="http://schemas.microsoft.com/office/powerpoint/2010/main" val="623535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4768" y="-8255"/>
            <a:ext cx="4128135" cy="6866255"/>
            <a:chOff x="-1586" y="0"/>
            <a:chExt cx="4128135" cy="6866255"/>
          </a:xfrm>
        </p:grpSpPr>
        <p:sp>
          <p:nvSpPr>
            <p:cNvPr id="3" name="object 3"/>
            <p:cNvSpPr/>
            <p:nvPr/>
          </p:nvSpPr>
          <p:spPr>
            <a:xfrm>
              <a:off x="4763" y="4826"/>
              <a:ext cx="4115435" cy="6853555"/>
            </a:xfrm>
            <a:custGeom>
              <a:avLst/>
              <a:gdLst/>
              <a:ahLst/>
              <a:cxnLst/>
              <a:rect l="l" t="t" r="r" b="b"/>
              <a:pathLst>
                <a:path w="4115435" h="6853555">
                  <a:moveTo>
                    <a:pt x="3454462" y="0"/>
                  </a:moveTo>
                  <a:lnTo>
                    <a:pt x="0" y="0"/>
                  </a:lnTo>
                  <a:lnTo>
                    <a:pt x="0" y="6853171"/>
                  </a:lnTo>
                  <a:lnTo>
                    <a:pt x="3455380" y="6853171"/>
                  </a:lnTo>
                  <a:lnTo>
                    <a:pt x="4114862" y="3428873"/>
                  </a:lnTo>
                  <a:lnTo>
                    <a:pt x="3454462" y="0"/>
                  </a:lnTo>
                  <a:close/>
                </a:path>
              </a:pathLst>
            </a:custGeom>
            <a:solidFill>
              <a:srgbClr val="1D1B57"/>
            </a:solidFill>
          </p:spPr>
          <p:txBody>
            <a:bodyPr wrap="square" lIns="0" tIns="0" rIns="0" bIns="0" rtlCol="0"/>
            <a:lstStyle/>
            <a:p>
              <a:endParaRPr/>
            </a:p>
          </p:txBody>
        </p:sp>
        <p:sp>
          <p:nvSpPr>
            <p:cNvPr id="4" name="object 4"/>
            <p:cNvSpPr/>
            <p:nvPr/>
          </p:nvSpPr>
          <p:spPr>
            <a:xfrm>
              <a:off x="4763" y="4826"/>
              <a:ext cx="4115435" cy="6853555"/>
            </a:xfrm>
            <a:custGeom>
              <a:avLst/>
              <a:gdLst/>
              <a:ahLst/>
              <a:cxnLst/>
              <a:rect l="l" t="t" r="r" b="b"/>
              <a:pathLst>
                <a:path w="4115435" h="6853555">
                  <a:moveTo>
                    <a:pt x="0" y="0"/>
                  </a:moveTo>
                  <a:lnTo>
                    <a:pt x="3454462" y="0"/>
                  </a:lnTo>
                  <a:lnTo>
                    <a:pt x="4114862" y="3428873"/>
                  </a:lnTo>
                  <a:lnTo>
                    <a:pt x="3455380" y="6853171"/>
                  </a:lnTo>
                </a:path>
                <a:path w="4115435" h="6853555">
                  <a:moveTo>
                    <a:pt x="0" y="6853171"/>
                  </a:moveTo>
                  <a:lnTo>
                    <a:pt x="0" y="0"/>
                  </a:lnTo>
                </a:path>
              </a:pathLst>
            </a:custGeom>
            <a:ln w="12700">
              <a:solidFill>
                <a:srgbClr val="1D1B57"/>
              </a:solidFill>
            </a:ln>
          </p:spPr>
          <p:txBody>
            <a:bodyPr wrap="square" lIns="0" tIns="0" rIns="0" bIns="0" rtlCol="0"/>
            <a:lstStyle/>
            <a:p>
              <a:endParaRPr/>
            </a:p>
          </p:txBody>
        </p:sp>
      </p:grpSp>
      <p:sp>
        <p:nvSpPr>
          <p:cNvPr id="5" name="object 5"/>
          <p:cNvSpPr txBox="1">
            <a:spLocks noGrp="1"/>
          </p:cNvSpPr>
          <p:nvPr>
            <p:ph type="title"/>
          </p:nvPr>
        </p:nvSpPr>
        <p:spPr>
          <a:xfrm>
            <a:off x="152400" y="2394614"/>
            <a:ext cx="3429000" cy="1034386"/>
          </a:xfrm>
          <a:prstGeom prst="rect">
            <a:avLst/>
          </a:prstGeom>
        </p:spPr>
        <p:txBody>
          <a:bodyPr vert="horz" wrap="square" lIns="0" tIns="67945" rIns="0" bIns="0" rtlCol="0">
            <a:spAutoFit/>
          </a:bodyPr>
          <a:lstStyle/>
          <a:p>
            <a:pPr marL="12700" marR="5080" algn="just">
              <a:lnSpc>
                <a:spcPts val="3679"/>
              </a:lnSpc>
              <a:spcBef>
                <a:spcPts val="535"/>
              </a:spcBef>
            </a:pPr>
            <a:r>
              <a:rPr lang="en-IN" sz="4000" b="1" dirty="0"/>
              <a:t>DATASET DESCRIPTION</a:t>
            </a:r>
            <a:endParaRPr lang="en-IN" sz="4000"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5"/>
              </a:lnSpc>
            </a:pPr>
            <a:r>
              <a:rPr b="1" spc="-5" dirty="0">
                <a:latin typeface="Calibri"/>
                <a:cs typeface="Calibri"/>
              </a:rPr>
              <a:t>CONFIDENTIAL</a:t>
            </a:r>
            <a:r>
              <a:rPr spc="-5" dirty="0"/>
              <a:t>:</a:t>
            </a:r>
            <a:r>
              <a:rPr spc="-15" dirty="0"/>
              <a:t> </a:t>
            </a:r>
            <a:r>
              <a:rPr spc="5" dirty="0"/>
              <a:t>The</a:t>
            </a:r>
            <a:r>
              <a:rPr spc="20" dirty="0"/>
              <a:t> </a:t>
            </a:r>
            <a:r>
              <a:rPr spc="-5" dirty="0"/>
              <a:t>information </a:t>
            </a:r>
            <a:r>
              <a:rPr spc="-10" dirty="0"/>
              <a:t>in </a:t>
            </a:r>
            <a:r>
              <a:rPr dirty="0"/>
              <a:t>this</a:t>
            </a:r>
            <a:r>
              <a:rPr spc="-10" dirty="0"/>
              <a:t> </a:t>
            </a:r>
            <a:r>
              <a:rPr spc="-5" dirty="0"/>
              <a:t>document</a:t>
            </a:r>
            <a:r>
              <a:rPr spc="-20" dirty="0"/>
              <a:t> </a:t>
            </a:r>
            <a:r>
              <a:rPr spc="-10" dirty="0"/>
              <a:t>belongs</a:t>
            </a:r>
            <a:r>
              <a:rPr spc="-5" dirty="0"/>
              <a:t> </a:t>
            </a:r>
            <a:r>
              <a:rPr spc="10" dirty="0"/>
              <a:t>to</a:t>
            </a:r>
            <a:r>
              <a:rPr spc="-15" dirty="0"/>
              <a:t> </a:t>
            </a:r>
            <a:r>
              <a:rPr spc="-5" dirty="0"/>
              <a:t>Boston</a:t>
            </a:r>
            <a:r>
              <a:rPr spc="-10" dirty="0"/>
              <a:t> </a:t>
            </a:r>
            <a:r>
              <a:rPr spc="-5" dirty="0"/>
              <a:t>Institute</a:t>
            </a:r>
            <a:r>
              <a:rPr spc="-55" dirty="0"/>
              <a:t> </a:t>
            </a:r>
            <a:r>
              <a:rPr spc="10" dirty="0"/>
              <a:t>of</a:t>
            </a:r>
            <a:r>
              <a:rPr spc="15" dirty="0"/>
              <a:t> </a:t>
            </a:r>
            <a:r>
              <a:rPr spc="-10" dirty="0"/>
              <a:t>Analytics</a:t>
            </a:r>
            <a:r>
              <a:rPr spc="-5" dirty="0"/>
              <a:t> LLC.</a:t>
            </a:r>
            <a:r>
              <a:rPr dirty="0"/>
              <a:t> </a:t>
            </a:r>
            <a:r>
              <a:rPr spc="20" dirty="0"/>
              <a:t>Any</a:t>
            </a:r>
            <a:r>
              <a:rPr spc="-5" dirty="0"/>
              <a:t> </a:t>
            </a:r>
            <a:r>
              <a:rPr spc="-10" dirty="0"/>
              <a:t>unauthorized</a:t>
            </a:r>
            <a:r>
              <a:rPr spc="-5" dirty="0"/>
              <a:t> </a:t>
            </a:r>
            <a:r>
              <a:rPr dirty="0"/>
              <a:t>sharing</a:t>
            </a:r>
            <a:r>
              <a:rPr spc="-20" dirty="0"/>
              <a:t> </a:t>
            </a:r>
            <a:r>
              <a:rPr spc="10" dirty="0"/>
              <a:t>of</a:t>
            </a:r>
            <a:r>
              <a:rPr spc="15" dirty="0"/>
              <a:t> </a:t>
            </a:r>
            <a:r>
              <a:rPr spc="-20" dirty="0"/>
              <a:t>this</a:t>
            </a:r>
          </a:p>
          <a:p>
            <a:pPr marL="12700">
              <a:lnSpc>
                <a:spcPts val="1300"/>
              </a:lnSpc>
            </a:pPr>
            <a:r>
              <a:rPr spc="-5" dirty="0"/>
              <a:t>material</a:t>
            </a:r>
            <a:r>
              <a:rPr spc="15" dirty="0"/>
              <a:t> </a:t>
            </a:r>
            <a:r>
              <a:rPr spc="-10" dirty="0"/>
              <a:t>is</a:t>
            </a:r>
            <a:r>
              <a:rPr spc="-15" dirty="0"/>
              <a:t> </a:t>
            </a:r>
            <a:r>
              <a:rPr dirty="0"/>
              <a:t>prohibited</a:t>
            </a:r>
            <a:r>
              <a:rPr spc="-20" dirty="0"/>
              <a:t> </a:t>
            </a:r>
            <a:r>
              <a:rPr spc="10" dirty="0"/>
              <a:t>and</a:t>
            </a:r>
            <a:r>
              <a:rPr spc="-15" dirty="0"/>
              <a:t> </a:t>
            </a:r>
            <a:r>
              <a:rPr spc="-5" dirty="0"/>
              <a:t>subject</a:t>
            </a:r>
            <a:r>
              <a:rPr spc="-30" dirty="0"/>
              <a:t> </a:t>
            </a:r>
            <a:r>
              <a:rPr spc="10" dirty="0"/>
              <a:t>to</a:t>
            </a:r>
            <a:r>
              <a:rPr spc="-20" dirty="0"/>
              <a:t> </a:t>
            </a:r>
            <a:r>
              <a:rPr spc="-10" dirty="0"/>
              <a:t>legal</a:t>
            </a:r>
            <a:r>
              <a:rPr spc="15" dirty="0"/>
              <a:t> </a:t>
            </a:r>
            <a:r>
              <a:rPr spc="-5" dirty="0"/>
              <a:t>action</a:t>
            </a:r>
            <a:r>
              <a:rPr spc="-15" dirty="0"/>
              <a:t> </a:t>
            </a:r>
            <a:r>
              <a:rPr spc="-10" dirty="0"/>
              <a:t>under</a:t>
            </a:r>
            <a:r>
              <a:rPr spc="35" dirty="0"/>
              <a:t> </a:t>
            </a:r>
            <a:r>
              <a:rPr spc="-5" dirty="0"/>
              <a:t>breach</a:t>
            </a:r>
            <a:r>
              <a:rPr spc="-20" dirty="0"/>
              <a:t> </a:t>
            </a:r>
            <a:r>
              <a:rPr spc="10" dirty="0"/>
              <a:t>of </a:t>
            </a:r>
            <a:r>
              <a:rPr spc="-20" dirty="0"/>
              <a:t>IP</a:t>
            </a:r>
            <a:r>
              <a:rPr spc="-10" dirty="0"/>
              <a:t> </a:t>
            </a:r>
            <a:r>
              <a:rPr spc="10" dirty="0"/>
              <a:t>and</a:t>
            </a:r>
            <a:r>
              <a:rPr spc="-15" dirty="0"/>
              <a:t> </a:t>
            </a:r>
            <a:r>
              <a:rPr spc="-10" dirty="0"/>
              <a:t>confidentiality</a:t>
            </a:r>
            <a:r>
              <a:rPr spc="-5" dirty="0"/>
              <a:t> clauses.</a:t>
            </a:r>
          </a:p>
        </p:txBody>
      </p:sp>
      <p:sp>
        <p:nvSpPr>
          <p:cNvPr id="7" name="object 5">
            <a:extLst>
              <a:ext uri="{FF2B5EF4-FFF2-40B4-BE49-F238E27FC236}">
                <a16:creationId xmlns:a16="http://schemas.microsoft.com/office/drawing/2014/main" id="{9BF10D2B-0A99-41CA-A5C1-6A1A61969FE0}"/>
              </a:ext>
            </a:extLst>
          </p:cNvPr>
          <p:cNvSpPr txBox="1">
            <a:spLocks/>
          </p:cNvSpPr>
          <p:nvPr/>
        </p:nvSpPr>
        <p:spPr>
          <a:xfrm>
            <a:off x="4495800" y="1147086"/>
            <a:ext cx="6324600" cy="3946593"/>
          </a:xfrm>
          <a:prstGeom prst="rect">
            <a:avLst/>
          </a:prstGeom>
        </p:spPr>
        <p:txBody>
          <a:bodyPr vert="horz" wrap="square" lIns="0" tIns="67945" rIns="0" bIns="0" rtlCol="0">
            <a:spAutoFit/>
          </a:bodyPr>
          <a:lstStyle>
            <a:lvl1pPr>
              <a:defRPr sz="6600" b="1" i="0">
                <a:solidFill>
                  <a:schemeClr val="bg1"/>
                </a:solidFill>
                <a:latin typeface="Calibri"/>
                <a:ea typeface="+mj-ea"/>
                <a:cs typeface="Calibri"/>
              </a:defRPr>
            </a:lvl1pPr>
          </a:lstStyle>
          <a:p>
            <a:pPr marL="0" indent="0" algn="just">
              <a:buNone/>
            </a:pPr>
            <a:r>
              <a:rPr lang="en-US" sz="2800" b="0" dirty="0">
                <a:solidFill>
                  <a:schemeClr val="tx1"/>
                </a:solidFill>
              </a:rPr>
              <a:t>The dataset consists of sensor data collected from various nodes in a sensor network. It comprises five features: </a:t>
            </a:r>
          </a:p>
          <a:p>
            <a:pPr marL="0" indent="0" algn="just">
              <a:buNone/>
            </a:pPr>
            <a:endParaRPr lang="en-US" sz="2800" b="0" dirty="0">
              <a:solidFill>
                <a:schemeClr val="tx1"/>
              </a:solidFill>
            </a:endParaRPr>
          </a:p>
          <a:p>
            <a:pPr marL="457200" indent="-457200" algn="just">
              <a:buFont typeface="Arial" panose="020B0604020202020204" pitchFamily="34" charset="0"/>
              <a:buChar char="•"/>
            </a:pPr>
            <a:r>
              <a:rPr lang="en-US" sz="2800" b="0" dirty="0">
                <a:solidFill>
                  <a:schemeClr val="tx1"/>
                </a:solidFill>
              </a:rPr>
              <a:t>Area</a:t>
            </a:r>
          </a:p>
          <a:p>
            <a:pPr marL="457200" indent="-457200" algn="just">
              <a:buFont typeface="Arial" panose="020B0604020202020204" pitchFamily="34" charset="0"/>
              <a:buChar char="•"/>
            </a:pPr>
            <a:r>
              <a:rPr lang="en-US" sz="2800" b="0" dirty="0">
                <a:solidFill>
                  <a:schemeClr val="tx1"/>
                </a:solidFill>
              </a:rPr>
              <a:t>Sensing Range</a:t>
            </a:r>
          </a:p>
          <a:p>
            <a:pPr marL="457200" indent="-457200" algn="just">
              <a:buFont typeface="Arial" panose="020B0604020202020204" pitchFamily="34" charset="0"/>
              <a:buChar char="•"/>
            </a:pPr>
            <a:r>
              <a:rPr lang="en-US" sz="2800" b="0" dirty="0">
                <a:solidFill>
                  <a:schemeClr val="tx1"/>
                </a:solidFill>
              </a:rPr>
              <a:t>Transmission Range</a:t>
            </a:r>
          </a:p>
          <a:p>
            <a:pPr marL="457200" indent="-457200" algn="just">
              <a:buFont typeface="Arial" panose="020B0604020202020204" pitchFamily="34" charset="0"/>
              <a:buChar char="•"/>
            </a:pPr>
            <a:r>
              <a:rPr lang="en-US" sz="2800" b="0" dirty="0">
                <a:solidFill>
                  <a:schemeClr val="tx1"/>
                </a:solidFill>
              </a:rPr>
              <a:t>Number of Sensor Nodes</a:t>
            </a:r>
          </a:p>
          <a:p>
            <a:pPr marL="457200" indent="-457200" algn="just">
              <a:buFont typeface="Arial" panose="020B0604020202020204" pitchFamily="34" charset="0"/>
              <a:buChar char="•"/>
            </a:pPr>
            <a:r>
              <a:rPr lang="en-US" sz="2800" b="0" dirty="0">
                <a:solidFill>
                  <a:schemeClr val="tx1"/>
                </a:solidFill>
              </a:rPr>
              <a:t>Number of Barriers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4768" y="-8255"/>
            <a:ext cx="4128135" cy="6866255"/>
            <a:chOff x="-1586" y="0"/>
            <a:chExt cx="4128135" cy="6866255"/>
          </a:xfrm>
        </p:grpSpPr>
        <p:sp>
          <p:nvSpPr>
            <p:cNvPr id="3" name="object 3"/>
            <p:cNvSpPr/>
            <p:nvPr/>
          </p:nvSpPr>
          <p:spPr>
            <a:xfrm>
              <a:off x="4763" y="4826"/>
              <a:ext cx="4115435" cy="6853555"/>
            </a:xfrm>
            <a:custGeom>
              <a:avLst/>
              <a:gdLst/>
              <a:ahLst/>
              <a:cxnLst/>
              <a:rect l="l" t="t" r="r" b="b"/>
              <a:pathLst>
                <a:path w="4115435" h="6853555">
                  <a:moveTo>
                    <a:pt x="3454462" y="0"/>
                  </a:moveTo>
                  <a:lnTo>
                    <a:pt x="0" y="0"/>
                  </a:lnTo>
                  <a:lnTo>
                    <a:pt x="0" y="6853171"/>
                  </a:lnTo>
                  <a:lnTo>
                    <a:pt x="3455380" y="6853171"/>
                  </a:lnTo>
                  <a:lnTo>
                    <a:pt x="4114862" y="3428873"/>
                  </a:lnTo>
                  <a:lnTo>
                    <a:pt x="3454462" y="0"/>
                  </a:lnTo>
                  <a:close/>
                </a:path>
              </a:pathLst>
            </a:custGeom>
            <a:solidFill>
              <a:srgbClr val="1D1B57"/>
            </a:solidFill>
          </p:spPr>
          <p:txBody>
            <a:bodyPr wrap="square" lIns="0" tIns="0" rIns="0" bIns="0" rtlCol="0"/>
            <a:lstStyle/>
            <a:p>
              <a:endParaRPr/>
            </a:p>
          </p:txBody>
        </p:sp>
        <p:sp>
          <p:nvSpPr>
            <p:cNvPr id="4" name="object 4"/>
            <p:cNvSpPr/>
            <p:nvPr/>
          </p:nvSpPr>
          <p:spPr>
            <a:xfrm>
              <a:off x="4763" y="4826"/>
              <a:ext cx="4115435" cy="6853555"/>
            </a:xfrm>
            <a:custGeom>
              <a:avLst/>
              <a:gdLst/>
              <a:ahLst/>
              <a:cxnLst/>
              <a:rect l="l" t="t" r="r" b="b"/>
              <a:pathLst>
                <a:path w="4115435" h="6853555">
                  <a:moveTo>
                    <a:pt x="0" y="0"/>
                  </a:moveTo>
                  <a:lnTo>
                    <a:pt x="3454462" y="0"/>
                  </a:lnTo>
                  <a:lnTo>
                    <a:pt x="4114862" y="3428873"/>
                  </a:lnTo>
                  <a:lnTo>
                    <a:pt x="3455380" y="6853171"/>
                  </a:lnTo>
                </a:path>
                <a:path w="4115435" h="6853555">
                  <a:moveTo>
                    <a:pt x="0" y="6853171"/>
                  </a:moveTo>
                  <a:lnTo>
                    <a:pt x="0" y="0"/>
                  </a:lnTo>
                </a:path>
              </a:pathLst>
            </a:custGeom>
            <a:ln w="12700">
              <a:solidFill>
                <a:srgbClr val="1D1B57"/>
              </a:solidFill>
            </a:ln>
          </p:spPr>
          <p:txBody>
            <a:bodyPr wrap="square" lIns="0" tIns="0" rIns="0" bIns="0" rtlCol="0"/>
            <a:lstStyle/>
            <a:p>
              <a:endParaRPr/>
            </a:p>
          </p:txBody>
        </p:sp>
      </p:grpSp>
      <p:sp>
        <p:nvSpPr>
          <p:cNvPr id="5" name="object 5"/>
          <p:cNvSpPr txBox="1">
            <a:spLocks noGrp="1"/>
          </p:cNvSpPr>
          <p:nvPr>
            <p:ph type="title"/>
          </p:nvPr>
        </p:nvSpPr>
        <p:spPr>
          <a:xfrm>
            <a:off x="152400" y="2394614"/>
            <a:ext cx="3581400" cy="1034386"/>
          </a:xfrm>
          <a:prstGeom prst="rect">
            <a:avLst/>
          </a:prstGeom>
        </p:spPr>
        <p:txBody>
          <a:bodyPr vert="horz" wrap="square" lIns="0" tIns="67945" rIns="0" bIns="0" rtlCol="0">
            <a:spAutoFit/>
          </a:bodyPr>
          <a:lstStyle/>
          <a:p>
            <a:pPr marL="12700" marR="5080" algn="l">
              <a:lnSpc>
                <a:spcPts val="3679"/>
              </a:lnSpc>
              <a:spcBef>
                <a:spcPts val="535"/>
              </a:spcBef>
            </a:pPr>
            <a:r>
              <a:rPr lang="en-IN" sz="4000" b="1" dirty="0"/>
              <a:t>DATA</a:t>
            </a:r>
            <a:br>
              <a:rPr lang="en-IN" sz="4000" b="1" dirty="0"/>
            </a:br>
            <a:r>
              <a:rPr lang="en-IN" sz="4000" b="1" dirty="0"/>
              <a:t>PREPROCESSING</a:t>
            </a:r>
            <a:endParaRPr lang="en-IN" sz="4000"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45"/>
              </a:lnSpc>
            </a:pPr>
            <a:r>
              <a:rPr b="1" spc="-5" dirty="0">
                <a:latin typeface="Calibri"/>
                <a:cs typeface="Calibri"/>
              </a:rPr>
              <a:t>CONFIDENTIAL</a:t>
            </a:r>
            <a:r>
              <a:rPr spc="-5" dirty="0"/>
              <a:t>:</a:t>
            </a:r>
            <a:r>
              <a:rPr spc="-15" dirty="0"/>
              <a:t> </a:t>
            </a:r>
            <a:r>
              <a:rPr spc="5" dirty="0"/>
              <a:t>The</a:t>
            </a:r>
            <a:r>
              <a:rPr spc="20" dirty="0"/>
              <a:t> </a:t>
            </a:r>
            <a:r>
              <a:rPr spc="-5" dirty="0"/>
              <a:t>information </a:t>
            </a:r>
            <a:r>
              <a:rPr spc="-10" dirty="0"/>
              <a:t>in </a:t>
            </a:r>
            <a:r>
              <a:rPr dirty="0"/>
              <a:t>this</a:t>
            </a:r>
            <a:r>
              <a:rPr spc="-10" dirty="0"/>
              <a:t> </a:t>
            </a:r>
            <a:r>
              <a:rPr spc="-5" dirty="0"/>
              <a:t>document</a:t>
            </a:r>
            <a:r>
              <a:rPr spc="-20" dirty="0"/>
              <a:t> </a:t>
            </a:r>
            <a:r>
              <a:rPr spc="-10" dirty="0"/>
              <a:t>belongs</a:t>
            </a:r>
            <a:r>
              <a:rPr spc="-5" dirty="0"/>
              <a:t> </a:t>
            </a:r>
            <a:r>
              <a:rPr spc="10" dirty="0"/>
              <a:t>to</a:t>
            </a:r>
            <a:r>
              <a:rPr spc="-15" dirty="0"/>
              <a:t> </a:t>
            </a:r>
            <a:r>
              <a:rPr spc="-5" dirty="0"/>
              <a:t>Boston</a:t>
            </a:r>
            <a:r>
              <a:rPr spc="-10" dirty="0"/>
              <a:t> </a:t>
            </a:r>
            <a:r>
              <a:rPr spc="-5" dirty="0"/>
              <a:t>Institute</a:t>
            </a:r>
            <a:r>
              <a:rPr spc="-55" dirty="0"/>
              <a:t> </a:t>
            </a:r>
            <a:r>
              <a:rPr spc="10" dirty="0"/>
              <a:t>of</a:t>
            </a:r>
            <a:r>
              <a:rPr spc="15" dirty="0"/>
              <a:t> </a:t>
            </a:r>
            <a:r>
              <a:rPr spc="-10" dirty="0"/>
              <a:t>Analytics</a:t>
            </a:r>
            <a:r>
              <a:rPr spc="-5" dirty="0"/>
              <a:t> LLC.</a:t>
            </a:r>
            <a:r>
              <a:rPr dirty="0"/>
              <a:t> </a:t>
            </a:r>
            <a:r>
              <a:rPr spc="20" dirty="0"/>
              <a:t>Any</a:t>
            </a:r>
            <a:r>
              <a:rPr spc="-5" dirty="0"/>
              <a:t> </a:t>
            </a:r>
            <a:r>
              <a:rPr spc="-10" dirty="0"/>
              <a:t>unauthorized</a:t>
            </a:r>
            <a:r>
              <a:rPr spc="-5" dirty="0"/>
              <a:t> </a:t>
            </a:r>
            <a:r>
              <a:rPr dirty="0"/>
              <a:t>sharing</a:t>
            </a:r>
            <a:r>
              <a:rPr spc="-20" dirty="0"/>
              <a:t> </a:t>
            </a:r>
            <a:r>
              <a:rPr spc="10" dirty="0"/>
              <a:t>of</a:t>
            </a:r>
            <a:r>
              <a:rPr spc="15" dirty="0"/>
              <a:t> </a:t>
            </a:r>
            <a:r>
              <a:rPr spc="-20" dirty="0"/>
              <a:t>this</a:t>
            </a:r>
          </a:p>
          <a:p>
            <a:pPr marL="12700">
              <a:lnSpc>
                <a:spcPts val="1300"/>
              </a:lnSpc>
            </a:pPr>
            <a:r>
              <a:rPr spc="-5" dirty="0"/>
              <a:t>material</a:t>
            </a:r>
            <a:r>
              <a:rPr spc="15" dirty="0"/>
              <a:t> </a:t>
            </a:r>
            <a:r>
              <a:rPr spc="-10" dirty="0"/>
              <a:t>is</a:t>
            </a:r>
            <a:r>
              <a:rPr spc="-15" dirty="0"/>
              <a:t> </a:t>
            </a:r>
            <a:r>
              <a:rPr dirty="0"/>
              <a:t>prohibited</a:t>
            </a:r>
            <a:r>
              <a:rPr spc="-20" dirty="0"/>
              <a:t> </a:t>
            </a:r>
            <a:r>
              <a:rPr spc="10" dirty="0"/>
              <a:t>and</a:t>
            </a:r>
            <a:r>
              <a:rPr spc="-15" dirty="0"/>
              <a:t> </a:t>
            </a:r>
            <a:r>
              <a:rPr spc="-5" dirty="0"/>
              <a:t>subject</a:t>
            </a:r>
            <a:r>
              <a:rPr spc="-30" dirty="0"/>
              <a:t> </a:t>
            </a:r>
            <a:r>
              <a:rPr spc="10" dirty="0"/>
              <a:t>to</a:t>
            </a:r>
            <a:r>
              <a:rPr spc="-20" dirty="0"/>
              <a:t> </a:t>
            </a:r>
            <a:r>
              <a:rPr spc="-10" dirty="0"/>
              <a:t>legal</a:t>
            </a:r>
            <a:r>
              <a:rPr spc="15" dirty="0"/>
              <a:t> </a:t>
            </a:r>
            <a:r>
              <a:rPr spc="-5" dirty="0"/>
              <a:t>action</a:t>
            </a:r>
            <a:r>
              <a:rPr spc="-15" dirty="0"/>
              <a:t> </a:t>
            </a:r>
            <a:r>
              <a:rPr spc="-10" dirty="0"/>
              <a:t>under</a:t>
            </a:r>
            <a:r>
              <a:rPr spc="35" dirty="0"/>
              <a:t> </a:t>
            </a:r>
            <a:r>
              <a:rPr spc="-5" dirty="0"/>
              <a:t>breach</a:t>
            </a:r>
            <a:r>
              <a:rPr spc="-20" dirty="0"/>
              <a:t> </a:t>
            </a:r>
            <a:r>
              <a:rPr spc="10" dirty="0"/>
              <a:t>of </a:t>
            </a:r>
            <a:r>
              <a:rPr spc="-20" dirty="0"/>
              <a:t>IP</a:t>
            </a:r>
            <a:r>
              <a:rPr spc="-10" dirty="0"/>
              <a:t> </a:t>
            </a:r>
            <a:r>
              <a:rPr spc="10" dirty="0"/>
              <a:t>and</a:t>
            </a:r>
            <a:r>
              <a:rPr spc="-15" dirty="0"/>
              <a:t> </a:t>
            </a:r>
            <a:r>
              <a:rPr spc="-10" dirty="0"/>
              <a:t>confidentiality</a:t>
            </a:r>
            <a:r>
              <a:rPr spc="-5" dirty="0"/>
              <a:t> clauses.</a:t>
            </a:r>
          </a:p>
        </p:txBody>
      </p:sp>
      <p:sp>
        <p:nvSpPr>
          <p:cNvPr id="7" name="object 5">
            <a:extLst>
              <a:ext uri="{FF2B5EF4-FFF2-40B4-BE49-F238E27FC236}">
                <a16:creationId xmlns:a16="http://schemas.microsoft.com/office/drawing/2014/main" id="{9BF10D2B-0A99-41CA-A5C1-6A1A61969FE0}"/>
              </a:ext>
            </a:extLst>
          </p:cNvPr>
          <p:cNvSpPr txBox="1">
            <a:spLocks/>
          </p:cNvSpPr>
          <p:nvPr/>
        </p:nvSpPr>
        <p:spPr>
          <a:xfrm>
            <a:off x="4267835" y="914400"/>
            <a:ext cx="6476365" cy="4500591"/>
          </a:xfrm>
          <a:prstGeom prst="rect">
            <a:avLst/>
          </a:prstGeom>
        </p:spPr>
        <p:txBody>
          <a:bodyPr vert="horz" wrap="square" lIns="0" tIns="67945" rIns="0" bIns="0" rtlCol="0">
            <a:spAutoFit/>
          </a:bodyPr>
          <a:lstStyle>
            <a:lvl1pPr>
              <a:defRPr sz="6600" b="1" i="0">
                <a:solidFill>
                  <a:schemeClr val="bg1"/>
                </a:solidFill>
                <a:latin typeface="Calibri"/>
                <a:ea typeface="+mj-ea"/>
                <a:cs typeface="Calibri"/>
              </a:defRPr>
            </a:lvl1pPr>
          </a:lstStyle>
          <a:p>
            <a:pPr algn="just"/>
            <a:r>
              <a:rPr lang="en-US" sz="3200" dirty="0">
                <a:solidFill>
                  <a:schemeClr val="tx1"/>
                </a:solidFill>
              </a:rPr>
              <a:t>     </a:t>
            </a:r>
            <a:r>
              <a:rPr lang="en-US" sz="3200" u="sng" dirty="0">
                <a:solidFill>
                  <a:schemeClr val="tx1"/>
                </a:solidFill>
              </a:rPr>
              <a:t>Data Preprocessing Steps:</a:t>
            </a:r>
          </a:p>
          <a:p>
            <a:pPr algn="just"/>
            <a:endParaRPr lang="en-US" sz="3200" u="sng" dirty="0">
              <a:solidFill>
                <a:schemeClr val="tx1"/>
              </a:solidFill>
            </a:endParaRPr>
          </a:p>
          <a:p>
            <a:pPr marL="457200" indent="-457200" algn="just">
              <a:buFont typeface="Arial" panose="020B0604020202020204" pitchFamily="34" charset="0"/>
              <a:buChar char="•"/>
            </a:pPr>
            <a:r>
              <a:rPr lang="en-US" sz="2800" b="0" dirty="0">
                <a:solidFill>
                  <a:schemeClr val="tx1"/>
                </a:solidFill>
              </a:rPr>
              <a:t>Handling missing values, duplicates, and outliers.</a:t>
            </a:r>
          </a:p>
          <a:p>
            <a:pPr algn="just"/>
            <a:endParaRPr lang="en-US" sz="2800" b="0" dirty="0">
              <a:solidFill>
                <a:schemeClr val="tx1"/>
              </a:solidFill>
            </a:endParaRPr>
          </a:p>
          <a:p>
            <a:pPr marL="457200" indent="-457200" algn="just">
              <a:buFont typeface="Arial" panose="020B0604020202020204" pitchFamily="34" charset="0"/>
              <a:buChar char="•"/>
            </a:pPr>
            <a:r>
              <a:rPr lang="en-US" sz="2800" b="0" dirty="0">
                <a:solidFill>
                  <a:schemeClr val="tx1"/>
                </a:solidFill>
              </a:rPr>
              <a:t>Feature scaling for standardization.</a:t>
            </a:r>
          </a:p>
          <a:p>
            <a:pPr algn="just"/>
            <a:endParaRPr lang="en-US" sz="2800" b="0" dirty="0">
              <a:solidFill>
                <a:schemeClr val="tx1"/>
              </a:solidFill>
            </a:endParaRPr>
          </a:p>
          <a:p>
            <a:pPr marL="457200" indent="-457200" algn="just">
              <a:buFont typeface="Arial" panose="020B0604020202020204" pitchFamily="34" charset="0"/>
              <a:buChar char="•"/>
            </a:pPr>
            <a:r>
              <a:rPr lang="en-US" sz="2800" b="0" dirty="0">
                <a:solidFill>
                  <a:schemeClr val="tx1"/>
                </a:solidFill>
              </a:rPr>
              <a:t>Standardization ensures that all features have a similar scale, preventing certain features from dominating the analysis.</a:t>
            </a:r>
          </a:p>
        </p:txBody>
      </p:sp>
    </p:spTree>
    <p:extLst>
      <p:ext uri="{BB962C8B-B14F-4D97-AF65-F5344CB8AC3E}">
        <p14:creationId xmlns:p14="http://schemas.microsoft.com/office/powerpoint/2010/main" val="344363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57475" y="381000"/>
            <a:ext cx="6877050" cy="632224"/>
          </a:xfrm>
          <a:prstGeom prst="rect">
            <a:avLst/>
          </a:prstGeom>
        </p:spPr>
        <p:txBody>
          <a:bodyPr vert="horz" wrap="square" lIns="0" tIns="16510" rIns="0" bIns="0" rtlCol="0">
            <a:spAutoFit/>
          </a:bodyPr>
          <a:lstStyle/>
          <a:p>
            <a:r>
              <a:rPr lang="en-US" sz="4000" b="1" u="sng" dirty="0">
                <a:latin typeface="+mj-lt"/>
              </a:rPr>
              <a:t>EXPLORATORY DATA ANALYSIS</a:t>
            </a:r>
            <a:endParaRPr lang="en-IN" sz="4000" b="1" u="sng" dirty="0">
              <a:latin typeface="+mj-lt"/>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145"/>
              </a:lnSpc>
            </a:pPr>
            <a:r>
              <a:rPr b="1" spc="-5" dirty="0">
                <a:latin typeface="Calibri"/>
                <a:cs typeface="Calibri"/>
              </a:rPr>
              <a:t>CONFIDENTIAL</a:t>
            </a:r>
            <a:r>
              <a:rPr spc="-5" dirty="0"/>
              <a:t>:</a:t>
            </a:r>
            <a:r>
              <a:rPr spc="-15" dirty="0"/>
              <a:t> </a:t>
            </a:r>
            <a:r>
              <a:rPr spc="5" dirty="0"/>
              <a:t>The</a:t>
            </a:r>
            <a:r>
              <a:rPr spc="20" dirty="0"/>
              <a:t> </a:t>
            </a:r>
            <a:r>
              <a:rPr spc="-5" dirty="0"/>
              <a:t>information </a:t>
            </a:r>
            <a:r>
              <a:rPr spc="-10" dirty="0"/>
              <a:t>in </a:t>
            </a:r>
            <a:r>
              <a:rPr dirty="0"/>
              <a:t>this</a:t>
            </a:r>
            <a:r>
              <a:rPr spc="-10" dirty="0"/>
              <a:t> </a:t>
            </a:r>
            <a:r>
              <a:rPr spc="-5" dirty="0"/>
              <a:t>document</a:t>
            </a:r>
            <a:r>
              <a:rPr spc="-20" dirty="0"/>
              <a:t> </a:t>
            </a:r>
            <a:r>
              <a:rPr spc="-10" dirty="0"/>
              <a:t>belongs</a:t>
            </a:r>
            <a:r>
              <a:rPr spc="-5" dirty="0"/>
              <a:t> </a:t>
            </a:r>
            <a:r>
              <a:rPr spc="10" dirty="0"/>
              <a:t>to</a:t>
            </a:r>
            <a:r>
              <a:rPr spc="-15" dirty="0"/>
              <a:t> </a:t>
            </a:r>
            <a:r>
              <a:rPr spc="-5" dirty="0"/>
              <a:t>Boston</a:t>
            </a:r>
            <a:r>
              <a:rPr spc="-10" dirty="0"/>
              <a:t> </a:t>
            </a:r>
            <a:r>
              <a:rPr spc="-5" dirty="0"/>
              <a:t>Institute</a:t>
            </a:r>
            <a:r>
              <a:rPr spc="-55" dirty="0"/>
              <a:t> </a:t>
            </a:r>
            <a:r>
              <a:rPr spc="10" dirty="0"/>
              <a:t>of</a:t>
            </a:r>
            <a:r>
              <a:rPr spc="15" dirty="0"/>
              <a:t> </a:t>
            </a:r>
            <a:r>
              <a:rPr spc="-10" dirty="0"/>
              <a:t>Analytics</a:t>
            </a:r>
            <a:r>
              <a:rPr spc="-5" dirty="0"/>
              <a:t> LLC.</a:t>
            </a:r>
            <a:r>
              <a:rPr dirty="0"/>
              <a:t> </a:t>
            </a:r>
            <a:r>
              <a:rPr spc="20" dirty="0"/>
              <a:t>Any</a:t>
            </a:r>
            <a:r>
              <a:rPr spc="-5" dirty="0"/>
              <a:t> </a:t>
            </a:r>
            <a:r>
              <a:rPr spc="-10" dirty="0"/>
              <a:t>unauthorized</a:t>
            </a:r>
            <a:r>
              <a:rPr spc="-5" dirty="0"/>
              <a:t> </a:t>
            </a:r>
            <a:r>
              <a:rPr dirty="0"/>
              <a:t>sharing</a:t>
            </a:r>
            <a:r>
              <a:rPr spc="-20" dirty="0"/>
              <a:t> </a:t>
            </a:r>
            <a:r>
              <a:rPr spc="10" dirty="0"/>
              <a:t>of</a:t>
            </a:r>
            <a:r>
              <a:rPr spc="15" dirty="0"/>
              <a:t> </a:t>
            </a:r>
            <a:r>
              <a:rPr spc="-20" dirty="0"/>
              <a:t>this</a:t>
            </a:r>
          </a:p>
          <a:p>
            <a:pPr marL="12700">
              <a:lnSpc>
                <a:spcPts val="1300"/>
              </a:lnSpc>
            </a:pPr>
            <a:r>
              <a:rPr spc="-5" dirty="0"/>
              <a:t>material</a:t>
            </a:r>
            <a:r>
              <a:rPr spc="15" dirty="0"/>
              <a:t> </a:t>
            </a:r>
            <a:r>
              <a:rPr spc="-10" dirty="0"/>
              <a:t>is</a:t>
            </a:r>
            <a:r>
              <a:rPr spc="-15" dirty="0"/>
              <a:t> </a:t>
            </a:r>
            <a:r>
              <a:rPr dirty="0"/>
              <a:t>prohibited</a:t>
            </a:r>
            <a:r>
              <a:rPr spc="-20" dirty="0"/>
              <a:t> </a:t>
            </a:r>
            <a:r>
              <a:rPr spc="10" dirty="0"/>
              <a:t>and</a:t>
            </a:r>
            <a:r>
              <a:rPr spc="-15" dirty="0"/>
              <a:t> </a:t>
            </a:r>
            <a:r>
              <a:rPr spc="-5" dirty="0"/>
              <a:t>subject</a:t>
            </a:r>
            <a:r>
              <a:rPr spc="-30" dirty="0"/>
              <a:t> </a:t>
            </a:r>
            <a:r>
              <a:rPr spc="10" dirty="0"/>
              <a:t>to</a:t>
            </a:r>
            <a:r>
              <a:rPr spc="-20" dirty="0"/>
              <a:t> </a:t>
            </a:r>
            <a:r>
              <a:rPr spc="-10" dirty="0"/>
              <a:t>legal</a:t>
            </a:r>
            <a:r>
              <a:rPr spc="15" dirty="0"/>
              <a:t> </a:t>
            </a:r>
            <a:r>
              <a:rPr spc="-5" dirty="0"/>
              <a:t>action</a:t>
            </a:r>
            <a:r>
              <a:rPr spc="-15" dirty="0"/>
              <a:t> </a:t>
            </a:r>
            <a:r>
              <a:rPr spc="-10" dirty="0"/>
              <a:t>under</a:t>
            </a:r>
            <a:r>
              <a:rPr spc="35" dirty="0"/>
              <a:t> </a:t>
            </a:r>
            <a:r>
              <a:rPr spc="-5" dirty="0"/>
              <a:t>breach</a:t>
            </a:r>
            <a:r>
              <a:rPr spc="-20" dirty="0"/>
              <a:t> </a:t>
            </a:r>
            <a:r>
              <a:rPr spc="10" dirty="0"/>
              <a:t>of </a:t>
            </a:r>
            <a:r>
              <a:rPr spc="-20" dirty="0"/>
              <a:t>IP</a:t>
            </a:r>
            <a:r>
              <a:rPr spc="-10" dirty="0"/>
              <a:t> </a:t>
            </a:r>
            <a:r>
              <a:rPr spc="10" dirty="0"/>
              <a:t>and</a:t>
            </a:r>
            <a:r>
              <a:rPr spc="-15" dirty="0"/>
              <a:t> </a:t>
            </a:r>
            <a:r>
              <a:rPr spc="-10" dirty="0"/>
              <a:t>confidentiality</a:t>
            </a:r>
            <a:r>
              <a:rPr spc="-5" dirty="0"/>
              <a:t> clauses.</a:t>
            </a:r>
          </a:p>
        </p:txBody>
      </p:sp>
      <p:sp>
        <p:nvSpPr>
          <p:cNvPr id="6" name="TextBox 5">
            <a:extLst>
              <a:ext uri="{FF2B5EF4-FFF2-40B4-BE49-F238E27FC236}">
                <a16:creationId xmlns:a16="http://schemas.microsoft.com/office/drawing/2014/main" id="{92662F65-4979-4203-9740-6AE2F55A51D9}"/>
              </a:ext>
            </a:extLst>
          </p:cNvPr>
          <p:cNvSpPr txBox="1"/>
          <p:nvPr/>
        </p:nvSpPr>
        <p:spPr>
          <a:xfrm>
            <a:off x="516835" y="1391478"/>
            <a:ext cx="11217964" cy="4154984"/>
          </a:xfrm>
          <a:prstGeom prst="rect">
            <a:avLst/>
          </a:prstGeom>
          <a:noFill/>
        </p:spPr>
        <p:txBody>
          <a:bodyPr wrap="square">
            <a:spAutoFit/>
          </a:bodyPr>
          <a:lstStyle/>
          <a:p>
            <a:pPr marL="285750" indent="-285750" algn="just">
              <a:buFont typeface="Arial" panose="020B0604020202020204" pitchFamily="34" charset="0"/>
              <a:buChar char="•"/>
            </a:pPr>
            <a:r>
              <a:rPr lang="en-US" sz="2400" i="0" dirty="0">
                <a:effectLst/>
                <a:latin typeface="+mj-lt"/>
              </a:rPr>
              <a:t>Exploratory Data Analysis (EDA) helped us understand the data structure, find patterns, identify trends, and gain valuable insights from the dataset.</a:t>
            </a:r>
          </a:p>
          <a:p>
            <a:pPr algn="just"/>
            <a:endParaRPr lang="en-US" sz="2400" dirty="0">
              <a:latin typeface="+mj-lt"/>
            </a:endParaRPr>
          </a:p>
          <a:p>
            <a:pPr marL="285750" indent="-285750" algn="just">
              <a:buFont typeface="Arial" panose="020B0604020202020204" pitchFamily="34" charset="0"/>
              <a:buChar char="•"/>
            </a:pPr>
            <a:r>
              <a:rPr lang="en-US" sz="2400" dirty="0">
                <a:latin typeface="+mj-lt"/>
              </a:rPr>
              <a:t>From EDA we analyze, the distribution of each features, checking the correlation between the features .</a:t>
            </a:r>
          </a:p>
          <a:p>
            <a:pPr algn="just"/>
            <a:endParaRPr lang="en-US" sz="2400" dirty="0">
              <a:latin typeface="+mj-lt"/>
            </a:endParaRPr>
          </a:p>
          <a:p>
            <a:pPr marL="285750" indent="-285750" algn="just">
              <a:buFont typeface="Arial" panose="020B0604020202020204" pitchFamily="34" charset="0"/>
              <a:buChar char="•"/>
            </a:pPr>
            <a:r>
              <a:rPr lang="en-US" sz="2400" dirty="0">
                <a:latin typeface="+mj-lt"/>
              </a:rPr>
              <a:t>The datasets is clean, as there is no NULL VALUE, but we can find some DUPLICATE VALUES and OUTLIERS.</a:t>
            </a:r>
          </a:p>
          <a:p>
            <a:pPr algn="just"/>
            <a:endParaRPr lang="en-US" sz="2400" dirty="0">
              <a:latin typeface="+mj-lt"/>
            </a:endParaRPr>
          </a:p>
          <a:p>
            <a:pPr marL="285750" indent="-285750" algn="just">
              <a:buFont typeface="Arial" panose="020B0604020202020204" pitchFamily="34" charset="0"/>
              <a:buChar char="•"/>
            </a:pPr>
            <a:r>
              <a:rPr lang="en-US" sz="2400" i="0" dirty="0">
                <a:effectLst/>
                <a:latin typeface="+mj-lt"/>
              </a:rPr>
              <a:t>We used </a:t>
            </a:r>
            <a:r>
              <a:rPr lang="en-US" sz="2400" dirty="0">
                <a:latin typeface="+mj-lt"/>
              </a:rPr>
              <a:t>several </a:t>
            </a:r>
            <a:r>
              <a:rPr lang="en-US" sz="2400" i="0" dirty="0">
                <a:effectLst/>
                <a:latin typeface="+mj-lt"/>
              </a:rPr>
              <a:t>approaches to gain insights </a:t>
            </a:r>
            <a:r>
              <a:rPr lang="en-US" sz="2400" dirty="0">
                <a:latin typeface="+mj-lt"/>
              </a:rPr>
              <a:t>into </a:t>
            </a:r>
            <a:r>
              <a:rPr lang="en-US" sz="2400" i="0" dirty="0">
                <a:effectLst/>
                <a:latin typeface="+mj-lt"/>
              </a:rPr>
              <a:t>individual characteristics of the dat</a:t>
            </a:r>
            <a:r>
              <a:rPr lang="en-US" sz="2400" dirty="0">
                <a:latin typeface="+mj-lt"/>
              </a:rPr>
              <a:t>a and likewise how each feature relates to main goal predicting the target variable.</a:t>
            </a:r>
            <a:endParaRPr lang="en-IN" sz="2400" dirty="0">
              <a:latin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E99D-A9EC-4AB9-B0A4-7A2D8A84B5C4}"/>
              </a:ext>
            </a:extLst>
          </p:cNvPr>
          <p:cNvSpPr>
            <a:spLocks noGrp="1"/>
          </p:cNvSpPr>
          <p:nvPr>
            <p:ph type="title"/>
          </p:nvPr>
        </p:nvSpPr>
        <p:spPr>
          <a:xfrm>
            <a:off x="1600200" y="228600"/>
            <a:ext cx="9144000" cy="1231106"/>
          </a:xfrm>
        </p:spPr>
        <p:txBody>
          <a:bodyPr/>
          <a:lstStyle/>
          <a:p>
            <a:pPr rtl="0"/>
            <a:r>
              <a:rPr lang="en-US" sz="4000" u="sng" dirty="0">
                <a:solidFill>
                  <a:prstClr val="black"/>
                </a:solidFill>
                <a:latin typeface="+mj-lt"/>
              </a:rPr>
              <a:t>DISTRIBUTION OF CONTINUOUS VARIABLE</a:t>
            </a:r>
            <a:br>
              <a:rPr kumimoji="0" lang="en-IN" sz="4000" i="0" u="sng" strike="noStrike" kern="1200" cap="none" spc="0" normalizeH="0" baseline="0" noProof="0" dirty="0">
                <a:ln>
                  <a:noFill/>
                </a:ln>
                <a:solidFill>
                  <a:prstClr val="black"/>
                </a:solidFill>
                <a:effectLst/>
                <a:uLnTx/>
                <a:uFillTx/>
                <a:latin typeface="+mj-lt"/>
              </a:rPr>
            </a:br>
            <a:endParaRPr lang="en-US" sz="4000" u="sng" dirty="0">
              <a:latin typeface="+mj-lt"/>
            </a:endParaRPr>
          </a:p>
        </p:txBody>
      </p:sp>
      <p:pic>
        <p:nvPicPr>
          <p:cNvPr id="6" name="Content Placeholder 5">
            <a:extLst>
              <a:ext uri="{FF2B5EF4-FFF2-40B4-BE49-F238E27FC236}">
                <a16:creationId xmlns:a16="http://schemas.microsoft.com/office/drawing/2014/main" id="{9F42FDF9-1679-44E4-94D2-DEFBB450E9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85460" y="1066800"/>
            <a:ext cx="9626379" cy="5062725"/>
          </a:xfrm>
        </p:spPr>
      </p:pic>
    </p:spTree>
    <p:extLst>
      <p:ext uri="{BB962C8B-B14F-4D97-AF65-F5344CB8AC3E}">
        <p14:creationId xmlns:p14="http://schemas.microsoft.com/office/powerpoint/2010/main" val="2684411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4672-E6F4-4E6A-A815-4668AEC2CB97}"/>
              </a:ext>
            </a:extLst>
          </p:cNvPr>
          <p:cNvSpPr>
            <a:spLocks noGrp="1"/>
          </p:cNvSpPr>
          <p:nvPr>
            <p:ph type="title"/>
          </p:nvPr>
        </p:nvSpPr>
        <p:spPr>
          <a:xfrm>
            <a:off x="3390900" y="304800"/>
            <a:ext cx="5410200" cy="615553"/>
          </a:xfrm>
        </p:spPr>
        <p:txBody>
          <a:bodyPr/>
          <a:lstStyle/>
          <a:p>
            <a:r>
              <a:rPr lang="en-US" sz="4000" u="sng" dirty="0">
                <a:solidFill>
                  <a:schemeClr val="tx1"/>
                </a:solidFill>
                <a:latin typeface="+mj-lt"/>
              </a:rPr>
              <a:t>CORRELATION HEATMAP</a:t>
            </a:r>
          </a:p>
        </p:txBody>
      </p:sp>
      <p:pic>
        <p:nvPicPr>
          <p:cNvPr id="6" name="Content Placeholder 5">
            <a:extLst>
              <a:ext uri="{FF2B5EF4-FFF2-40B4-BE49-F238E27FC236}">
                <a16:creationId xmlns:a16="http://schemas.microsoft.com/office/drawing/2014/main" id="{EBBEAD7C-9B11-402A-8C8C-CE35E90E8A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200" y="1066800"/>
            <a:ext cx="8610600" cy="5791200"/>
          </a:xfrm>
        </p:spPr>
      </p:pic>
    </p:spTree>
    <p:extLst>
      <p:ext uri="{BB962C8B-B14F-4D97-AF65-F5344CB8AC3E}">
        <p14:creationId xmlns:p14="http://schemas.microsoft.com/office/powerpoint/2010/main" val="3436544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TotalTime>
  <Words>908</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ANOMALY DETECTION AND EVENT PREDICTION USING SENSOR NETWORKS</vt:lpstr>
      <vt:lpstr>PROBLEM STATEMENT</vt:lpstr>
      <vt:lpstr>INTRODUCTION</vt:lpstr>
      <vt:lpstr>PowerPoint Presentation</vt:lpstr>
      <vt:lpstr>DATASET DESCRIPTION</vt:lpstr>
      <vt:lpstr>DATA PREPROCESSING</vt:lpstr>
      <vt:lpstr>PowerPoint Presentation</vt:lpstr>
      <vt:lpstr>DISTRIBUTION OF CONTINUOUS VARIABLE </vt:lpstr>
      <vt:lpstr>CORRELATION HEATMAP</vt:lpstr>
      <vt:lpstr>MODEL SELECTION</vt:lpstr>
      <vt:lpstr>DATA VISUALIZATION</vt:lpstr>
      <vt:lpstr>FUTURE SCOPE</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and Event Prediction Using Sensor Networks</dc:title>
  <cp:lastModifiedBy>Siddharth Singh</cp:lastModifiedBy>
  <cp:revision>7</cp:revision>
  <dcterms:created xsi:type="dcterms:W3CDTF">2024-07-10T16:14:10Z</dcterms:created>
  <dcterms:modified xsi:type="dcterms:W3CDTF">2024-07-13T06:06:40Z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2024-06-26T00:00:00Z</vt:filetime>
  </property>
  <property fmtid="{D5CDD505-2E9C-101B-9397-08002B2CF9AE}" pid="3" name="LastSaved">
    <vt:filetime>2024-07-10T00:00:00Z</vt:filetime>
  </property>
</Properties>
</file>