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57" r:id="rId4"/>
    <p:sldId id="264" r:id="rId5"/>
    <p:sldId id="265" r:id="rId6"/>
    <p:sldId id="270" r:id="rId7"/>
    <p:sldId id="273" r:id="rId8"/>
    <p:sldId id="274" r:id="rId9"/>
    <p:sldId id="271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3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68A7351-2970-427B-9EC5-BED5252A68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7C88CD-C3B2-494E-8D96-5783A2AB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82926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MKT 591 PROJECT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Rossmann’s</a:t>
            </a:r>
            <a:r>
              <a:rPr lang="en-US" dirty="0" smtClean="0"/>
              <a:t> sales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11" y="3883326"/>
            <a:ext cx="9443823" cy="1905000"/>
          </a:xfrm>
        </p:spPr>
        <p:txBody>
          <a:bodyPr/>
          <a:lstStyle/>
          <a:p>
            <a:r>
              <a:rPr lang="en-US" dirty="0" smtClean="0"/>
              <a:t>Team 11 (C-02)</a:t>
            </a:r>
            <a:endParaRPr lang="en-US" dirty="0" smtClean="0"/>
          </a:p>
          <a:p>
            <a:r>
              <a:rPr lang="en-US" dirty="0" smtClean="0"/>
              <a:t>Bhargava </a:t>
            </a:r>
            <a:r>
              <a:rPr lang="en-US" dirty="0" err="1"/>
              <a:t>S</a:t>
            </a:r>
            <a:r>
              <a:rPr lang="en-US" dirty="0" err="1" smtClean="0"/>
              <a:t>ukkala</a:t>
            </a:r>
            <a:r>
              <a:rPr lang="en-US" dirty="0" smtClean="0"/>
              <a:t> </a:t>
            </a:r>
            <a:r>
              <a:rPr lang="en-US" dirty="0" smtClean="0"/>
              <a:t>| Siddharth Srivastava | </a:t>
            </a:r>
            <a:r>
              <a:rPr lang="en-US" dirty="0" err="1" smtClean="0"/>
              <a:t>Tejas</a:t>
            </a:r>
            <a:r>
              <a:rPr lang="en-US" dirty="0" smtClean="0"/>
              <a:t> Mehta | </a:t>
            </a:r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Vegesna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Insights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1" y="1207699"/>
            <a:ext cx="8798942" cy="5374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Competitor information better explains customer than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Age of Competition is not relevant.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Competition Distance is an important factor for footfalls.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Focusing on promotions will increase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Customers are less likely to go for small assortments.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Store type B has maximum footfall and conversions and minimal impact of competition.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Rossmann</a:t>
            </a:r>
            <a:r>
              <a:rPr lang="en-US" dirty="0" smtClean="0"/>
              <a:t> should include holiday specific promotions to boost sales.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83" y="1623180"/>
            <a:ext cx="2837193" cy="3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37" y="2524664"/>
            <a:ext cx="10353762" cy="97045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207699"/>
            <a:ext cx="11662913" cy="5374256"/>
          </a:xfrm>
        </p:spPr>
        <p:txBody>
          <a:bodyPr>
            <a:normAutofit/>
          </a:bodyPr>
          <a:lstStyle/>
          <a:p>
            <a:r>
              <a:rPr lang="en-US" dirty="0" smtClean="0"/>
              <a:t>Perspective:</a:t>
            </a:r>
          </a:p>
          <a:p>
            <a:pPr lvl="1"/>
            <a:r>
              <a:rPr lang="en-US" dirty="0" smtClean="0"/>
              <a:t>To analyze competition and its impact on Total Sales.</a:t>
            </a:r>
          </a:p>
          <a:p>
            <a:pPr lvl="1"/>
            <a:r>
              <a:rPr lang="en-US" dirty="0"/>
              <a:t>To analyze competition and its impact on </a:t>
            </a:r>
            <a:r>
              <a:rPr lang="en-US" dirty="0" smtClean="0"/>
              <a:t>Customers.</a:t>
            </a:r>
            <a:endParaRPr lang="en-US" dirty="0"/>
          </a:p>
          <a:p>
            <a:pPr lvl="1"/>
            <a:r>
              <a:rPr lang="en-US" dirty="0" smtClean="0"/>
              <a:t>To analyze Sales with respect to Promotional Offers.</a:t>
            </a:r>
          </a:p>
          <a:p>
            <a:pPr lvl="1"/>
            <a:r>
              <a:rPr lang="en-US" dirty="0" smtClean="0"/>
              <a:t>To analyze Customers with respect to Promotional offers.</a:t>
            </a:r>
          </a:p>
          <a:p>
            <a:pPr lvl="1"/>
            <a:r>
              <a:rPr lang="en-US" dirty="0" smtClean="0"/>
              <a:t>To analyze the impact of Holidays on Customers for different Stores. </a:t>
            </a:r>
          </a:p>
          <a:p>
            <a:pPr lvl="1"/>
            <a:r>
              <a:rPr lang="en-US" dirty="0" smtClean="0"/>
              <a:t>To analyze the impact of Holidays on Sales for different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207699"/>
            <a:ext cx="11662913" cy="537425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Train Dataset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>
                <a:effectLst/>
              </a:rPr>
              <a:t>Store</a:t>
            </a:r>
            <a:r>
              <a:rPr lang="en-US" dirty="0">
                <a:effectLst/>
              </a:rPr>
              <a:t> - a unique Id for each </a:t>
            </a:r>
            <a:r>
              <a:rPr lang="en-US" dirty="0" smtClean="0">
                <a:effectLst/>
              </a:rPr>
              <a:t>store, 1115 stores.</a:t>
            </a:r>
            <a:endParaRPr lang="en-US" dirty="0" smtClean="0">
              <a:effectLst/>
            </a:endParaRPr>
          </a:p>
          <a:p>
            <a:pPr lvl="1"/>
            <a:r>
              <a:rPr lang="en-US" sz="1600" b="1" dirty="0" smtClean="0">
                <a:effectLst/>
              </a:rPr>
              <a:t>Date </a:t>
            </a:r>
            <a:r>
              <a:rPr lang="en-US" sz="1600" dirty="0" smtClean="0">
                <a:effectLst/>
              </a:rPr>
              <a:t>– the date of Sales in </a:t>
            </a:r>
            <a:r>
              <a:rPr lang="en-US" sz="1600" dirty="0" err="1" smtClean="0">
                <a:effectLst/>
              </a:rPr>
              <a:t>yyyy</a:t>
            </a:r>
            <a:r>
              <a:rPr lang="en-US" sz="1600" dirty="0" smtClean="0">
                <a:effectLst/>
              </a:rPr>
              <a:t>-mm-</a:t>
            </a:r>
            <a:r>
              <a:rPr lang="en-US" sz="1600" dirty="0" err="1" smtClean="0">
                <a:effectLst/>
              </a:rPr>
              <a:t>dd</a:t>
            </a:r>
            <a:r>
              <a:rPr lang="en-US" sz="1600" dirty="0" smtClean="0">
                <a:effectLst/>
              </a:rPr>
              <a:t> format.</a:t>
            </a:r>
            <a:endParaRPr lang="en-US" sz="1600" b="1" dirty="0">
              <a:effectLst/>
            </a:endParaRPr>
          </a:p>
          <a:p>
            <a:pPr lvl="1"/>
            <a:r>
              <a:rPr lang="en-US" b="1" dirty="0">
                <a:effectLst/>
              </a:rPr>
              <a:t>Sales</a:t>
            </a:r>
            <a:r>
              <a:rPr lang="en-US" dirty="0">
                <a:effectLst/>
              </a:rPr>
              <a:t> - the turnover for any given </a:t>
            </a:r>
            <a:r>
              <a:rPr lang="en-US" dirty="0" smtClean="0">
                <a:effectLst/>
              </a:rPr>
              <a:t>day</a:t>
            </a:r>
            <a:endParaRPr lang="en-US" sz="1600" dirty="0">
              <a:effectLst/>
            </a:endParaRPr>
          </a:p>
          <a:p>
            <a:pPr lvl="1"/>
            <a:r>
              <a:rPr lang="en-US" b="1" dirty="0">
                <a:effectLst/>
              </a:rPr>
              <a:t>Customers</a:t>
            </a:r>
            <a:r>
              <a:rPr lang="en-US" dirty="0">
                <a:effectLst/>
              </a:rPr>
              <a:t> - the number of customers on a given day</a:t>
            </a:r>
            <a:endParaRPr lang="en-US" sz="1600" dirty="0">
              <a:effectLst/>
            </a:endParaRPr>
          </a:p>
          <a:p>
            <a:pPr lvl="1"/>
            <a:r>
              <a:rPr lang="en-US" b="1" dirty="0" err="1" smtClean="0">
                <a:effectLst/>
              </a:rPr>
              <a:t>StateHoliday</a:t>
            </a:r>
            <a:r>
              <a:rPr lang="en-US" dirty="0">
                <a:effectLst/>
              </a:rPr>
              <a:t> - indicates a state holiday. Normally all stores, with few exceptions, are closed on state holidays. Note that all schools are closed on public holidays and weekends. a = public holiday, b = Easter holiday, c = Christmas, 0 = None</a:t>
            </a:r>
            <a:endParaRPr lang="en-US" sz="1600" dirty="0">
              <a:effectLst/>
            </a:endParaRPr>
          </a:p>
          <a:p>
            <a:pPr lvl="1"/>
            <a:r>
              <a:rPr lang="en-US" b="1" dirty="0" err="1">
                <a:effectLst/>
              </a:rPr>
              <a:t>SchoolHoliday</a:t>
            </a:r>
            <a:r>
              <a:rPr lang="en-US" dirty="0">
                <a:effectLst/>
              </a:rPr>
              <a:t> - indicates if the (Store, Date) was affected by the closure of public </a:t>
            </a:r>
            <a:r>
              <a:rPr lang="en-US" dirty="0" smtClean="0">
                <a:effectLst/>
              </a:rPr>
              <a:t>schools</a:t>
            </a:r>
          </a:p>
          <a:p>
            <a:pPr lvl="1"/>
            <a:r>
              <a:rPr lang="en-US" sz="1600" b="1" dirty="0">
                <a:effectLst/>
              </a:rPr>
              <a:t>Promo</a:t>
            </a:r>
            <a:r>
              <a:rPr lang="en-US" sz="1600" dirty="0">
                <a:effectLst/>
              </a:rPr>
              <a:t> - indicates whether a store is running a promo on that </a:t>
            </a:r>
            <a:r>
              <a:rPr lang="en-US" sz="1600" dirty="0" smtClean="0">
                <a:effectLst/>
              </a:rPr>
              <a:t>day</a:t>
            </a:r>
            <a:endParaRPr lang="en-US" sz="1900" dirty="0">
              <a:effectLst/>
            </a:endParaRPr>
          </a:p>
          <a:p>
            <a:r>
              <a:rPr lang="en-US" b="1" dirty="0" smtClean="0"/>
              <a:t>Store Dataset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>
                <a:effectLst/>
              </a:rPr>
              <a:t>StoreType</a:t>
            </a:r>
            <a:r>
              <a:rPr lang="en-US" dirty="0">
                <a:effectLst/>
              </a:rPr>
              <a:t> - differentiates between 4 different store models: a, b, c, d</a:t>
            </a:r>
            <a:endParaRPr lang="en-US" sz="1600" dirty="0">
              <a:effectLst/>
            </a:endParaRPr>
          </a:p>
          <a:p>
            <a:pPr lvl="1"/>
            <a:r>
              <a:rPr lang="en-US" b="1" dirty="0">
                <a:effectLst/>
              </a:rPr>
              <a:t>Assortment</a:t>
            </a:r>
            <a:r>
              <a:rPr lang="en-US" dirty="0">
                <a:effectLst/>
              </a:rPr>
              <a:t> - describes an assortment level: a = basic, b = extra, c = extended</a:t>
            </a:r>
            <a:endParaRPr lang="en-US" sz="1600" dirty="0">
              <a:effectLst/>
            </a:endParaRPr>
          </a:p>
          <a:p>
            <a:pPr lvl="1"/>
            <a:r>
              <a:rPr lang="en-US" b="1" dirty="0" err="1">
                <a:effectLst/>
              </a:rPr>
              <a:t>CompetitionDistance</a:t>
            </a:r>
            <a:r>
              <a:rPr lang="en-US" dirty="0">
                <a:effectLst/>
              </a:rPr>
              <a:t> - distance in meters to the nearest competitor store</a:t>
            </a:r>
            <a:endParaRPr lang="en-US" sz="1600" dirty="0">
              <a:effectLst/>
            </a:endParaRPr>
          </a:p>
          <a:p>
            <a:pPr lvl="1"/>
            <a:r>
              <a:rPr lang="en-US" b="1" dirty="0" err="1">
                <a:effectLst/>
              </a:rPr>
              <a:t>CompetitionOpenSince</a:t>
            </a:r>
            <a:r>
              <a:rPr lang="en-US" b="1" dirty="0">
                <a:effectLst/>
              </a:rPr>
              <a:t>[Month/Year]</a:t>
            </a:r>
            <a:r>
              <a:rPr lang="en-US" dirty="0">
                <a:effectLst/>
              </a:rPr>
              <a:t> - gives the approximate year and month of the time the nearest competitor was opened</a:t>
            </a:r>
            <a:endParaRPr lang="en-US" sz="1600" dirty="0">
              <a:effectLst/>
            </a:endParaRPr>
          </a:p>
          <a:p>
            <a:pPr lvl="1"/>
            <a:r>
              <a:rPr lang="en-US" b="1" dirty="0" smtClean="0">
                <a:effectLst/>
              </a:rPr>
              <a:t>Promo2</a:t>
            </a:r>
            <a:r>
              <a:rPr lang="en-US" dirty="0">
                <a:effectLst/>
              </a:rPr>
              <a:t> - Promo2 is a continuing and consecutive promotion for some stores: 0 = store is not participating, 1 = store is </a:t>
            </a:r>
            <a:r>
              <a:rPr lang="en-US" dirty="0" smtClean="0">
                <a:effectLst/>
              </a:rPr>
              <a:t>participating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4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66" y="1207699"/>
            <a:ext cx="11662913" cy="5374256"/>
          </a:xfrm>
        </p:spPr>
        <p:txBody>
          <a:bodyPr>
            <a:normAutofit/>
          </a:bodyPr>
          <a:lstStyle/>
          <a:p>
            <a:r>
              <a:rPr lang="en-US" dirty="0" smtClean="0"/>
              <a:t>Train Set:</a:t>
            </a:r>
          </a:p>
          <a:p>
            <a:pPr lvl="1"/>
            <a:r>
              <a:rPr lang="en-US" dirty="0" smtClean="0"/>
              <a:t>Eliminate time related information and analyze data at aggregate level by each store.</a:t>
            </a:r>
          </a:p>
          <a:p>
            <a:pPr lvl="1"/>
            <a:r>
              <a:rPr lang="en-US" dirty="0" smtClean="0"/>
              <a:t>Grouped Sales and Customers </a:t>
            </a:r>
            <a:r>
              <a:rPr lang="en-US" dirty="0" smtClean="0"/>
              <a:t>for </a:t>
            </a:r>
            <a:r>
              <a:rPr lang="en-US" dirty="0" smtClean="0"/>
              <a:t>each store.</a:t>
            </a:r>
          </a:p>
          <a:p>
            <a:r>
              <a:rPr lang="en-US" dirty="0" smtClean="0"/>
              <a:t>Store Set:</a:t>
            </a:r>
          </a:p>
          <a:p>
            <a:pPr lvl="1"/>
            <a:r>
              <a:rPr lang="en-US" dirty="0" smtClean="0"/>
              <a:t>Get age of competition store by subtracting Competition’s open date with the today’s date.</a:t>
            </a:r>
          </a:p>
          <a:p>
            <a:pPr lvl="1"/>
            <a:r>
              <a:rPr lang="en-US" dirty="0" smtClean="0"/>
              <a:t>Eliminate Promotion’s start date and promotion’s interval.</a:t>
            </a:r>
          </a:p>
          <a:p>
            <a:pPr lvl="1"/>
            <a:r>
              <a:rPr lang="en-US" dirty="0" smtClean="0"/>
              <a:t>Emphasize on Promo2 to get information about each store’s turnover participating in promotions.</a:t>
            </a:r>
          </a:p>
          <a:p>
            <a:r>
              <a:rPr lang="en-US" dirty="0" smtClean="0"/>
              <a:t>Join train dataset and store dataset to link store and competition related information with sales and customer information.</a:t>
            </a:r>
          </a:p>
          <a:p>
            <a:r>
              <a:rPr lang="en-US" dirty="0" smtClean="0"/>
              <a:t>Split the merged dataset into train and validation sets (75:25).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Competition’s Distance Analysis</a:t>
            </a:r>
            <a:endParaRPr lang="en-US" dirty="0"/>
          </a:p>
        </p:txBody>
      </p:sp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22" y="1397480"/>
            <a:ext cx="5479128" cy="4080294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021665" y="1397480"/>
            <a:ext cx="5753392" cy="40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Competition’s Age Analysis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00314" y="1397480"/>
            <a:ext cx="5743754" cy="4080293"/>
          </a:xfrm>
          <a:prstGeom prst="rect">
            <a:avLst/>
          </a:prstGeom>
        </p:spPr>
      </p:pic>
      <p:pic>
        <p:nvPicPr>
          <p:cNvPr id="10" name="Content Placeholder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3" y="1397480"/>
            <a:ext cx="5606315" cy="4080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7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Sales vs Competition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34" y="1092787"/>
            <a:ext cx="8818533" cy="46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Customer vs Competition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84" y="1092708"/>
            <a:ext cx="8818832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4" y="126521"/>
            <a:ext cx="10353762" cy="970450"/>
          </a:xfrm>
        </p:spPr>
        <p:txBody>
          <a:bodyPr/>
          <a:lstStyle/>
          <a:p>
            <a:r>
              <a:rPr lang="en-US" dirty="0" smtClean="0"/>
              <a:t>Holiday and Promotion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6" y="1160964"/>
            <a:ext cx="8814816" cy="48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913</TotalTime>
  <Words>274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Mesh</vt:lpstr>
      <vt:lpstr>MKT 591 PROJECT  Rossmann’s sales prediction</vt:lpstr>
      <vt:lpstr>Objective</vt:lpstr>
      <vt:lpstr>Data</vt:lpstr>
      <vt:lpstr>Preprocessing</vt:lpstr>
      <vt:lpstr>Competition’s Distance Analysis</vt:lpstr>
      <vt:lpstr>Competition’s Age Analysis</vt:lpstr>
      <vt:lpstr>Sales vs Competition Analysis</vt:lpstr>
      <vt:lpstr>Customer vs Competition Analysis</vt:lpstr>
      <vt:lpstr>Holiday and Promotion Analysis</vt:lpstr>
      <vt:lpstr>Insights and Recommendations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591 PROJECT  ROSSMANN’s sales prediction</dc:title>
  <dc:creator>Siddharth Srivastava</dc:creator>
  <cp:lastModifiedBy>Siddharth Srivastava</cp:lastModifiedBy>
  <cp:revision>52</cp:revision>
  <dcterms:created xsi:type="dcterms:W3CDTF">2016-04-26T11:43:00Z</dcterms:created>
  <dcterms:modified xsi:type="dcterms:W3CDTF">2016-04-27T03:49:21Z</dcterms:modified>
</cp:coreProperties>
</file>