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9" r:id="rId12"/>
    <p:sldId id="261" r:id="rId13"/>
    <p:sldId id="296" r:id="rId14"/>
    <p:sldId id="266" r:id="rId15"/>
    <p:sldId id="298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FCA"/>
    <a:srgbClr val="C0C55F"/>
    <a:srgbClr val="39B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312B40CC-A924-8E99-4951-757A9E3B4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66320FDD-61AA-24EC-5F1F-7FEB9DEE6A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0352B067-A0D8-1046-411A-F04168E484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7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DE27559A-EC78-FA30-E9FA-87266E3ED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2F721D60-40E7-7F84-BF21-02B706F79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5D1AB31D-B937-54BE-4815-0437FFF6B1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1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>
          <a:extLst>
            <a:ext uri="{FF2B5EF4-FFF2-40B4-BE49-F238E27FC236}">
              <a16:creationId xmlns:a16="http://schemas.microsoft.com/office/drawing/2014/main" id="{0326D716-7D55-FFC5-867E-AB60BC63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>
            <a:extLst>
              <a:ext uri="{FF2B5EF4-FFF2-40B4-BE49-F238E27FC236}">
                <a16:creationId xmlns:a16="http://schemas.microsoft.com/office/drawing/2014/main" id="{3D2BEDC8-E86A-F84C-417D-515D539F1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>
            <a:extLst>
              <a:ext uri="{FF2B5EF4-FFF2-40B4-BE49-F238E27FC236}">
                <a16:creationId xmlns:a16="http://schemas.microsoft.com/office/drawing/2014/main" id="{681FB19F-E927-738D-6BB7-641E80481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35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>
          <a:extLst>
            <a:ext uri="{FF2B5EF4-FFF2-40B4-BE49-F238E27FC236}">
              <a16:creationId xmlns:a16="http://schemas.microsoft.com/office/drawing/2014/main" id="{E3CEFBB1-01AF-3F11-3688-C2C4FC6D4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765d7774d_3_982:notes">
            <a:extLst>
              <a:ext uri="{FF2B5EF4-FFF2-40B4-BE49-F238E27FC236}">
                <a16:creationId xmlns:a16="http://schemas.microsoft.com/office/drawing/2014/main" id="{313CAE11-F917-03B2-0A18-684CC17FC6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765d7774d_3_982:notes">
            <a:extLst>
              <a:ext uri="{FF2B5EF4-FFF2-40B4-BE49-F238E27FC236}">
                <a16:creationId xmlns:a16="http://schemas.microsoft.com/office/drawing/2014/main" id="{3CCFBD29-83C3-BE3B-A961-BF88E3936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65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B4000DC8-AB20-51EA-B776-F7A23985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2411A0A4-AF09-41F0-14FF-1EDB67E57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83D5D002-4944-88CC-F464-6A0EB0AD1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0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18B4C713-69D2-E7AB-29F4-77DDD1AE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0596BFF5-1975-3BB2-CF2C-23839906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0612625F-D3DF-A62F-3649-86FE83FE9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1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3F85F06E-611A-70DC-CF21-91AEC75F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59C7A2E8-D6C5-849C-72B9-43C49EBF8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CC8B26FC-A8D7-323A-DBA4-2E139488A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49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ECEBA432-79E2-A0AE-BFF2-830FAEF4E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EB600668-B659-9D57-FDEF-6BDB101612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65955863-B276-08EA-B460-D3481FCBBA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4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05783E41-65DD-4CD3-EC12-C40DB5229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>
            <a:extLst>
              <a:ext uri="{FF2B5EF4-FFF2-40B4-BE49-F238E27FC236}">
                <a16:creationId xmlns:a16="http://schemas.microsoft.com/office/drawing/2014/main" id="{572C749D-7C58-9964-7B29-514A686E5D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>
            <a:extLst>
              <a:ext uri="{FF2B5EF4-FFF2-40B4-BE49-F238E27FC236}">
                <a16:creationId xmlns:a16="http://schemas.microsoft.com/office/drawing/2014/main" id="{2CC1C921-144B-2297-E8C8-C26B7FC7B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92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71706" y="260195"/>
            <a:ext cx="4215273" cy="2699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eCommerce Product Categorization Solution</a:t>
            </a:r>
            <a:endParaRPr sz="44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7174" y="3094422"/>
            <a:ext cx="4114727" cy="1091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Using Machine Learning for Accurate Product Categorization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587210" y="2210725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6148703" y="2954499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657836" y="3488113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730003" y="260195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730003" y="260195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57FCA"/>
              </a:solidFill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6710252" y="2807613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730003" y="260195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775006" y="881219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940450" y="1258705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986939" y="1305194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033428" y="1353522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05557" y="1665901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226798" y="1277323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708413" y="1277323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66658" y="1277323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75006" y="2026665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057973" y="1165727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108197" y="1147165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54686" y="1193598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775006" y="1479945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108197" y="1719860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136068" y="1753305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775006" y="951900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719208" y="881219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210076" y="619063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195199" y="607915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587210" y="1147165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530279" y="1147165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01568" y="1147165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072857" y="1147165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844146" y="1147165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546648" y="1147165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26798" y="1147165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907004" y="1147165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587210" y="1147165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585315" y="1407481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747079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907004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066929" y="1407481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26798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386723" y="1407481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546648" y="1407481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708413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868338" y="1407481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028207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188132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348057" y="1407481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507926" y="1407481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669746" y="1407481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829616" y="1407481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101081" y="2125161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195142" y="619126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DC22A-AA97-AC00-FBAE-00E5AB6F7236}"/>
              </a:ext>
            </a:extLst>
          </p:cNvPr>
          <p:cNvSpPr txBox="1"/>
          <p:nvPr/>
        </p:nvSpPr>
        <p:spPr>
          <a:xfrm>
            <a:off x="457174" y="4513973"/>
            <a:ext cx="4272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</a:rPr>
              <a:t>PRESENTED BY: SIDDHARTH SAHNI</a:t>
            </a:r>
            <a:endParaRPr lang="en-IN" sz="1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407BA291-B093-B8FA-97B1-0F45DA4D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29BF308F-74C7-4CF9-D8EA-8E3708C68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7: Model Evaluation</a:t>
            </a: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3BFE8297-2B14-2F69-2245-B9E5E4C24199}"/>
              </a:ext>
            </a:extLst>
          </p:cNvPr>
          <p:cNvSpPr txBox="1"/>
          <p:nvPr/>
        </p:nvSpPr>
        <p:spPr>
          <a:xfrm>
            <a:off x="637643" y="2184576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 Summary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FA728EA5-C6E0-3131-B056-4769449CFD04}"/>
              </a:ext>
            </a:extLst>
          </p:cNvPr>
          <p:cNvSpPr txBox="1"/>
          <p:nvPr/>
        </p:nvSpPr>
        <p:spPr>
          <a:xfrm>
            <a:off x="637643" y="2720984"/>
            <a:ext cx="7868715" cy="82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Accuracy: 0.9982636376790623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F1 Score: 0.9982637261076216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Precision: 0.9982666546545111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Recall: 0.9982636376790623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E5C6C06D-E0BB-C21A-3CBC-9A8105B85A8C}"/>
              </a:ext>
            </a:extLst>
          </p:cNvPr>
          <p:cNvSpPr txBox="1"/>
          <p:nvPr/>
        </p:nvSpPr>
        <p:spPr>
          <a:xfrm>
            <a:off x="637643" y="97743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Evaluation Metrics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95ECE4D4-7EC5-4347-A6C4-8D2DD971750D}"/>
              </a:ext>
            </a:extLst>
          </p:cNvPr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Accuracy, F1 Score, Precision, Recall</a:t>
            </a:r>
          </a:p>
        </p:txBody>
      </p:sp>
    </p:spTree>
    <p:extLst>
      <p:ext uri="{BB962C8B-B14F-4D97-AF65-F5344CB8AC3E}">
        <p14:creationId xmlns:p14="http://schemas.microsoft.com/office/powerpoint/2010/main" val="297840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CA337B09-57AC-4419-90D4-27DEF893F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B1183BC9-54C0-B266-D9B5-D084E38F9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644" y="409575"/>
            <a:ext cx="7868714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8: Fine-Tuning and Hyperparameter Optimization</a:t>
            </a: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AD5CEBFF-9C18-565E-B09B-39309A3D678C}"/>
              </a:ext>
            </a:extLst>
          </p:cNvPr>
          <p:cNvSpPr txBox="1"/>
          <p:nvPr/>
        </p:nvSpPr>
        <p:spPr>
          <a:xfrm>
            <a:off x="637643" y="2184576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Parameters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F5E23A72-EBAE-4C1E-76FC-351A7B44EF92}"/>
              </a:ext>
            </a:extLst>
          </p:cNvPr>
          <p:cNvSpPr txBox="1"/>
          <p:nvPr/>
        </p:nvSpPr>
        <p:spPr>
          <a:xfrm>
            <a:off x="637643" y="2720984"/>
            <a:ext cx="7868715" cy="74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Best Parameters: {'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': None, '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min_samples_split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': 5, '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n_estimators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': 200}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Best Cross-Validation Accuracy: 0.9974496226371041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60EDFB5C-66B3-C78D-52D6-770C69ED4527}"/>
              </a:ext>
            </a:extLst>
          </p:cNvPr>
          <p:cNvSpPr txBox="1"/>
          <p:nvPr/>
        </p:nvSpPr>
        <p:spPr>
          <a:xfrm>
            <a:off x="637642" y="977432"/>
            <a:ext cx="2677985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Hyperparameter Tuning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8D9DA760-BEE4-D915-3A2F-85CB8812FA5D}"/>
              </a:ext>
            </a:extLst>
          </p:cNvPr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GridSearchCV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on Random Forest for parameters like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n_estimators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377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148468" y="409575"/>
            <a:ext cx="4933558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Step 9: Predicting on New Data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-IN" sz="24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Prediction Process</a:t>
            </a:r>
            <a:endParaRPr sz="2400" i="0" u="none" strike="noStrike" cap="none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359664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Preprocessed test data similarly to training.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Used the trained model to predict categories.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221361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-IN"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Output</a:t>
            </a:r>
            <a:endParaRPr sz="2400" i="0" u="none" strike="noStrike" cap="none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 saved to results.csv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" name="Google Shape;301;p20"/>
          <p:cNvGrpSpPr/>
          <p:nvPr/>
        </p:nvGrpSpPr>
        <p:grpSpPr>
          <a:xfrm>
            <a:off x="971938" y="1354478"/>
            <a:ext cx="1950600" cy="2180100"/>
            <a:chOff x="971938" y="1354478"/>
            <a:chExt cx="1950600" cy="2180100"/>
          </a:xfrm>
        </p:grpSpPr>
        <p:sp>
          <p:nvSpPr>
            <p:cNvPr id="302" name="Google Shape;302;p20"/>
            <p:cNvSpPr/>
            <p:nvPr/>
          </p:nvSpPr>
          <p:spPr>
            <a:xfrm>
              <a:off x="971938" y="1354478"/>
              <a:ext cx="1950600" cy="2180100"/>
            </a:xfrm>
            <a:prstGeom prst="roundRect">
              <a:avLst>
                <a:gd name="adj" fmla="val 10059"/>
              </a:avLst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71938" y="2115347"/>
              <a:ext cx="1950600" cy="10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971938" y="1548974"/>
              <a:ext cx="1950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-IN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Dataset</a:t>
              </a:r>
              <a:endParaRPr sz="2400" i="0" u="none" strike="noStrike" cap="none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971938" y="2136888"/>
              <a:ext cx="1950600" cy="11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data_test.csv (New data without category labels)</a:t>
              </a:r>
              <a:endParaRPr sz="1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78">
          <a:extLst>
            <a:ext uri="{FF2B5EF4-FFF2-40B4-BE49-F238E27FC236}">
              <a16:creationId xmlns:a16="http://schemas.microsoft.com/office/drawing/2014/main" id="{6E2CA486-E03B-4860-B486-5E304573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>
            <a:extLst>
              <a:ext uri="{FF2B5EF4-FFF2-40B4-BE49-F238E27FC236}">
                <a16:creationId xmlns:a16="http://schemas.microsoft.com/office/drawing/2014/main" id="{67ECDA0A-AF69-7FAA-0AC9-0AAE53C6E7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8468" y="409575"/>
            <a:ext cx="4933558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Results and Insights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382;p22">
            <a:extLst>
              <a:ext uri="{FF2B5EF4-FFF2-40B4-BE49-F238E27FC236}">
                <a16:creationId xmlns:a16="http://schemas.microsoft.com/office/drawing/2014/main" id="{BBF74322-F6B8-612C-AC29-E6B33F4DD28E}"/>
              </a:ext>
            </a:extLst>
          </p:cNvPr>
          <p:cNvSpPr/>
          <p:nvPr/>
        </p:nvSpPr>
        <p:spPr>
          <a:xfrm>
            <a:off x="457213" y="1205188"/>
            <a:ext cx="8248172" cy="873406"/>
          </a:xfrm>
          <a:custGeom>
            <a:avLst/>
            <a:gdLst/>
            <a:ahLst/>
            <a:cxnLst/>
            <a:rect l="l" t="t" r="r" b="b"/>
            <a:pathLst>
              <a:path w="203884" h="28552" extrusionOk="0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0;p22">
            <a:extLst>
              <a:ext uri="{FF2B5EF4-FFF2-40B4-BE49-F238E27FC236}">
                <a16:creationId xmlns:a16="http://schemas.microsoft.com/office/drawing/2014/main" id="{DD092CEC-D4BB-339F-7437-5BE065FCBC2A}"/>
              </a:ext>
            </a:extLst>
          </p:cNvPr>
          <p:cNvSpPr/>
          <p:nvPr/>
        </p:nvSpPr>
        <p:spPr>
          <a:xfrm>
            <a:off x="457212" y="2321034"/>
            <a:ext cx="8248171" cy="873406"/>
          </a:xfrm>
          <a:custGeom>
            <a:avLst/>
            <a:gdLst/>
            <a:ahLst/>
            <a:cxnLst/>
            <a:rect l="l" t="t" r="r" b="b"/>
            <a:pathLst>
              <a:path w="203884" h="28552" extrusionOk="0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81;p22">
            <a:extLst>
              <a:ext uri="{FF2B5EF4-FFF2-40B4-BE49-F238E27FC236}">
                <a16:creationId xmlns:a16="http://schemas.microsoft.com/office/drawing/2014/main" id="{AE86DA24-8BBF-ACB1-E528-F714EE1BF919}"/>
              </a:ext>
            </a:extLst>
          </p:cNvPr>
          <p:cNvSpPr/>
          <p:nvPr/>
        </p:nvSpPr>
        <p:spPr>
          <a:xfrm>
            <a:off x="457211" y="3436880"/>
            <a:ext cx="8248171" cy="873406"/>
          </a:xfrm>
          <a:custGeom>
            <a:avLst/>
            <a:gdLst/>
            <a:ahLst/>
            <a:cxnLst/>
            <a:rect l="l" t="t" r="r" b="b"/>
            <a:pathLst>
              <a:path w="203884" h="28552" extrusionOk="0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03;p22">
            <a:extLst>
              <a:ext uri="{FF2B5EF4-FFF2-40B4-BE49-F238E27FC236}">
                <a16:creationId xmlns:a16="http://schemas.microsoft.com/office/drawing/2014/main" id="{EBDF605F-58FE-240E-8C3A-8110E4E646FD}"/>
              </a:ext>
            </a:extLst>
          </p:cNvPr>
          <p:cNvSpPr/>
          <p:nvPr/>
        </p:nvSpPr>
        <p:spPr>
          <a:xfrm>
            <a:off x="457210" y="2321140"/>
            <a:ext cx="1691257" cy="873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03;p22">
            <a:extLst>
              <a:ext uri="{FF2B5EF4-FFF2-40B4-BE49-F238E27FC236}">
                <a16:creationId xmlns:a16="http://schemas.microsoft.com/office/drawing/2014/main" id="{A8BC9A61-CA7F-A792-84FD-02D9E0068E54}"/>
              </a:ext>
            </a:extLst>
          </p:cNvPr>
          <p:cNvSpPr/>
          <p:nvPr/>
        </p:nvSpPr>
        <p:spPr>
          <a:xfrm>
            <a:off x="457210" y="1205082"/>
            <a:ext cx="1691256" cy="873300"/>
          </a:xfrm>
          <a:prstGeom prst="roundRect">
            <a:avLst>
              <a:gd name="adj" fmla="val 0"/>
            </a:avLst>
          </a:prstGeom>
          <a:solidFill>
            <a:srgbClr val="C0C5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C55F"/>
              </a:solidFill>
            </a:endParaRPr>
          </a:p>
        </p:txBody>
      </p:sp>
      <p:sp>
        <p:nvSpPr>
          <p:cNvPr id="10" name="Google Shape;403;p22">
            <a:extLst>
              <a:ext uri="{FF2B5EF4-FFF2-40B4-BE49-F238E27FC236}">
                <a16:creationId xmlns:a16="http://schemas.microsoft.com/office/drawing/2014/main" id="{8BE7E75A-1ECB-CE50-7FE2-8B79EECE252E}"/>
              </a:ext>
            </a:extLst>
          </p:cNvPr>
          <p:cNvSpPr/>
          <p:nvPr/>
        </p:nvSpPr>
        <p:spPr>
          <a:xfrm>
            <a:off x="457210" y="3436986"/>
            <a:ext cx="1691256" cy="873300"/>
          </a:xfrm>
          <a:prstGeom prst="roundRect">
            <a:avLst>
              <a:gd name="adj" fmla="val 0"/>
            </a:avLst>
          </a:prstGeom>
          <a:solidFill>
            <a:srgbClr val="957F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84;p22">
            <a:extLst>
              <a:ext uri="{FF2B5EF4-FFF2-40B4-BE49-F238E27FC236}">
                <a16:creationId xmlns:a16="http://schemas.microsoft.com/office/drawing/2014/main" id="{1F99F62D-9444-E2AE-A8FD-13F0466120AB}"/>
              </a:ext>
            </a:extLst>
          </p:cNvPr>
          <p:cNvSpPr txBox="1"/>
          <p:nvPr/>
        </p:nvSpPr>
        <p:spPr>
          <a:xfrm>
            <a:off x="508529" y="1277534"/>
            <a:ext cx="1580466" cy="7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Output</a:t>
            </a:r>
            <a:endParaRPr sz="17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Google Shape;384;p22">
            <a:extLst>
              <a:ext uri="{FF2B5EF4-FFF2-40B4-BE49-F238E27FC236}">
                <a16:creationId xmlns:a16="http://schemas.microsoft.com/office/drawing/2014/main" id="{EF073920-FC65-2D72-9D44-8884C53278E2}"/>
              </a:ext>
            </a:extLst>
          </p:cNvPr>
          <p:cNvSpPr txBox="1"/>
          <p:nvPr/>
        </p:nvSpPr>
        <p:spPr>
          <a:xfrm>
            <a:off x="508529" y="2404209"/>
            <a:ext cx="1580466" cy="7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Accuracy &amp; Reliability</a:t>
            </a:r>
            <a:endParaRPr sz="17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" name="Google Shape;384;p22">
            <a:extLst>
              <a:ext uri="{FF2B5EF4-FFF2-40B4-BE49-F238E27FC236}">
                <a16:creationId xmlns:a16="http://schemas.microsoft.com/office/drawing/2014/main" id="{7E34A6E3-8A3D-3CD9-99B9-AC146D760A95}"/>
              </a:ext>
            </a:extLst>
          </p:cNvPr>
          <p:cNvSpPr txBox="1"/>
          <p:nvPr/>
        </p:nvSpPr>
        <p:spPr>
          <a:xfrm>
            <a:off x="508529" y="3514407"/>
            <a:ext cx="1580466" cy="7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 Case</a:t>
            </a:r>
            <a:endParaRPr sz="17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384;p22">
            <a:extLst>
              <a:ext uri="{FF2B5EF4-FFF2-40B4-BE49-F238E27FC236}">
                <a16:creationId xmlns:a16="http://schemas.microsoft.com/office/drawing/2014/main" id="{C98464E4-33ED-7611-222E-4ED9762DA734}"/>
              </a:ext>
            </a:extLst>
          </p:cNvPr>
          <p:cNvSpPr txBox="1"/>
          <p:nvPr/>
        </p:nvSpPr>
        <p:spPr>
          <a:xfrm>
            <a:off x="2199781" y="1277534"/>
            <a:ext cx="6435689" cy="7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Successfully predicted categories for new products.</a:t>
            </a:r>
            <a:endParaRPr sz="12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384;p22">
            <a:extLst>
              <a:ext uri="{FF2B5EF4-FFF2-40B4-BE49-F238E27FC236}">
                <a16:creationId xmlns:a16="http://schemas.microsoft.com/office/drawing/2014/main" id="{60E7215D-4740-C010-8F6C-094FB151C3A3}"/>
              </a:ext>
            </a:extLst>
          </p:cNvPr>
          <p:cNvSpPr txBox="1"/>
          <p:nvPr/>
        </p:nvSpPr>
        <p:spPr>
          <a:xfrm>
            <a:off x="2199781" y="2393592"/>
            <a:ext cx="6435689" cy="7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High accuracy, demonstrating robustness on unseen data.</a:t>
            </a:r>
            <a:endParaRPr sz="12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384;p22">
            <a:extLst>
              <a:ext uri="{FF2B5EF4-FFF2-40B4-BE49-F238E27FC236}">
                <a16:creationId xmlns:a16="http://schemas.microsoft.com/office/drawing/2014/main" id="{26F3D565-23B5-4A77-6E59-C4AFDEA5AE6F}"/>
              </a:ext>
            </a:extLst>
          </p:cNvPr>
          <p:cNvSpPr txBox="1"/>
          <p:nvPr/>
        </p:nvSpPr>
        <p:spPr>
          <a:xfrm>
            <a:off x="2199780" y="3515586"/>
            <a:ext cx="6435689" cy="7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Enhances product categorization in eCommerce systems, aiding search and customer navigation.</a:t>
            </a:r>
            <a:endParaRPr sz="12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700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2160898" y="409575"/>
            <a:ext cx="4902818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Future Work and Improvements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36" name="Google Shape;536;p25"/>
          <p:cNvGrpSpPr/>
          <p:nvPr/>
        </p:nvGrpSpPr>
        <p:grpSpPr>
          <a:xfrm>
            <a:off x="1204332" y="1334470"/>
            <a:ext cx="1969994" cy="1549978"/>
            <a:chOff x="1428585" y="1706178"/>
            <a:chExt cx="2049590" cy="1855872"/>
          </a:xfrm>
        </p:grpSpPr>
        <p:sp>
          <p:nvSpPr>
            <p:cNvPr id="537" name="Google Shape;537;p25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5"/>
          <p:cNvSpPr txBox="1"/>
          <p:nvPr/>
        </p:nvSpPr>
        <p:spPr>
          <a:xfrm>
            <a:off x="959003" y="3512975"/>
            <a:ext cx="2393795" cy="12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Consider additional models (e.g., deep learning with LSTM or BERT for better text understanding).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Fine-tune preprocessing steps (e.g., language detection for multilingual data).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959004" y="3150437"/>
            <a:ext cx="2393795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Possible Enhancements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934558" y="1434742"/>
            <a:ext cx="1427618" cy="71607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 rot="10800000">
            <a:off x="3838218" y="2107942"/>
            <a:ext cx="1427618" cy="71607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 flipH="1">
            <a:off x="7127847" y="1315587"/>
            <a:ext cx="235720" cy="74612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 flipH="1">
            <a:off x="7139947" y="1253996"/>
            <a:ext cx="223619" cy="63026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 flipH="1">
            <a:off x="7239039" y="1253996"/>
            <a:ext cx="124527" cy="126054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5"/>
          <p:cNvSpPr/>
          <p:nvPr/>
        </p:nvSpPr>
        <p:spPr>
          <a:xfrm flipH="1">
            <a:off x="6908536" y="1315587"/>
            <a:ext cx="222423" cy="74612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5"/>
          <p:cNvSpPr/>
          <p:nvPr/>
        </p:nvSpPr>
        <p:spPr>
          <a:xfrm flipH="1">
            <a:off x="6908536" y="1253996"/>
            <a:ext cx="222423" cy="63026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 flipH="1">
            <a:off x="6904584" y="1253996"/>
            <a:ext cx="124527" cy="126054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 flipH="1">
            <a:off x="6781703" y="2449366"/>
            <a:ext cx="444810" cy="394877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 flipH="1">
            <a:off x="6186643" y="2316082"/>
            <a:ext cx="1682356" cy="45719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 flipH="1">
            <a:off x="6048696" y="1334470"/>
            <a:ext cx="1971190" cy="1099538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 flipH="1">
            <a:off x="6443008" y="2884424"/>
            <a:ext cx="1149396" cy="63026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 flipH="1">
            <a:off x="6049892" y="2319852"/>
            <a:ext cx="1969994" cy="192229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 flipH="1">
            <a:off x="6073033" y="1306803"/>
            <a:ext cx="1920466" cy="561889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 flipH="1">
            <a:off x="6340645" y="1306803"/>
            <a:ext cx="357782" cy="561323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 flipH="1">
            <a:off x="7008040" y="1306803"/>
            <a:ext cx="320319" cy="561323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 flipH="1">
            <a:off x="7604305" y="1306803"/>
            <a:ext cx="389195" cy="561889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6563371" y="1091801"/>
            <a:ext cx="843605" cy="326625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6617935" y="1150904"/>
            <a:ext cx="731216" cy="227898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6729792" y="1215020"/>
            <a:ext cx="107606" cy="121835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6850121" y="1215020"/>
            <a:ext cx="129345" cy="119757"/>
          </a:xfrm>
          <a:custGeom>
            <a:avLst/>
            <a:gdLst/>
            <a:ahLst/>
            <a:cxnLst/>
            <a:rect l="l" t="t" r="r" b="b"/>
            <a:pathLst>
              <a:path w="3570" h="3804" extrusionOk="0">
                <a:moveTo>
                  <a:pt x="1802" y="868"/>
                </a:moveTo>
                <a:lnTo>
                  <a:pt x="2302" y="2335"/>
                </a:lnTo>
                <a:lnTo>
                  <a:pt x="1235" y="2335"/>
                </a:lnTo>
                <a:lnTo>
                  <a:pt x="1802" y="868"/>
                </a:lnTo>
                <a:close/>
                <a:moveTo>
                  <a:pt x="1468" y="0"/>
                </a:moveTo>
                <a:lnTo>
                  <a:pt x="0" y="3803"/>
                </a:lnTo>
                <a:lnTo>
                  <a:pt x="768" y="3803"/>
                </a:lnTo>
                <a:lnTo>
                  <a:pt x="1101" y="2869"/>
                </a:lnTo>
                <a:lnTo>
                  <a:pt x="2435" y="2869"/>
                </a:lnTo>
                <a:lnTo>
                  <a:pt x="2802" y="3803"/>
                </a:lnTo>
                <a:lnTo>
                  <a:pt x="3570" y="3803"/>
                </a:lnTo>
                <a:lnTo>
                  <a:pt x="21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6998409" y="1215020"/>
            <a:ext cx="96737" cy="119757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7115322" y="1215020"/>
            <a:ext cx="95505" cy="119757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49;p25"/>
          <p:cNvSpPr txBox="1"/>
          <p:nvPr/>
        </p:nvSpPr>
        <p:spPr>
          <a:xfrm>
            <a:off x="5952420" y="3512975"/>
            <a:ext cx="2232577" cy="61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full of iron oxide dust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550;p25"/>
          <p:cNvSpPr txBox="1"/>
          <p:nvPr/>
        </p:nvSpPr>
        <p:spPr>
          <a:xfrm>
            <a:off x="6447975" y="3149191"/>
            <a:ext cx="1213825" cy="28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Scalability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31">
          <a:extLst>
            <a:ext uri="{FF2B5EF4-FFF2-40B4-BE49-F238E27FC236}">
              <a16:creationId xmlns:a16="http://schemas.microsoft.com/office/drawing/2014/main" id="{9D06CA1E-5E45-618A-9656-88F40BC5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5">
            <a:extLst>
              <a:ext uri="{FF2B5EF4-FFF2-40B4-BE49-F238E27FC236}">
                <a16:creationId xmlns:a16="http://schemas.microsoft.com/office/drawing/2014/main" id="{E12592AE-9CB1-13E1-2869-593E77D39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0898" y="409575"/>
            <a:ext cx="4902818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Q&amp;A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" name="Google Shape;602;p26">
            <a:extLst>
              <a:ext uri="{FF2B5EF4-FFF2-40B4-BE49-F238E27FC236}">
                <a16:creationId xmlns:a16="http://schemas.microsoft.com/office/drawing/2014/main" id="{20034542-8513-E120-6CDC-13B9E25D8503}"/>
              </a:ext>
            </a:extLst>
          </p:cNvPr>
          <p:cNvSpPr/>
          <p:nvPr/>
        </p:nvSpPr>
        <p:spPr>
          <a:xfrm flipH="1">
            <a:off x="3135322" y="173371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03;p26">
            <a:extLst>
              <a:ext uri="{FF2B5EF4-FFF2-40B4-BE49-F238E27FC236}">
                <a16:creationId xmlns:a16="http://schemas.microsoft.com/office/drawing/2014/main" id="{7470802E-BE73-0D87-B0B1-676F6E0434DA}"/>
              </a:ext>
            </a:extLst>
          </p:cNvPr>
          <p:cNvSpPr/>
          <p:nvPr/>
        </p:nvSpPr>
        <p:spPr>
          <a:xfrm flipH="1">
            <a:off x="3296456" y="215821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604;p26">
            <a:extLst>
              <a:ext uri="{FF2B5EF4-FFF2-40B4-BE49-F238E27FC236}">
                <a16:creationId xmlns:a16="http://schemas.microsoft.com/office/drawing/2014/main" id="{7A1F8D94-9243-F6C5-F7BA-F617C4660264}"/>
              </a:ext>
            </a:extLst>
          </p:cNvPr>
          <p:cNvSpPr/>
          <p:nvPr/>
        </p:nvSpPr>
        <p:spPr>
          <a:xfrm flipH="1">
            <a:off x="3740340" y="173371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605;p26">
            <a:extLst>
              <a:ext uri="{FF2B5EF4-FFF2-40B4-BE49-F238E27FC236}">
                <a16:creationId xmlns:a16="http://schemas.microsoft.com/office/drawing/2014/main" id="{277F28E0-59D1-4C55-C1F6-FE75267294E7}"/>
              </a:ext>
            </a:extLst>
          </p:cNvPr>
          <p:cNvSpPr/>
          <p:nvPr/>
        </p:nvSpPr>
        <p:spPr>
          <a:xfrm flipH="1">
            <a:off x="3772419" y="179861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06;p26">
            <a:extLst>
              <a:ext uri="{FF2B5EF4-FFF2-40B4-BE49-F238E27FC236}">
                <a16:creationId xmlns:a16="http://schemas.microsoft.com/office/drawing/2014/main" id="{41B6FFC3-EC64-8140-4B4B-5A9DE5E3907A}"/>
              </a:ext>
            </a:extLst>
          </p:cNvPr>
          <p:cNvSpPr/>
          <p:nvPr/>
        </p:nvSpPr>
        <p:spPr>
          <a:xfrm flipH="1">
            <a:off x="3504566" y="179861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07;p26">
            <a:extLst>
              <a:ext uri="{FF2B5EF4-FFF2-40B4-BE49-F238E27FC236}">
                <a16:creationId xmlns:a16="http://schemas.microsoft.com/office/drawing/2014/main" id="{2A29BCF0-1C21-3CC2-1C94-71F508A73425}"/>
              </a:ext>
            </a:extLst>
          </p:cNvPr>
          <p:cNvSpPr/>
          <p:nvPr/>
        </p:nvSpPr>
        <p:spPr>
          <a:xfrm flipH="1">
            <a:off x="3542640" y="159046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608;p26">
            <a:extLst>
              <a:ext uri="{FF2B5EF4-FFF2-40B4-BE49-F238E27FC236}">
                <a16:creationId xmlns:a16="http://schemas.microsoft.com/office/drawing/2014/main" id="{B40D1370-03CE-3DED-3181-3B871F69F735}"/>
              </a:ext>
            </a:extLst>
          </p:cNvPr>
          <p:cNvSpPr/>
          <p:nvPr/>
        </p:nvSpPr>
        <p:spPr>
          <a:xfrm flipH="1">
            <a:off x="4993003" y="173371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609;p26">
            <a:extLst>
              <a:ext uri="{FF2B5EF4-FFF2-40B4-BE49-F238E27FC236}">
                <a16:creationId xmlns:a16="http://schemas.microsoft.com/office/drawing/2014/main" id="{FDD0816A-68F0-BE65-1EFE-768819C0E324}"/>
              </a:ext>
            </a:extLst>
          </p:cNvPr>
          <p:cNvSpPr/>
          <p:nvPr/>
        </p:nvSpPr>
        <p:spPr>
          <a:xfrm flipH="1">
            <a:off x="5269024" y="211095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610;p26">
            <a:extLst>
              <a:ext uri="{FF2B5EF4-FFF2-40B4-BE49-F238E27FC236}">
                <a16:creationId xmlns:a16="http://schemas.microsoft.com/office/drawing/2014/main" id="{72706732-CB4C-9914-A511-79C4B951B0A8}"/>
              </a:ext>
            </a:extLst>
          </p:cNvPr>
          <p:cNvSpPr/>
          <p:nvPr/>
        </p:nvSpPr>
        <p:spPr>
          <a:xfrm flipH="1">
            <a:off x="5356707" y="214455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611;p26">
            <a:extLst>
              <a:ext uri="{FF2B5EF4-FFF2-40B4-BE49-F238E27FC236}">
                <a16:creationId xmlns:a16="http://schemas.microsoft.com/office/drawing/2014/main" id="{B1598A34-95CA-5FA3-FE3E-BF7B87FD3A3B}"/>
              </a:ext>
            </a:extLst>
          </p:cNvPr>
          <p:cNvSpPr/>
          <p:nvPr/>
        </p:nvSpPr>
        <p:spPr>
          <a:xfrm flipH="1">
            <a:off x="4992981" y="173371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612;p26">
            <a:extLst>
              <a:ext uri="{FF2B5EF4-FFF2-40B4-BE49-F238E27FC236}">
                <a16:creationId xmlns:a16="http://schemas.microsoft.com/office/drawing/2014/main" id="{86A4E46F-A93B-44FE-8D4C-B3ED4F5F4F79}"/>
              </a:ext>
            </a:extLst>
          </p:cNvPr>
          <p:cNvSpPr/>
          <p:nvPr/>
        </p:nvSpPr>
        <p:spPr>
          <a:xfrm flipH="1">
            <a:off x="5400314" y="179861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13;p26">
            <a:extLst>
              <a:ext uri="{FF2B5EF4-FFF2-40B4-BE49-F238E27FC236}">
                <a16:creationId xmlns:a16="http://schemas.microsoft.com/office/drawing/2014/main" id="{1F7433C1-D8E1-63AA-B09E-A5C37F0A4CEF}"/>
              </a:ext>
            </a:extLst>
          </p:cNvPr>
          <p:cNvSpPr/>
          <p:nvPr/>
        </p:nvSpPr>
        <p:spPr>
          <a:xfrm flipH="1">
            <a:off x="5668145" y="179861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14;p26">
            <a:extLst>
              <a:ext uri="{FF2B5EF4-FFF2-40B4-BE49-F238E27FC236}">
                <a16:creationId xmlns:a16="http://schemas.microsoft.com/office/drawing/2014/main" id="{D0A53A2B-8E87-95C6-4C36-D9660C25C9B8}"/>
              </a:ext>
            </a:extLst>
          </p:cNvPr>
          <p:cNvSpPr/>
          <p:nvPr/>
        </p:nvSpPr>
        <p:spPr>
          <a:xfrm flipH="1">
            <a:off x="5438365" y="159046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15;p26">
            <a:extLst>
              <a:ext uri="{FF2B5EF4-FFF2-40B4-BE49-F238E27FC236}">
                <a16:creationId xmlns:a16="http://schemas.microsoft.com/office/drawing/2014/main" id="{C0B2F612-5633-9FF5-74F7-48DC1D52AF8A}"/>
              </a:ext>
            </a:extLst>
          </p:cNvPr>
          <p:cNvSpPr/>
          <p:nvPr/>
        </p:nvSpPr>
        <p:spPr>
          <a:xfrm flipH="1">
            <a:off x="3913461" y="156733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16;p26">
            <a:extLst>
              <a:ext uri="{FF2B5EF4-FFF2-40B4-BE49-F238E27FC236}">
                <a16:creationId xmlns:a16="http://schemas.microsoft.com/office/drawing/2014/main" id="{85B66C41-C81E-A03F-2770-BC562CC2BA68}"/>
              </a:ext>
            </a:extLst>
          </p:cNvPr>
          <p:cNvSpPr/>
          <p:nvPr/>
        </p:nvSpPr>
        <p:spPr>
          <a:xfrm flipH="1">
            <a:off x="4746027" y="163224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17;p26">
            <a:extLst>
              <a:ext uri="{FF2B5EF4-FFF2-40B4-BE49-F238E27FC236}">
                <a16:creationId xmlns:a16="http://schemas.microsoft.com/office/drawing/2014/main" id="{F32B25C3-7486-09DA-1A65-080183CF362D}"/>
              </a:ext>
            </a:extLst>
          </p:cNvPr>
          <p:cNvSpPr/>
          <p:nvPr/>
        </p:nvSpPr>
        <p:spPr>
          <a:xfrm flipH="1">
            <a:off x="4375962" y="163150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8;p26">
            <a:extLst>
              <a:ext uri="{FF2B5EF4-FFF2-40B4-BE49-F238E27FC236}">
                <a16:creationId xmlns:a16="http://schemas.microsoft.com/office/drawing/2014/main" id="{60BB618C-70B5-46DC-4445-CFD8E3D6A2E3}"/>
              </a:ext>
            </a:extLst>
          </p:cNvPr>
          <p:cNvSpPr/>
          <p:nvPr/>
        </p:nvSpPr>
        <p:spPr>
          <a:xfrm flipH="1">
            <a:off x="4439400" y="130994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19;p26">
            <a:extLst>
              <a:ext uri="{FF2B5EF4-FFF2-40B4-BE49-F238E27FC236}">
                <a16:creationId xmlns:a16="http://schemas.microsoft.com/office/drawing/2014/main" id="{E4B259D4-7520-D12A-5F3C-E68D259D4D9D}"/>
              </a:ext>
            </a:extLst>
          </p:cNvPr>
          <p:cNvSpPr/>
          <p:nvPr/>
        </p:nvSpPr>
        <p:spPr>
          <a:xfrm flipH="1">
            <a:off x="4316980" y="192017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20;p26">
            <a:extLst>
              <a:ext uri="{FF2B5EF4-FFF2-40B4-BE49-F238E27FC236}">
                <a16:creationId xmlns:a16="http://schemas.microsoft.com/office/drawing/2014/main" id="{0B745E62-6BE6-06C4-0F14-A15077A6A278}"/>
              </a:ext>
            </a:extLst>
          </p:cNvPr>
          <p:cNvSpPr/>
          <p:nvPr/>
        </p:nvSpPr>
        <p:spPr>
          <a:xfrm flipH="1">
            <a:off x="4355088" y="216863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621;p26">
            <a:extLst>
              <a:ext uri="{FF2B5EF4-FFF2-40B4-BE49-F238E27FC236}">
                <a16:creationId xmlns:a16="http://schemas.microsoft.com/office/drawing/2014/main" id="{B9157627-0DD6-95B5-F8AC-C940E1D92EC8}"/>
              </a:ext>
            </a:extLst>
          </p:cNvPr>
          <p:cNvSpPr/>
          <p:nvPr/>
        </p:nvSpPr>
        <p:spPr>
          <a:xfrm flipH="1">
            <a:off x="4354350" y="241625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622;p26">
            <a:extLst>
              <a:ext uri="{FF2B5EF4-FFF2-40B4-BE49-F238E27FC236}">
                <a16:creationId xmlns:a16="http://schemas.microsoft.com/office/drawing/2014/main" id="{35DB280B-5C5C-31BE-AC97-D8C53BDD9CD8}"/>
              </a:ext>
            </a:extLst>
          </p:cNvPr>
          <p:cNvSpPr/>
          <p:nvPr/>
        </p:nvSpPr>
        <p:spPr>
          <a:xfrm flipH="1">
            <a:off x="4302129" y="214030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623;p26">
            <a:extLst>
              <a:ext uri="{FF2B5EF4-FFF2-40B4-BE49-F238E27FC236}">
                <a16:creationId xmlns:a16="http://schemas.microsoft.com/office/drawing/2014/main" id="{F333FEF4-2486-A9D7-A573-37E8EA23FC29}"/>
              </a:ext>
            </a:extLst>
          </p:cNvPr>
          <p:cNvSpPr txBox="1"/>
          <p:nvPr/>
        </p:nvSpPr>
        <p:spPr>
          <a:xfrm flipH="1">
            <a:off x="3135431" y="3300369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Let’s Discuss!!</a:t>
            </a:r>
            <a:endParaRPr sz="20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14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Project Overview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064820" y="922297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Objective:</a:t>
            </a: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64822" y="1388093"/>
            <a:ext cx="2361509" cy="68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Develop a multi-class text classifier to categorize eCommerce products based on their attributes.</a:t>
            </a:r>
          </a:p>
        </p:txBody>
      </p:sp>
      <p:sp>
        <p:nvSpPr>
          <p:cNvPr id="118" name="Google Shape;118;p16"/>
          <p:cNvSpPr txBox="1"/>
          <p:nvPr/>
        </p:nvSpPr>
        <p:spPr>
          <a:xfrm>
            <a:off x="5822692" y="3607596"/>
            <a:ext cx="260363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Challenges Addressed:</a:t>
            </a:r>
            <a:endParaRPr sz="22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64822" y="3991616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 data volume, ambiguous and unconventional naming, multi-language data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432202" cy="3191928"/>
            <a:chOff x="3514681" y="1107568"/>
            <a:chExt cx="2432202" cy="3191928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>
              <a:cxnSpLocks/>
            </p:cNvCxnSpPr>
            <p:nvPr/>
          </p:nvCxnSpPr>
          <p:spPr>
            <a:xfrm>
              <a:off x="4267875" y="1309250"/>
              <a:ext cx="1679008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>
              <a:cxnSpLocks/>
            </p:cNvCxnSpPr>
            <p:nvPr/>
          </p:nvCxnSpPr>
          <p:spPr>
            <a:xfrm>
              <a:off x="4156004" y="4039171"/>
              <a:ext cx="1790879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3928695" y="3837289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5099683" y="2707668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857602" y="2505799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064820" y="2365309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39B6B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Importance</a:t>
            </a:r>
            <a:r>
              <a:rPr lang="en-IN" sz="2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</a:t>
            </a:r>
            <a:endParaRPr sz="22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064822" y="2801367"/>
            <a:ext cx="2361509" cy="68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Enhances product discoverability, reduces search friction, and improves user experience.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Dataset Overview</a:t>
            </a:r>
          </a:p>
        </p:txBody>
      </p:sp>
      <p:sp>
        <p:nvSpPr>
          <p:cNvPr id="168" name="Google Shape;168;p17"/>
          <p:cNvSpPr/>
          <p:nvPr/>
        </p:nvSpPr>
        <p:spPr>
          <a:xfrm>
            <a:off x="1144110" y="1228725"/>
            <a:ext cx="2126914" cy="1431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144109" y="1623828"/>
            <a:ext cx="2116975" cy="66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 Columns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144110" y="2733542"/>
            <a:ext cx="2116974" cy="155596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144110" y="2942843"/>
            <a:ext cx="2116974" cy="113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uniq_id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crawl_timestamp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product_url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product_name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product_category_tree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pid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 description,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retail_price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discounted_price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product_rating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etc.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3479932" y="1228725"/>
            <a:ext cx="2126914" cy="1431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489872" y="1623827"/>
            <a:ext cx="2116973" cy="66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Target Variable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489873" y="2733541"/>
            <a:ext cx="2126914" cy="155595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 flipH="1">
            <a:off x="3489869" y="2942843"/>
            <a:ext cx="2116974" cy="113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product_category_tree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(Product category)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5825694" y="1228725"/>
            <a:ext cx="2061936" cy="1431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5825693" y="1623827"/>
            <a:ext cx="2061936" cy="66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Sample Size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825694" y="2733542"/>
            <a:ext cx="2061936" cy="1555958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 txBox="1"/>
          <p:nvPr/>
        </p:nvSpPr>
        <p:spPr>
          <a:xfrm flipH="1">
            <a:off x="5825693" y="2942843"/>
            <a:ext cx="2061936" cy="113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Data: 15,000(Train &amp; Test split 80 : 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Actual Test Data: 1535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1: Data Analysis</a:t>
            </a:r>
          </a:p>
        </p:txBody>
      </p:sp>
      <p:sp>
        <p:nvSpPr>
          <p:cNvPr id="210" name="Google Shape;210;p18"/>
          <p:cNvSpPr txBox="1"/>
          <p:nvPr/>
        </p:nvSpPr>
        <p:spPr>
          <a:xfrm>
            <a:off x="637643" y="2184576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Key Observations</a:t>
            </a:r>
          </a:p>
        </p:txBody>
      </p:sp>
      <p:sp>
        <p:nvSpPr>
          <p:cNvPr id="211" name="Google Shape;211;p18"/>
          <p:cNvSpPr txBox="1"/>
          <p:nvPr/>
        </p:nvSpPr>
        <p:spPr>
          <a:xfrm>
            <a:off x="637642" y="2807033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Unique categories and counts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Missing values in key columns like description and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retail_price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37643" y="97743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Understand dataset structure and identify key features and missing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0DB0979C-73AE-82FF-97DF-80118250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CC2EB007-A19B-9A0D-4368-A5F89F5F6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2: Data Visualization</a:t>
            </a: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6F88C022-A5B7-8D48-43F5-D39BF3E25B5B}"/>
              </a:ext>
            </a:extLst>
          </p:cNvPr>
          <p:cNvSpPr txBox="1"/>
          <p:nvPr/>
        </p:nvSpPr>
        <p:spPr>
          <a:xfrm>
            <a:off x="637643" y="2184576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Word Cloud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CCF4806A-476D-2114-3A0F-B216F11D6CF6}"/>
              </a:ext>
            </a:extLst>
          </p:cNvPr>
          <p:cNvSpPr txBox="1"/>
          <p:nvPr/>
        </p:nvSpPr>
        <p:spPr>
          <a:xfrm>
            <a:off x="637642" y="2807033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Highlights frequently occurring words in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product_name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to understand product types.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F0BCF971-A8FE-8988-27DB-C64B7AFAFBAD}"/>
              </a:ext>
            </a:extLst>
          </p:cNvPr>
          <p:cNvSpPr txBox="1"/>
          <p:nvPr/>
        </p:nvSpPr>
        <p:spPr>
          <a:xfrm>
            <a:off x="637643" y="97743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Class Distribution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79BC43A4-1E9C-471E-5399-69D6929AA6EB}"/>
              </a:ext>
            </a:extLst>
          </p:cNvPr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Visualized using a bar chart to show category frequencies.</a:t>
            </a:r>
          </a:p>
        </p:txBody>
      </p:sp>
    </p:spTree>
    <p:extLst>
      <p:ext uri="{BB962C8B-B14F-4D97-AF65-F5344CB8AC3E}">
        <p14:creationId xmlns:p14="http://schemas.microsoft.com/office/powerpoint/2010/main" val="225265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903923BD-5199-836B-5216-66F7051B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7B96FC4D-7E53-24F2-69F6-7B632B001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3: Data Preprocessing</a:t>
            </a: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66A1FA4D-B766-0FBD-7A0F-8A37C2DE9C12}"/>
              </a:ext>
            </a:extLst>
          </p:cNvPr>
          <p:cNvSpPr txBox="1"/>
          <p:nvPr/>
        </p:nvSpPr>
        <p:spPr>
          <a:xfrm>
            <a:off x="637643" y="2184576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Handling Missing Values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71EE4A2C-8A07-D02A-17A2-FF6DF89F8CEE}"/>
              </a:ext>
            </a:extLst>
          </p:cNvPr>
          <p:cNvSpPr txBox="1"/>
          <p:nvPr/>
        </p:nvSpPr>
        <p:spPr>
          <a:xfrm>
            <a:off x="637643" y="2720985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Filled missing values in numerical columns with median values and text columns with empty strings.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90C35BAC-886F-90D5-895D-0F8FF10BC4EC}"/>
              </a:ext>
            </a:extLst>
          </p:cNvPr>
          <p:cNvSpPr txBox="1"/>
          <p:nvPr/>
        </p:nvSpPr>
        <p:spPr>
          <a:xfrm>
            <a:off x="637643" y="97743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Text Cleaning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90F2F309-DD32-DEEA-07A2-9525244B3288}"/>
              </a:ext>
            </a:extLst>
          </p:cNvPr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Removed HTML tags, special characters, and converted text to lowercase.</a:t>
            </a:r>
          </a:p>
        </p:txBody>
      </p:sp>
      <p:sp>
        <p:nvSpPr>
          <p:cNvPr id="2" name="Google Shape;210;p18">
            <a:extLst>
              <a:ext uri="{FF2B5EF4-FFF2-40B4-BE49-F238E27FC236}">
                <a16:creationId xmlns:a16="http://schemas.microsoft.com/office/drawing/2014/main" id="{D22B1212-55DD-BF1F-D7F7-F099FADD5AF9}"/>
              </a:ext>
            </a:extLst>
          </p:cNvPr>
          <p:cNvSpPr txBox="1"/>
          <p:nvPr/>
        </p:nvSpPr>
        <p:spPr>
          <a:xfrm>
            <a:off x="632041" y="3481836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rgbClr val="39B6B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Combined Columns</a:t>
            </a:r>
          </a:p>
        </p:txBody>
      </p:sp>
      <p:sp>
        <p:nvSpPr>
          <p:cNvPr id="3" name="Google Shape;211;p18">
            <a:extLst>
              <a:ext uri="{FF2B5EF4-FFF2-40B4-BE49-F238E27FC236}">
                <a16:creationId xmlns:a16="http://schemas.microsoft.com/office/drawing/2014/main" id="{B35993AD-2D17-378A-68E5-4AC5F0FC71F4}"/>
              </a:ext>
            </a:extLst>
          </p:cNvPr>
          <p:cNvSpPr txBox="1"/>
          <p:nvPr/>
        </p:nvSpPr>
        <p:spPr>
          <a:xfrm>
            <a:off x="632041" y="4018245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Merged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product_name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and description for text features.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5082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30216AA8-FE51-8975-6CAA-FAF21C0E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B40AC59F-CB6F-8DC6-C84F-F57AD60DE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4: Feature Engineering</a:t>
            </a: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07233CFE-C67A-9A04-2C6B-37E86A5069B9}"/>
              </a:ext>
            </a:extLst>
          </p:cNvPr>
          <p:cNvSpPr txBox="1"/>
          <p:nvPr/>
        </p:nvSpPr>
        <p:spPr>
          <a:xfrm>
            <a:off x="637643" y="2184576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Numerical Features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7E81DBFC-F1AA-B93A-D358-D3DA50472F94}"/>
              </a:ext>
            </a:extLst>
          </p:cNvPr>
          <p:cNvSpPr txBox="1"/>
          <p:nvPr/>
        </p:nvSpPr>
        <p:spPr>
          <a:xfrm>
            <a:off x="637643" y="2720985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Included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retail_price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discounted_price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and rating to enhance model input.</a:t>
            </a: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8296D1BF-C10A-1C24-5B63-7DEDE8CF3DD9}"/>
              </a:ext>
            </a:extLst>
          </p:cNvPr>
          <p:cNvSpPr txBox="1"/>
          <p:nvPr/>
        </p:nvSpPr>
        <p:spPr>
          <a:xfrm>
            <a:off x="637643" y="977432"/>
            <a:ext cx="3049694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Text to Features Conversion</a:t>
            </a:r>
            <a:endParaRPr lang="en-IN"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2DF24DC1-B97F-D8F5-FD52-7288DCC309A5}"/>
              </a:ext>
            </a:extLst>
          </p:cNvPr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Used TF-IDF Vectorization to convert text data into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33508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1A3DE349-5592-B8A8-A0EB-D19A72A5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37777BC8-E560-C610-9C56-F29851A98C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127" y="409575"/>
            <a:ext cx="496601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5: Addressing Class Imbalance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734941EC-3055-F7FB-FF05-294D449F1C10}"/>
              </a:ext>
            </a:extLst>
          </p:cNvPr>
          <p:cNvSpPr txBox="1"/>
          <p:nvPr/>
        </p:nvSpPr>
        <p:spPr>
          <a:xfrm>
            <a:off x="637643" y="2184576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Solution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EA04678F-87FC-EBB5-59D6-D0355FBFE356}"/>
              </a:ext>
            </a:extLst>
          </p:cNvPr>
          <p:cNvSpPr txBox="1"/>
          <p:nvPr/>
        </p:nvSpPr>
        <p:spPr>
          <a:xfrm>
            <a:off x="637643" y="2720985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Applied SMOTE (Synthetic Minority Oversampling Technique) to balance classes.</a:t>
            </a: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D93AAC38-E3F0-1069-D730-4C04F9A67904}"/>
              </a:ext>
            </a:extLst>
          </p:cNvPr>
          <p:cNvSpPr txBox="1"/>
          <p:nvPr/>
        </p:nvSpPr>
        <p:spPr>
          <a:xfrm>
            <a:off x="637643" y="977432"/>
            <a:ext cx="3049694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</a:t>
            </a:r>
            <a:endParaRPr lang="en-IN"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CF625D15-99C1-5DC8-8E23-F38C0419C809}"/>
              </a:ext>
            </a:extLst>
          </p:cNvPr>
          <p:cNvSpPr txBox="1"/>
          <p:nvPr/>
        </p:nvSpPr>
        <p:spPr>
          <a:xfrm>
            <a:off x="637643" y="144031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Imbalance in category classes affecting model learning.</a:t>
            </a:r>
          </a:p>
        </p:txBody>
      </p:sp>
    </p:spTree>
    <p:extLst>
      <p:ext uri="{BB962C8B-B14F-4D97-AF65-F5344CB8AC3E}">
        <p14:creationId xmlns:p14="http://schemas.microsoft.com/office/powerpoint/2010/main" val="17682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57FC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8">
          <a:extLst>
            <a:ext uri="{FF2B5EF4-FFF2-40B4-BE49-F238E27FC236}">
              <a16:creationId xmlns:a16="http://schemas.microsoft.com/office/drawing/2014/main" id="{8F2AD2E0-8063-A558-E4CF-EF37208A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>
            <a:extLst>
              <a:ext uri="{FF2B5EF4-FFF2-40B4-BE49-F238E27FC236}">
                <a16:creationId xmlns:a16="http://schemas.microsoft.com/office/drawing/2014/main" id="{0D38A884-BFE7-A51E-5ABD-A8D305302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9522" y="409575"/>
            <a:ext cx="5233639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Step 6: Model Selection and Training</a:t>
            </a:r>
          </a:p>
        </p:txBody>
      </p:sp>
      <p:sp>
        <p:nvSpPr>
          <p:cNvPr id="210" name="Google Shape;210;p18">
            <a:extLst>
              <a:ext uri="{FF2B5EF4-FFF2-40B4-BE49-F238E27FC236}">
                <a16:creationId xmlns:a16="http://schemas.microsoft.com/office/drawing/2014/main" id="{D89E5526-95F5-986C-5965-9749CD72F05A}"/>
              </a:ext>
            </a:extLst>
          </p:cNvPr>
          <p:cNvSpPr txBox="1"/>
          <p:nvPr/>
        </p:nvSpPr>
        <p:spPr>
          <a:xfrm>
            <a:off x="637643" y="2407600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Performing Model</a:t>
            </a:r>
          </a:p>
        </p:txBody>
      </p:sp>
      <p:sp>
        <p:nvSpPr>
          <p:cNvPr id="211" name="Google Shape;211;p18">
            <a:extLst>
              <a:ext uri="{FF2B5EF4-FFF2-40B4-BE49-F238E27FC236}">
                <a16:creationId xmlns:a16="http://schemas.microsoft.com/office/drawing/2014/main" id="{839AFD8B-6A21-60F1-A016-E5C1D72654ED}"/>
              </a:ext>
            </a:extLst>
          </p:cNvPr>
          <p:cNvSpPr txBox="1"/>
          <p:nvPr/>
        </p:nvSpPr>
        <p:spPr>
          <a:xfrm>
            <a:off x="637643" y="294400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Random Forest Classifier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>
            <a:extLst>
              <a:ext uri="{FF2B5EF4-FFF2-40B4-BE49-F238E27FC236}">
                <a16:creationId xmlns:a16="http://schemas.microsoft.com/office/drawing/2014/main" id="{F206475F-EA7F-7A69-9588-493001281D16}"/>
              </a:ext>
            </a:extLst>
          </p:cNvPr>
          <p:cNvSpPr txBox="1"/>
          <p:nvPr/>
        </p:nvSpPr>
        <p:spPr>
          <a:xfrm>
            <a:off x="637643" y="977432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Models Evaluated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18">
            <a:extLst>
              <a:ext uri="{FF2B5EF4-FFF2-40B4-BE49-F238E27FC236}">
                <a16:creationId xmlns:a16="http://schemas.microsoft.com/office/drawing/2014/main" id="{32744E74-AAA7-548A-E3B9-E87126D7C575}"/>
              </a:ext>
            </a:extLst>
          </p:cNvPr>
          <p:cNvSpPr txBox="1"/>
          <p:nvPr/>
        </p:nvSpPr>
        <p:spPr>
          <a:xfrm>
            <a:off x="637643" y="1440319"/>
            <a:ext cx="7868715" cy="82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Random Forest Classifier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Naive Bayes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Linear SVM</a:t>
            </a:r>
          </a:p>
        </p:txBody>
      </p:sp>
      <p:sp>
        <p:nvSpPr>
          <p:cNvPr id="2" name="Google Shape;210;p18">
            <a:extLst>
              <a:ext uri="{FF2B5EF4-FFF2-40B4-BE49-F238E27FC236}">
                <a16:creationId xmlns:a16="http://schemas.microsoft.com/office/drawing/2014/main" id="{B221CA20-95A4-EF53-504B-46B8BE1D748B}"/>
              </a:ext>
            </a:extLst>
          </p:cNvPr>
          <p:cNvSpPr txBox="1"/>
          <p:nvPr/>
        </p:nvSpPr>
        <p:spPr>
          <a:xfrm>
            <a:off x="632041" y="3704860"/>
            <a:ext cx="2677986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rgbClr val="39B6B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Training Process</a:t>
            </a:r>
          </a:p>
        </p:txBody>
      </p:sp>
      <p:sp>
        <p:nvSpPr>
          <p:cNvPr id="3" name="Google Shape;211;p18">
            <a:extLst>
              <a:ext uri="{FF2B5EF4-FFF2-40B4-BE49-F238E27FC236}">
                <a16:creationId xmlns:a16="http://schemas.microsoft.com/office/drawing/2014/main" id="{BA5F7202-539C-B4D7-5EE7-DA271EC50257}"/>
              </a:ext>
            </a:extLst>
          </p:cNvPr>
          <p:cNvSpPr txBox="1"/>
          <p:nvPr/>
        </p:nvSpPr>
        <p:spPr>
          <a:xfrm>
            <a:off x="632041" y="4241269"/>
            <a:ext cx="7868715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Trained on balanced dataset, tuning hyperparameters for optimal performance.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0971994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598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Fira Sans Extra Condensed Medium</vt:lpstr>
      <vt:lpstr>Calibri</vt:lpstr>
      <vt:lpstr>Roboto</vt:lpstr>
      <vt:lpstr>Arial</vt:lpstr>
      <vt:lpstr>E-Commerce Infographics by Slidesgo</vt:lpstr>
      <vt:lpstr>eCommerce Product Categorization Solution</vt:lpstr>
      <vt:lpstr>Project Overview</vt:lpstr>
      <vt:lpstr>Dataset Overview</vt:lpstr>
      <vt:lpstr>Step 1: Data Analysis</vt:lpstr>
      <vt:lpstr>Step 2: Data Visualization</vt:lpstr>
      <vt:lpstr>Step 3: Data Preprocessing</vt:lpstr>
      <vt:lpstr>Step 4: Feature Engineering</vt:lpstr>
      <vt:lpstr>Step 5: Addressing Class Imbalance</vt:lpstr>
      <vt:lpstr>Step 6: Model Selection and Training</vt:lpstr>
      <vt:lpstr>Step 7: Model Evaluation</vt:lpstr>
      <vt:lpstr>Step 8: Fine-Tuning and Hyperparameter Optimization</vt:lpstr>
      <vt:lpstr>Step 9: Predicting on New Data</vt:lpstr>
      <vt:lpstr>Results and Insights</vt:lpstr>
      <vt:lpstr>Future Work and Improvements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Siddharth Sahni</cp:lastModifiedBy>
  <cp:revision>2</cp:revision>
  <dcterms:modified xsi:type="dcterms:W3CDTF">2024-10-28T08:36:49Z</dcterms:modified>
</cp:coreProperties>
</file>