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73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78" r:id="rId11"/>
    <p:sldId id="283" r:id="rId12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926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78878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0940277" y="0"/>
            <a:ext cx="887730" cy="2783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89" y="0"/>
                </a:moveTo>
                <a:lnTo>
                  <a:pt x="0" y="0"/>
                </a:lnTo>
                <a:lnTo>
                  <a:pt x="79692" y="119983"/>
                </a:lnTo>
                <a:lnTo>
                  <a:pt x="119967" y="116084"/>
                </a:lnTo>
                <a:lnTo>
                  <a:pt x="42989" y="0"/>
                </a:lnTo>
                <a:close/>
              </a:path>
            </a:pathLst>
          </a:custGeom>
          <a:solidFill>
            <a:srgbClr val="8AB33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11329811" y="0"/>
            <a:ext cx="862330" cy="26733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408" y="0"/>
                </a:moveTo>
                <a:lnTo>
                  <a:pt x="0" y="0"/>
                </a:lnTo>
                <a:lnTo>
                  <a:pt x="78697" y="119999"/>
                </a:lnTo>
                <a:lnTo>
                  <a:pt x="79808" y="119783"/>
                </a:lnTo>
                <a:lnTo>
                  <a:pt x="119980" y="115953"/>
                </a:lnTo>
                <a:lnTo>
                  <a:pt x="119980" y="115636"/>
                </a:lnTo>
                <a:lnTo>
                  <a:pt x="44408" y="0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948127" y="2590293"/>
            <a:ext cx="2244090" cy="4267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88" y="0"/>
                </a:moveTo>
                <a:lnTo>
                  <a:pt x="0" y="119996"/>
                </a:lnTo>
                <a:lnTo>
                  <a:pt x="5304" y="119996"/>
                </a:lnTo>
                <a:lnTo>
                  <a:pt x="119988" y="3"/>
                </a:lnTo>
              </a:path>
            </a:pathLst>
          </a:custGeom>
          <a:solidFill>
            <a:srgbClr val="252525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046838" y="2697235"/>
            <a:ext cx="2777490" cy="4161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8" y="0"/>
                </a:moveTo>
                <a:lnTo>
                  <a:pt x="0" y="119988"/>
                </a:lnTo>
                <a:lnTo>
                  <a:pt x="4456" y="119988"/>
                </a:lnTo>
                <a:lnTo>
                  <a:pt x="119978" y="0"/>
                </a:lnTo>
                <a:close/>
              </a:path>
            </a:pathLst>
          </a:custGeom>
          <a:solidFill>
            <a:srgbClr val="455A1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013368" y="2692389"/>
            <a:ext cx="3814444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8" y="0"/>
                </a:moveTo>
                <a:lnTo>
                  <a:pt x="110625" y="2605"/>
                </a:lnTo>
                <a:lnTo>
                  <a:pt x="0" y="120000"/>
                </a:lnTo>
                <a:lnTo>
                  <a:pt x="32512" y="120000"/>
                </a:lnTo>
                <a:lnTo>
                  <a:pt x="119874" y="135"/>
                </a:lnTo>
                <a:lnTo>
                  <a:pt x="119998" y="0"/>
                </a:lnTo>
                <a:close/>
              </a:path>
            </a:pathLst>
          </a:custGeom>
          <a:solidFill>
            <a:srgbClr val="68862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205617" y="2583360"/>
            <a:ext cx="2986404" cy="427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08078" y="2525"/>
                </a:lnTo>
                <a:lnTo>
                  <a:pt x="107920" y="2661"/>
                </a:lnTo>
                <a:lnTo>
                  <a:pt x="106001" y="4932"/>
                </a:lnTo>
                <a:lnTo>
                  <a:pt x="0" y="119994"/>
                </a:lnTo>
                <a:lnTo>
                  <a:pt x="29835" y="119994"/>
                </a:lnTo>
                <a:lnTo>
                  <a:pt x="119999" y="194"/>
                </a:lnTo>
                <a:lnTo>
                  <a:pt x="119999" y="0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Day-1: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544530" y="15606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27987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REST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Guiding Principle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web service(Architecture)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request/response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Method(GET,POST,PUT,PETCH,DELETE)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Code(100,101….,200,201..,300,301..,400,401..,500,501)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Framework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Prerequisites(</a:t>
            </a:r>
            <a:r>
              <a:rPr lang="en-MY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JDK,Postman,Eclipse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IDE,Maven,Test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Application.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38F342-79CB-9E5A-40DE-76483C5F7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30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Day-9: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544530" y="15606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SCM-Git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191554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the Repository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Branch Creation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Merge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5AADC352-F3B3-5701-038C-0714AA762CAA}"/>
              </a:ext>
            </a:extLst>
          </p:cNvPr>
          <p:cNvSpPr txBox="1"/>
          <p:nvPr/>
        </p:nvSpPr>
        <p:spPr>
          <a:xfrm>
            <a:off x="819365" y="4403439"/>
            <a:ext cx="10820400" cy="443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CICD(Jenkins)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468296F2-C737-3F4D-850D-DF3304E54EDB}"/>
              </a:ext>
            </a:extLst>
          </p:cNvPr>
          <p:cNvSpPr txBox="1"/>
          <p:nvPr/>
        </p:nvSpPr>
        <p:spPr>
          <a:xfrm>
            <a:off x="1012005" y="4846992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Setup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Configuration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Build Stage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Execution Stage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57B61B-1458-764E-9A21-B8552798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87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Day-9: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1012005" y="1458708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CICD(Jenkins)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479480" y="1986581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Report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Build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Notification for Test Result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57B61B-1458-764E-9A21-B8552798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90EAA5-A901-E993-0F05-791E2F361C69}"/>
              </a:ext>
            </a:extLst>
          </p:cNvPr>
          <p:cNvSpPr txBox="1">
            <a:spLocks/>
          </p:cNvSpPr>
          <p:nvPr/>
        </p:nvSpPr>
        <p:spPr>
          <a:xfrm>
            <a:off x="780836" y="3038477"/>
            <a:ext cx="9818669" cy="719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Day-10:</a:t>
            </a: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F4993A78-3CA3-F466-D48D-A012DBB8DB32}"/>
              </a:ext>
            </a:extLst>
          </p:cNvPr>
          <p:cNvSpPr txBox="1"/>
          <p:nvPr/>
        </p:nvSpPr>
        <p:spPr>
          <a:xfrm>
            <a:off x="1012005" y="3568445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Framework POC with Test Application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">
            <a:extLst>
              <a:ext uri="{FF2B5EF4-FFF2-40B4-BE49-F238E27FC236}">
                <a16:creationId xmlns:a16="http://schemas.microsoft.com/office/drawing/2014/main" id="{A4DE0555-B626-0FE0-940F-3958E2CBAD1F}"/>
              </a:ext>
            </a:extLst>
          </p:cNvPr>
          <p:cNvSpPr txBox="1"/>
          <p:nvPr/>
        </p:nvSpPr>
        <p:spPr>
          <a:xfrm>
            <a:off x="1559961" y="412055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Karate Framework from Scratch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Day-2: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544530" y="15606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Setup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27987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Setup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 Setup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 IDE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Setup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Karate- Maven Project Setup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63614EA9-04F4-A7DB-18DB-81CAE0D14DDA}"/>
              </a:ext>
            </a:extLst>
          </p:cNvPr>
          <p:cNvSpPr txBox="1"/>
          <p:nvPr/>
        </p:nvSpPr>
        <p:spPr>
          <a:xfrm>
            <a:off x="685800" y="4438162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Behaviour –driven development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70B5208-EFFD-5A71-3718-7A1F88EE4D1F}"/>
              </a:ext>
            </a:extLst>
          </p:cNvPr>
          <p:cNvSpPr txBox="1"/>
          <p:nvPr/>
        </p:nvSpPr>
        <p:spPr>
          <a:xfrm>
            <a:off x="1012005" y="502455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Keywords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files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47C044-B3EF-43C3-0336-B67F9378F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589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Day-3: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544530" y="15606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Request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27987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Request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Runner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Keyword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63614EA9-04F4-A7DB-18DB-81CAE0D14DDA}"/>
              </a:ext>
            </a:extLst>
          </p:cNvPr>
          <p:cNvSpPr txBox="1"/>
          <p:nvPr/>
        </p:nvSpPr>
        <p:spPr>
          <a:xfrm>
            <a:off x="708917" y="4206276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Assertions | Matchers | Fuzzy Matchers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70B5208-EFFD-5A71-3718-7A1F88EE4D1F}"/>
              </a:ext>
            </a:extLst>
          </p:cNvPr>
          <p:cNvSpPr txBox="1"/>
          <p:nvPr/>
        </p:nvSpPr>
        <p:spPr>
          <a:xfrm>
            <a:off x="1012005" y="475179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–Match Keywords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Json/XML Array Validation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Matchers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Variables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from files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1994DF-9509-8F98-E3C2-C7592EAA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60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Day-4: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544530" y="15606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Request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27987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Request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Request feature file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Request using external file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Json Path API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63614EA9-04F4-A7DB-18DB-81CAE0D14DDA}"/>
              </a:ext>
            </a:extLst>
          </p:cNvPr>
          <p:cNvSpPr txBox="1"/>
          <p:nvPr/>
        </p:nvSpPr>
        <p:spPr>
          <a:xfrm>
            <a:off x="708917" y="3949422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Request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70B5208-EFFD-5A71-3718-7A1F88EE4D1F}"/>
              </a:ext>
            </a:extLst>
          </p:cNvPr>
          <p:cNvSpPr txBox="1"/>
          <p:nvPr/>
        </p:nvSpPr>
        <p:spPr>
          <a:xfrm>
            <a:off x="1012005" y="4494945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Request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Request feature file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Request using external File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48420A-C51B-7878-59B3-F8C3A5147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676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Day-4: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544530" y="15606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Request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27987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Request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Request feature file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Request using external file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63614EA9-04F4-A7DB-18DB-81CAE0D14DDA}"/>
              </a:ext>
            </a:extLst>
          </p:cNvPr>
          <p:cNvSpPr txBox="1"/>
          <p:nvPr/>
        </p:nvSpPr>
        <p:spPr>
          <a:xfrm>
            <a:off x="708917" y="3604963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Request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70B5208-EFFD-5A71-3718-7A1F88EE4D1F}"/>
              </a:ext>
            </a:extLst>
          </p:cNvPr>
          <p:cNvSpPr txBox="1"/>
          <p:nvPr/>
        </p:nvSpPr>
        <p:spPr>
          <a:xfrm>
            <a:off x="1012005" y="406420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Request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Request feature file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5AADC352-F3B3-5701-038C-0714AA762CAA}"/>
              </a:ext>
            </a:extLst>
          </p:cNvPr>
          <p:cNvSpPr txBox="1"/>
          <p:nvPr/>
        </p:nvSpPr>
        <p:spPr>
          <a:xfrm>
            <a:off x="809090" y="5068979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Report Generation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468296F2-C737-3F4D-850D-DF3304E54EDB}"/>
              </a:ext>
            </a:extLst>
          </p:cNvPr>
          <p:cNvSpPr txBox="1"/>
          <p:nvPr/>
        </p:nvSpPr>
        <p:spPr>
          <a:xfrm>
            <a:off x="1012005" y="5435323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Report Generation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BD1869-7738-C2EA-4DB7-D9A2D2E35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088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65BC-E80C-1179-8218-C2283B5DB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Day-5: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708917" y="159716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Validation | Embedded Expression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02810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Schema Validation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JavaScript function.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Expression 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Schema Validation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Path API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63614EA9-04F4-A7DB-18DB-81CAE0D14DDA}"/>
              </a:ext>
            </a:extLst>
          </p:cNvPr>
          <p:cNvSpPr txBox="1"/>
          <p:nvPr/>
        </p:nvSpPr>
        <p:spPr>
          <a:xfrm>
            <a:off x="809090" y="3881037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Multipart/form-data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70B5208-EFFD-5A71-3718-7A1F88EE4D1F}"/>
              </a:ext>
            </a:extLst>
          </p:cNvPr>
          <p:cNvSpPr txBox="1"/>
          <p:nvPr/>
        </p:nvSpPr>
        <p:spPr>
          <a:xfrm>
            <a:off x="1012005" y="433697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Upload.	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5AADC352-F3B3-5701-038C-0714AA762CAA}"/>
              </a:ext>
            </a:extLst>
          </p:cNvPr>
          <p:cNvSpPr txBox="1"/>
          <p:nvPr/>
        </p:nvSpPr>
        <p:spPr>
          <a:xfrm>
            <a:off x="881009" y="4827546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Driven Framework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468296F2-C737-3F4D-850D-DF3304E54EDB}"/>
              </a:ext>
            </a:extLst>
          </p:cNvPr>
          <p:cNvSpPr txBox="1"/>
          <p:nvPr/>
        </p:nvSpPr>
        <p:spPr>
          <a:xfrm>
            <a:off x="1012005" y="5318122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Outline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Driven Post Endpoints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Driven using external File.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3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Day-6: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708917" y="159716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keywords | Accessing &amp; Passing Variables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02810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another feature file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the variables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63614EA9-04F4-A7DB-18DB-81CAE0D14DDA}"/>
              </a:ext>
            </a:extLst>
          </p:cNvPr>
          <p:cNvSpPr txBox="1"/>
          <p:nvPr/>
        </p:nvSpPr>
        <p:spPr>
          <a:xfrm>
            <a:off x="708917" y="2952296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Runner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70B5208-EFFD-5A71-3718-7A1F88EE4D1F}"/>
              </a:ext>
            </a:extLst>
          </p:cNvPr>
          <p:cNvSpPr txBox="1"/>
          <p:nvPr/>
        </p:nvSpPr>
        <p:spPr>
          <a:xfrm>
            <a:off x="1012005" y="3376628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Runner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Result	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5AADC352-F3B3-5701-038C-0714AA762CAA}"/>
              </a:ext>
            </a:extLst>
          </p:cNvPr>
          <p:cNvSpPr txBox="1"/>
          <p:nvPr/>
        </p:nvSpPr>
        <p:spPr>
          <a:xfrm>
            <a:off x="708917" y="4276782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with Query Parameter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468296F2-C737-3F4D-850D-DF3304E54EDB}"/>
              </a:ext>
            </a:extLst>
          </p:cNvPr>
          <p:cNvSpPr txBox="1"/>
          <p:nvPr/>
        </p:nvSpPr>
        <p:spPr>
          <a:xfrm>
            <a:off x="1012005" y="4764385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Param.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835AD24-85AB-5C01-62F5-2D19356B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886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Day-7: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708917" y="159716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Tagging</a:t>
            </a: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02810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Tagging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Karate- Dynamic values for Parallel Runner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Ignoring Features &amp; Scenarios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Karate-Parallel Runner with Maven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5AADC352-F3B3-5701-038C-0714AA762CAA}"/>
              </a:ext>
            </a:extLst>
          </p:cNvPr>
          <p:cNvSpPr txBox="1"/>
          <p:nvPr/>
        </p:nvSpPr>
        <p:spPr>
          <a:xfrm>
            <a:off x="708917" y="3746027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Generation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468296F2-C737-3F4D-850D-DF3304E54EDB}"/>
              </a:ext>
            </a:extLst>
          </p:cNvPr>
          <p:cNvSpPr txBox="1"/>
          <p:nvPr/>
        </p:nvSpPr>
        <p:spPr>
          <a:xfrm>
            <a:off x="1012005" y="429155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Report Generation</a:t>
            </a:r>
          </a:p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Cucumber Report Generation</a:t>
            </a:r>
          </a:p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Extent Report Integration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835AD24-85AB-5C01-62F5-2D19356B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  <p:sp>
        <p:nvSpPr>
          <p:cNvPr id="2" name="Shape 56">
            <a:extLst>
              <a:ext uri="{FF2B5EF4-FFF2-40B4-BE49-F238E27FC236}">
                <a16:creationId xmlns:a16="http://schemas.microsoft.com/office/drawing/2014/main" id="{32E60041-6E48-0A49-7C2E-A1885290F32D}"/>
              </a:ext>
            </a:extLst>
          </p:cNvPr>
          <p:cNvSpPr txBox="1"/>
          <p:nvPr/>
        </p:nvSpPr>
        <p:spPr>
          <a:xfrm>
            <a:off x="708917" y="5545846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">
            <a:extLst>
              <a:ext uri="{FF2B5EF4-FFF2-40B4-BE49-F238E27FC236}">
                <a16:creationId xmlns:a16="http://schemas.microsoft.com/office/drawing/2014/main" id="{6CCE4611-FB16-008E-422D-A33261C22374}"/>
              </a:ext>
            </a:extLst>
          </p:cNvPr>
          <p:cNvSpPr txBox="1"/>
          <p:nvPr/>
        </p:nvSpPr>
        <p:spPr>
          <a:xfrm>
            <a:off x="1012005" y="5907138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Karate- Basic Authentication</a:t>
            </a:r>
          </a:p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Karate- JavaScript for Basic Authentication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7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34B5C-E942-046E-9A69-63D49650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30" y="1006867"/>
            <a:ext cx="9818669" cy="71919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Day-8: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05F69362-2B44-D443-8E1D-6AD657EE639B}"/>
              </a:ext>
            </a:extLst>
          </p:cNvPr>
          <p:cNvSpPr txBox="1"/>
          <p:nvPr/>
        </p:nvSpPr>
        <p:spPr>
          <a:xfrm>
            <a:off x="708917" y="159716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Base Authentication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51410367-A719-FCD3-6D99-75CD2133BD5C}"/>
              </a:ext>
            </a:extLst>
          </p:cNvPr>
          <p:cNvSpPr txBox="1"/>
          <p:nvPr/>
        </p:nvSpPr>
        <p:spPr>
          <a:xfrm>
            <a:off x="1012005" y="202810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Token Base Authentication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– JWT Token Introduction</a:t>
            </a: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JWT Token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5AADC352-F3B3-5701-038C-0714AA762CAA}"/>
              </a:ext>
            </a:extLst>
          </p:cNvPr>
          <p:cNvSpPr txBox="1"/>
          <p:nvPr/>
        </p:nvSpPr>
        <p:spPr>
          <a:xfrm>
            <a:off x="708917" y="3322260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Configuration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468296F2-C737-3F4D-850D-DF3304E54EDB}"/>
              </a:ext>
            </a:extLst>
          </p:cNvPr>
          <p:cNvSpPr txBox="1"/>
          <p:nvPr/>
        </p:nvSpPr>
        <p:spPr>
          <a:xfrm>
            <a:off x="1012005" y="3732705"/>
            <a:ext cx="10820400" cy="545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config.js</a:t>
            </a:r>
          </a:p>
          <a:p>
            <a:pPr marL="3556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Test via Maven Profile</a:t>
            </a: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MY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835AD24-85AB-5C01-62F5-2D19356B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17" y="112245"/>
            <a:ext cx="10363200" cy="997364"/>
          </a:xfrm>
        </p:spPr>
        <p:txBody>
          <a:bodyPr/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Basics to Advance API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762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451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  <vt:lpstr>Basics to Advance API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Tirthpal Singh</dc:creator>
  <cp:lastModifiedBy>Tirthpal Singh</cp:lastModifiedBy>
  <cp:revision>146</cp:revision>
  <dcterms:modified xsi:type="dcterms:W3CDTF">2023-11-07T19:12:34Z</dcterms:modified>
</cp:coreProperties>
</file>