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92D050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92D050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92D050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5428" y="0"/>
            <a:ext cx="1524000" cy="1318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48754" y="5757671"/>
            <a:ext cx="1495245" cy="10811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3469" y="887729"/>
            <a:ext cx="341706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92D050"/>
                </a:solidFill>
                <a:latin typeface="Monotype Corsiva"/>
                <a:cs typeface="Monotype Corsi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750" y="1847850"/>
            <a:ext cx="8772499" cy="343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97885" y="6409571"/>
            <a:ext cx="1919604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57693" y="6409571"/>
            <a:ext cx="20320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F2F00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pPr marL="25400">
                <a:lnSpc>
                  <a:spcPts val="141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arison_of_issue_tracking_system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8779" y="0"/>
            <a:ext cx="366521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63" y="1162303"/>
            <a:ext cx="2359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spc="-5" dirty="0">
                <a:solidFill>
                  <a:srgbClr val="B86FB8"/>
                </a:solidFill>
                <a:latin typeface="Monotype Corsiva"/>
                <a:cs typeface="Monotype Corsiva"/>
              </a:rPr>
              <a:t>Presentation</a:t>
            </a:r>
            <a:r>
              <a:rPr sz="3200" b="0" i="1" spc="-60" dirty="0">
                <a:solidFill>
                  <a:srgbClr val="B86FB8"/>
                </a:solidFill>
                <a:latin typeface="Monotype Corsiva"/>
                <a:cs typeface="Monotype Corsiva"/>
              </a:rPr>
              <a:t> </a:t>
            </a:r>
            <a:r>
              <a:rPr sz="3200" b="0" i="1" spc="-5" dirty="0">
                <a:solidFill>
                  <a:srgbClr val="B86FB8"/>
                </a:solidFill>
                <a:latin typeface="Monotype Corsiva"/>
                <a:cs typeface="Monotype Corsiva"/>
              </a:rPr>
              <a:t>On</a:t>
            </a:r>
            <a:endParaRPr sz="32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127" y="2017776"/>
            <a:ext cx="6457188" cy="95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5800" y="4495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SIDDHARTH</a:t>
            </a:r>
          </a:p>
          <a:p>
            <a:r>
              <a:rPr lang="en-US" b="1" dirty="0" smtClean="0"/>
              <a:t>ARPIT SHARAM</a:t>
            </a:r>
            <a:endParaRPr lang="en-GB" b="1" dirty="0"/>
          </a:p>
          <a:p>
            <a:r>
              <a:rPr lang="en-US" b="1" dirty="0" smtClean="0"/>
              <a:t>DEEPAK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733800"/>
            <a:ext cx="2184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Submitted By</a:t>
            </a:r>
            <a:endParaRPr lang="en-GB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0497" y="153416"/>
            <a:ext cx="4358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u="heavy" spc="-1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Component</a:t>
            </a:r>
            <a:r>
              <a:rPr b="0" i="1" u="heavy" spc="-2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 </a:t>
            </a:r>
            <a:r>
              <a:rPr b="0" i="1" u="heavy" spc="-1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970279"/>
            <a:ext cx="2687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F9FCF"/>
                </a:solidFill>
                <a:latin typeface="Times New Roman"/>
                <a:cs typeface="Times New Roman"/>
              </a:rPr>
              <a:t>USER</a:t>
            </a:r>
            <a:r>
              <a:rPr sz="2400" b="1" spc="-35" dirty="0">
                <a:solidFill>
                  <a:srgbClr val="CF9FC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F9FCF"/>
                </a:solidFill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Login </a:t>
            </a:r>
            <a:r>
              <a:rPr sz="2400" b="1" spc="-10" dirty="0">
                <a:solidFill>
                  <a:srgbClr val="2D162D"/>
                </a:solidFill>
                <a:latin typeface="Times New Roman"/>
                <a:cs typeface="Times New Roman"/>
              </a:rPr>
              <a:t>Screen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9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6599555" cy="343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848" y="328929"/>
            <a:ext cx="442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Level </a:t>
            </a:r>
            <a:r>
              <a:rPr sz="2400" spc="-5" dirty="0"/>
              <a:t>0 </a:t>
            </a:r>
            <a:r>
              <a:rPr sz="2400" dirty="0"/>
              <a:t>DFD or Context Flow</a:t>
            </a:r>
            <a:r>
              <a:rPr sz="2400" spc="-165" dirty="0"/>
              <a:t> </a:t>
            </a:r>
            <a:r>
              <a:rPr sz="2400" dirty="0"/>
              <a:t>Diagram: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1848" y="2060829"/>
            <a:ext cx="5495925" cy="10109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3.4.1: Level 0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Data Flow </a:t>
            </a: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Diagram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for</a:t>
            </a:r>
            <a:r>
              <a:rPr sz="2000" b="1" i="1" spc="-305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BTS</a:t>
            </a:r>
            <a:endParaRPr sz="2000">
              <a:latin typeface="Monotype Corsiva"/>
              <a:cs typeface="Monotype Corsiv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dirty="0">
                <a:solidFill>
                  <a:srgbClr val="92D050"/>
                </a:solidFill>
                <a:latin typeface="Monotype Corsiva"/>
                <a:cs typeface="Monotype Corsiva"/>
              </a:rPr>
              <a:t>Level 1</a:t>
            </a:r>
            <a:r>
              <a:rPr sz="2000" b="1" i="1" spc="-55" dirty="0">
                <a:solidFill>
                  <a:srgbClr val="92D050"/>
                </a:solidFill>
                <a:latin typeface="Monotype Corsiva"/>
                <a:cs typeface="Monotype Corsiva"/>
              </a:rPr>
              <a:t> </a:t>
            </a:r>
            <a:r>
              <a:rPr sz="2000" b="1" i="1" spc="5" dirty="0">
                <a:solidFill>
                  <a:srgbClr val="92D050"/>
                </a:solidFill>
                <a:latin typeface="Monotype Corsiva"/>
                <a:cs typeface="Monotype Corsiva"/>
              </a:rPr>
              <a:t>DFD</a:t>
            </a:r>
            <a:endParaRPr sz="20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5665419"/>
            <a:ext cx="4568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3.4.2: Level 1 Data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Flow </a:t>
            </a: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Diagram for</a:t>
            </a:r>
            <a:r>
              <a:rPr sz="2000" b="1" i="1" spc="-305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BTS</a:t>
            </a:r>
            <a:endParaRPr sz="200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055" y="956571"/>
            <a:ext cx="5649197" cy="892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2444" y="3137916"/>
            <a:ext cx="6103051" cy="230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256413"/>
            <a:ext cx="1410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Level 1.1</a:t>
            </a:r>
            <a:r>
              <a:rPr sz="2000" spc="-155" dirty="0"/>
              <a:t> </a:t>
            </a:r>
            <a:r>
              <a:rPr sz="2000" spc="5" dirty="0"/>
              <a:t>DFD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1230126" y="2201121"/>
            <a:ext cx="6360248" cy="403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4989" y="710656"/>
            <a:ext cx="5929580" cy="122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437" y="1750822"/>
            <a:ext cx="1245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2D050"/>
                </a:solidFill>
                <a:latin typeface="Monotype Corsiva"/>
                <a:cs typeface="Monotype Corsiva"/>
              </a:rPr>
              <a:t>Level 2</a:t>
            </a:r>
            <a:r>
              <a:rPr sz="2000" b="1" i="1" spc="-130" dirty="0">
                <a:solidFill>
                  <a:srgbClr val="92D050"/>
                </a:solidFill>
                <a:latin typeface="Monotype Corsiva"/>
                <a:cs typeface="Monotype Corsiva"/>
              </a:rPr>
              <a:t> </a:t>
            </a:r>
            <a:r>
              <a:rPr sz="2000" b="1" i="1" spc="5" dirty="0">
                <a:solidFill>
                  <a:srgbClr val="92D050"/>
                </a:solidFill>
                <a:latin typeface="Monotype Corsiva"/>
                <a:cs typeface="Monotype Corsiva"/>
              </a:rPr>
              <a:t>DFD</a:t>
            </a:r>
            <a:endParaRPr sz="2000">
              <a:latin typeface="Monotype Corsiva"/>
              <a:cs typeface="Monotype Corsiv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4613" y="6561056"/>
            <a:ext cx="2501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7760" y="6218935"/>
            <a:ext cx="4399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5.7: Level 2 Data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Flow </a:t>
            </a: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Diagram</a:t>
            </a:r>
            <a:r>
              <a:rPr sz="2000" b="1" i="1" spc="-325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0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for </a:t>
            </a:r>
            <a:r>
              <a:rPr sz="20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BTS</a:t>
            </a:r>
            <a:endParaRPr sz="20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4607" y="164414"/>
            <a:ext cx="485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92D050"/>
                  </a:solidFill>
                </a:uFill>
              </a:rPr>
              <a:t>SEQUENCE</a:t>
            </a:r>
            <a:r>
              <a:rPr u="heavy" spc="-60" dirty="0">
                <a:uFill>
                  <a:solidFill>
                    <a:srgbClr val="92D05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2D050"/>
                  </a:solidFill>
                </a:uFill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4607" y="6045809"/>
            <a:ext cx="5429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3.5.2: Sequence Diagram for</a:t>
            </a:r>
            <a:r>
              <a:rPr sz="2400" b="1" i="1" spc="-160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Administrator</a:t>
            </a:r>
            <a:endParaRPr sz="240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3772" y="867155"/>
            <a:ext cx="5787223" cy="513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44613" y="6561056"/>
            <a:ext cx="2501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260604"/>
            <a:ext cx="4439030" cy="583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8452" y="5857138"/>
            <a:ext cx="568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3.5.2: </a:t>
            </a:r>
            <a:r>
              <a:rPr sz="2400" b="1" i="1" spc="-5" dirty="0">
                <a:solidFill>
                  <a:srgbClr val="00AFEF"/>
                </a:solidFill>
                <a:latin typeface="Monotype Corsiva"/>
                <a:cs typeface="Monotype Corsiva"/>
              </a:rPr>
              <a:t>Sequence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Diagram for </a:t>
            </a:r>
            <a:r>
              <a:rPr sz="2400" b="1" i="1" spc="-5" dirty="0">
                <a:solidFill>
                  <a:srgbClr val="00AFEF"/>
                </a:solidFill>
                <a:latin typeface="Monotype Corsiva"/>
                <a:cs typeface="Monotype Corsiva"/>
              </a:rPr>
              <a:t>Project</a:t>
            </a:r>
            <a:r>
              <a:rPr sz="2400" b="1" i="1" spc="-140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Manager</a:t>
            </a:r>
            <a:endParaRPr sz="240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188976"/>
            <a:ext cx="4972811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2642" y="5744971"/>
            <a:ext cx="4978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3.5.2: Sequence Diagram for</a:t>
            </a:r>
            <a:r>
              <a:rPr sz="2400" b="1" i="1" spc="-190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Developer</a:t>
            </a:r>
            <a:endParaRPr sz="2400">
              <a:latin typeface="Monotype Corsiva"/>
              <a:cs typeface="Monotype Corsiv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260604"/>
            <a:ext cx="4953000" cy="5832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4905" y="6151867"/>
            <a:ext cx="4542790" cy="332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3.5.3: </a:t>
            </a:r>
            <a:r>
              <a:rPr sz="2400" b="1" i="1" spc="-5" dirty="0">
                <a:solidFill>
                  <a:srgbClr val="00AFEF"/>
                </a:solidFill>
                <a:latin typeface="Monotype Corsiva"/>
                <a:cs typeface="Monotype Corsiva"/>
              </a:rPr>
              <a:t>Sequence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Diagram for</a:t>
            </a:r>
            <a:r>
              <a:rPr sz="2400" b="1" i="1" spc="-170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b="1" i="1" dirty="0" smtClean="0">
                <a:solidFill>
                  <a:srgbClr val="00AFEF"/>
                </a:solidFill>
                <a:latin typeface="Monotype Corsiva"/>
                <a:cs typeface="Monotype Corsiva"/>
              </a:rPr>
              <a:t>Tester</a:t>
            </a:r>
            <a:endParaRPr sz="2400" dirty="0">
              <a:latin typeface="Monotype Corsiva"/>
              <a:cs typeface="Monotype Corsiv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5158" y="6537282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484618" y="6572943"/>
            <a:ext cx="271780" cy="297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509" y="23240"/>
            <a:ext cx="5223510" cy="77136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695"/>
              </a:spcBef>
              <a:tabLst>
                <a:tab pos="3615690" algn="l"/>
              </a:tabLst>
            </a:pPr>
            <a:r>
              <a:rPr sz="3600" u="heavy" dirty="0">
                <a:uFill>
                  <a:solidFill>
                    <a:srgbClr val="92D050"/>
                  </a:solidFill>
                </a:uFill>
              </a:rPr>
              <a:t>DATAB</a:t>
            </a:r>
            <a:r>
              <a:rPr sz="3600" u="heavy" spc="-10" dirty="0">
                <a:uFill>
                  <a:solidFill>
                    <a:srgbClr val="92D050"/>
                  </a:solidFill>
                </a:uFill>
              </a:rPr>
              <a:t>A</a:t>
            </a:r>
            <a:r>
              <a:rPr sz="3600" u="heavy" dirty="0">
                <a:uFill>
                  <a:solidFill>
                    <a:srgbClr val="92D050"/>
                  </a:solidFill>
                </a:uFill>
              </a:rPr>
              <a:t>S</a:t>
            </a:r>
            <a:r>
              <a:rPr sz="3600" u="heavy" spc="-5" dirty="0">
                <a:uFill>
                  <a:solidFill>
                    <a:srgbClr val="92D050"/>
                  </a:solidFill>
                </a:uFill>
              </a:rPr>
              <a:t>E</a:t>
            </a:r>
            <a:r>
              <a:rPr sz="3600" u="heavy" dirty="0">
                <a:uFill>
                  <a:solidFill>
                    <a:srgbClr val="92D050"/>
                  </a:solidFill>
                </a:uFill>
              </a:rPr>
              <a:t>	</a:t>
            </a:r>
            <a:r>
              <a:rPr sz="3600" u="heavy" dirty="0" smtClean="0">
                <a:uFill>
                  <a:solidFill>
                    <a:srgbClr val="92D050"/>
                  </a:solidFill>
                </a:uFill>
              </a:rPr>
              <a:t>DES</a:t>
            </a:r>
            <a:r>
              <a:rPr sz="3600" u="heavy" spc="-5" dirty="0" smtClean="0">
                <a:uFill>
                  <a:solidFill>
                    <a:srgbClr val="92D050"/>
                  </a:solidFill>
                </a:uFill>
              </a:rPr>
              <a:t>I</a:t>
            </a:r>
            <a:r>
              <a:rPr sz="3600" u="heavy" dirty="0" smtClean="0">
                <a:uFill>
                  <a:solidFill>
                    <a:srgbClr val="92D050"/>
                  </a:solidFill>
                </a:uFill>
              </a:rPr>
              <a:t>G</a:t>
            </a:r>
            <a:r>
              <a:rPr sz="3600" u="heavy" spc="-5" dirty="0" smtClean="0">
                <a:uFill>
                  <a:solidFill>
                    <a:srgbClr val="92D050"/>
                  </a:solidFill>
                </a:uFill>
              </a:rPr>
              <a:t>N</a:t>
            </a:r>
            <a:endParaRPr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663" y="1570038"/>
            <a:ext cx="54006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098" y="382600"/>
            <a:ext cx="4308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92D050"/>
                  </a:solidFill>
                </a:uFill>
              </a:rPr>
              <a:t>IMPLEMENTATION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4618" y="6572943"/>
            <a:ext cx="271780" cy="297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5470" y="1170178"/>
            <a:ext cx="5213985" cy="127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PSEUDO CODES </a:t>
            </a:r>
            <a:r>
              <a:rPr sz="1200" b="1" dirty="0">
                <a:solidFill>
                  <a:srgbClr val="2D162D"/>
                </a:solidFill>
                <a:latin typeface="Times New Roman"/>
                <a:cs typeface="Times New Roman"/>
              </a:rPr>
              <a:t>FOR </a:t>
            </a:r>
            <a:r>
              <a:rPr sz="12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LOGIN</a:t>
            </a:r>
            <a:r>
              <a:rPr sz="1200" b="1" spc="-15" dirty="0">
                <a:solidFill>
                  <a:srgbClr val="2D162D"/>
                </a:solidFill>
                <a:latin typeface="Times New Roman"/>
                <a:cs typeface="Times New Roman"/>
              </a:rPr>
              <a:t> IMPLEMENTATION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12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PSEUDO CODE </a:t>
            </a:r>
            <a:r>
              <a:rPr sz="1200" b="1" dirty="0">
                <a:solidFill>
                  <a:srgbClr val="2D162D"/>
                </a:solidFill>
                <a:latin typeface="Times New Roman"/>
                <a:cs typeface="Times New Roman"/>
              </a:rPr>
              <a:t>FOR </a:t>
            </a:r>
            <a:r>
              <a:rPr sz="12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ADMIN, PROJECT MANAGER, DEVELOPER</a:t>
            </a:r>
            <a:r>
              <a:rPr sz="1200" b="1" spc="13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D162D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2D162D"/>
                </a:solidFill>
                <a:latin typeface="Times New Roman"/>
                <a:cs typeface="Times New Roman"/>
              </a:rPr>
              <a:t>TESTRER</a:t>
            </a:r>
            <a:r>
              <a:rPr sz="1200" b="1" spc="-3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2D162D"/>
                </a:solidFill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Begin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988" y="2584830"/>
            <a:ext cx="2433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/*Enter valid username and</a:t>
            </a:r>
            <a:r>
              <a:rPr sz="1200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password*/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470" y="2584830"/>
            <a:ext cx="2548890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Input: Username, Password, User</a:t>
            </a:r>
            <a:r>
              <a:rPr sz="12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  <a:tabLst>
                <a:tab pos="1612265" algn="l"/>
              </a:tabLst>
            </a:pP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Conn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2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to S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rv</a:t>
            </a:r>
            <a:r>
              <a:rPr sz="1200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r	/*</a:t>
            </a:r>
            <a:r>
              <a:rPr sz="1200" spc="-14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lid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tions*/ 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Check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for the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authorization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994"/>
              </a:spcBef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Enter name and</a:t>
            </a:r>
            <a:r>
              <a:rPr sz="12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password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470" y="3941445"/>
            <a:ext cx="3853179" cy="228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Search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in the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database</a:t>
            </a:r>
            <a:r>
              <a:rPr sz="1200" spc="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(login)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solidFill>
                  <a:srgbClr val="001F5F"/>
                </a:solidFill>
                <a:latin typeface="Times New Roman"/>
                <a:cs typeface="Times New Roman"/>
              </a:rPr>
              <a:t>If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match</a:t>
            </a:r>
            <a:r>
              <a:rPr sz="12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found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Connect user profile</a:t>
            </a:r>
            <a:r>
              <a:rPr sz="1200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Module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Display “User authentication</a:t>
            </a:r>
            <a:r>
              <a:rPr sz="1200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Times New Roman"/>
                <a:cs typeface="Times New Roman"/>
              </a:rPr>
              <a:t>failed”</a:t>
            </a:r>
            <a:endParaRPr sz="1200">
              <a:latin typeface="Times New Roman"/>
              <a:cs typeface="Times New Roman"/>
            </a:endParaRPr>
          </a:p>
          <a:p>
            <a:pPr marL="12700" marR="3412490" indent="76200">
              <a:lnSpc>
                <a:spcPct val="189200"/>
              </a:lnSpc>
              <a:spcBef>
                <a:spcPts val="10"/>
              </a:spcBef>
            </a:pP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End</a:t>
            </a:r>
            <a:r>
              <a:rPr sz="1200" spc="-30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001F5F"/>
                </a:solidFill>
                <a:latin typeface="Times New Roman"/>
                <a:cs typeface="Times New Roman"/>
              </a:rPr>
              <a:t>f  End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161" y="0"/>
            <a:ext cx="1372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92D050"/>
                  </a:solidFill>
                </a:uFill>
              </a:rPr>
              <a:t>TESTING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483220" y="6664383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400" y="457200"/>
          <a:ext cx="6795133" cy="5927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964055"/>
                <a:gridCol w="2031999"/>
                <a:gridCol w="1490345"/>
                <a:gridCol w="699134"/>
              </a:tblGrid>
              <a:tr h="265871">
                <a:tc gridSpan="5">
                  <a:txBody>
                    <a:bodyPr/>
                    <a:lstStyle/>
                    <a:p>
                      <a:pPr marL="22796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7.7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Integration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2090">
                <a:tc gridSpan="5"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Purpose/ Objective: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perform integrated testing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Bug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Tracking</a:t>
                      </a:r>
                      <a:r>
                        <a:rPr sz="12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872">
                <a:tc gridSpan="5"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Assumptions: All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types of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Users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exist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system.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5395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14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2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sz="1200" spc="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Cases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sz="1200" spc="2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Observed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Result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</a:tr>
              <a:tr h="797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on the</a:t>
                      </a:r>
                      <a:r>
                        <a:rPr sz="1200" spc="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"Login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 marR="101600">
                        <a:lnSpc>
                          <a:spcPct val="150000"/>
                        </a:lnSpc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Button" with Admin</a:t>
                      </a:r>
                      <a:r>
                        <a:rPr sz="1200" spc="-17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login 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credentials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Admin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Menu page will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be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890" marR="76835">
                        <a:lnSpc>
                          <a:spcPct val="15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Admin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Menu</a:t>
                      </a:r>
                      <a:r>
                        <a:rPr sz="1200" spc="-7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page  is 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</a:tr>
              <a:tr h="797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on the</a:t>
                      </a:r>
                      <a:r>
                        <a:rPr sz="12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"Login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 marR="3810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Button" with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All user</a:t>
                      </a:r>
                      <a:r>
                        <a:rPr sz="1200" spc="-1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login 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credentials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User Profile Page form</a:t>
                      </a:r>
                      <a:r>
                        <a:rPr sz="1200" spc="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will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890" marR="144145">
                        <a:lnSpc>
                          <a:spcPct val="150000"/>
                        </a:lnSpc>
                        <a:spcBef>
                          <a:spcPts val="78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User Profile</a:t>
                      </a:r>
                      <a:r>
                        <a:rPr sz="1200" spc="-4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Page  form is</a:t>
                      </a:r>
                      <a:r>
                        <a:rPr sz="1200" spc="-1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</a:tr>
              <a:tr h="531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"Add</a:t>
                      </a:r>
                      <a:r>
                        <a:rPr sz="12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Member"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Add Member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should be</a:t>
                      </a:r>
                      <a:r>
                        <a:rPr sz="1200" spc="-1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2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Member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</a:tr>
              <a:tr h="654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278765">
                        <a:lnSpc>
                          <a:spcPct val="15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"Add</a:t>
                      </a:r>
                      <a:r>
                        <a:rPr sz="1200" spc="-2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Project" 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86360">
                        <a:lnSpc>
                          <a:spcPct val="15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Add Project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200" spc="-3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should  be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890" marR="142875">
                        <a:lnSpc>
                          <a:spcPct val="15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Add Project 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6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</a:tr>
              <a:tr h="797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135255">
                        <a:lnSpc>
                          <a:spcPct val="15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"View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Member"  Menu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198755">
                        <a:lnSpc>
                          <a:spcPct val="15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All Members Details 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 should be</a:t>
                      </a:r>
                      <a:r>
                        <a:rPr sz="1200" spc="-8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2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Members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890" marR="14986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Details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200" spc="-4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is  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</a:tr>
              <a:tr h="5670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458470">
                        <a:lnSpc>
                          <a:spcPts val="216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"View</a:t>
                      </a:r>
                      <a:r>
                        <a:rPr sz="1200" spc="-4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Bug 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Details"</a:t>
                      </a:r>
                      <a:r>
                        <a:rPr sz="1200" spc="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Menu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180340">
                        <a:lnSpc>
                          <a:spcPts val="216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View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Bug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sz="1200" spc="-3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  should be</a:t>
                      </a: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marL="262890" marR="137160">
                        <a:lnSpc>
                          <a:spcPts val="216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View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Bug</a:t>
                      </a:r>
                      <a:r>
                        <a:rPr sz="1200" spc="-6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Details 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6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CC0066"/>
                      </a:solidFill>
                      <a:prstDash val="solid"/>
                    </a:lnB>
                    <a:solidFill>
                      <a:srgbClr val="FFFFEB"/>
                    </a:solidFill>
                  </a:tcPr>
                </a:tc>
              </a:tr>
              <a:tr h="531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6FB8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"View</a:t>
                      </a:r>
                      <a:r>
                        <a:rPr sz="1200" spc="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Report"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Button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Bug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Reports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200" spc="-3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should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Bug</a:t>
                      </a:r>
                      <a:r>
                        <a:rPr sz="12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Reports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opened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CC0066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C006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C006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2709" y="0"/>
            <a:ext cx="1061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u="heavy" spc="-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Index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00950" y="6477541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687" y="769746"/>
            <a:ext cx="4258945" cy="499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Software </a:t>
            </a:r>
            <a:r>
              <a:rPr sz="2000" spc="-5" dirty="0">
                <a:solidFill>
                  <a:srgbClr val="2F2F00"/>
                </a:solidFill>
                <a:latin typeface="Times New Roman"/>
                <a:cs typeface="Times New Roman"/>
              </a:rPr>
              <a:t>Requirements</a:t>
            </a:r>
            <a:r>
              <a:rPr sz="2000" spc="-80" dirty="0">
                <a:solidFill>
                  <a:srgbClr val="2F2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Specifications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System</a:t>
            </a:r>
            <a:r>
              <a:rPr sz="2000" spc="-30" dirty="0">
                <a:solidFill>
                  <a:srgbClr val="2F2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F2F00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2F2F00"/>
                </a:solidFill>
                <a:latin typeface="Times New Roman"/>
                <a:cs typeface="Times New Roman"/>
              </a:rPr>
              <a:t>Testing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Screen</a:t>
            </a:r>
            <a:r>
              <a:rPr sz="2000" spc="-20" dirty="0">
                <a:solidFill>
                  <a:srgbClr val="2F2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Shots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Future</a:t>
            </a:r>
            <a:r>
              <a:rPr sz="2000" spc="-35" dirty="0">
                <a:solidFill>
                  <a:srgbClr val="2F2F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Enhancements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2F2F00"/>
                </a:solidFill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845" y="0"/>
            <a:ext cx="4530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92D050"/>
                  </a:solidFill>
                </a:uFill>
              </a:rPr>
              <a:t>USE CASE</a:t>
            </a:r>
            <a:r>
              <a:rPr u="heavy" spc="-65" dirty="0">
                <a:uFill>
                  <a:solidFill>
                    <a:srgbClr val="92D05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2D050"/>
                  </a:solidFill>
                </a:uFill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972311" y="807719"/>
            <a:ext cx="5495683" cy="510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8447" y="6226848"/>
            <a:ext cx="4514215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3.6.1: </a:t>
            </a:r>
            <a:r>
              <a:rPr sz="24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Use case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diagram for</a:t>
            </a:r>
            <a:r>
              <a:rPr sz="2400" b="1" i="1" spc="-245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Admin</a:t>
            </a:r>
            <a:endParaRPr sz="2400" dirty="0">
              <a:latin typeface="Monotype Corsiva"/>
              <a:cs typeface="Monotype Corsiva"/>
            </a:endParaRPr>
          </a:p>
          <a:p>
            <a:pPr marL="1145540">
              <a:lnSpc>
                <a:spcPct val="100000"/>
              </a:lnSpc>
              <a:spcBef>
                <a:spcPts val="33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303" y="6587879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710" y="272618"/>
            <a:ext cx="2980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u="heavy" spc="-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ER</a:t>
            </a:r>
            <a:r>
              <a:rPr b="0" i="1" u="heavy" spc="-6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 </a:t>
            </a:r>
            <a:r>
              <a:rPr b="0" i="1" u="heavy" spc="-1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1072896"/>
            <a:ext cx="5661001" cy="5052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742" y="6240869"/>
            <a:ext cx="351472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75"/>
              </a:lnSpc>
            </a:pPr>
            <a:r>
              <a:rPr sz="2400" b="1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3.7: ER diagram for</a:t>
            </a:r>
            <a:r>
              <a:rPr sz="2400" b="1" i="1" spc="-140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b="1" i="1" spc="5" dirty="0">
                <a:solidFill>
                  <a:srgbClr val="00AFEF"/>
                </a:solidFill>
                <a:latin typeface="Monotype Corsiva"/>
                <a:cs typeface="Monotype Corsiva"/>
              </a:rPr>
              <a:t>BTS</a:t>
            </a:r>
            <a:endParaRPr sz="2400" dirty="0">
              <a:latin typeface="Monotype Corsiva"/>
              <a:cs typeface="Monotype Corsiva"/>
            </a:endParaRPr>
          </a:p>
          <a:p>
            <a:pPr marL="275590">
              <a:lnSpc>
                <a:spcPct val="100000"/>
              </a:lnSpc>
              <a:spcBef>
                <a:spcPts val="53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393" y="6627198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761" y="0"/>
            <a:ext cx="3301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92D050"/>
                  </a:solidFill>
                </a:uFill>
              </a:rPr>
              <a:t>SCREEN</a:t>
            </a:r>
            <a:r>
              <a:rPr u="heavy" spc="-70" dirty="0">
                <a:uFill>
                  <a:solidFill>
                    <a:srgbClr val="92D05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2D050"/>
                  </a:solidFill>
                </a:uFill>
              </a:rPr>
              <a:t>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5360923"/>
            <a:ext cx="6672580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4664">
              <a:lnSpc>
                <a:spcPts val="210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1: Home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This</a:t>
            </a:r>
            <a:r>
              <a:rPr sz="1800" spc="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is</a:t>
            </a:r>
            <a:r>
              <a:rPr sz="1800" spc="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800" spc="6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first</a:t>
            </a:r>
            <a:r>
              <a:rPr sz="1800" spc="6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screen</a:t>
            </a:r>
            <a:r>
              <a:rPr sz="1800" spc="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to</a:t>
            </a:r>
            <a:r>
              <a:rPr sz="1800" spc="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D162D"/>
                </a:solidFill>
                <a:latin typeface="Times New Roman"/>
                <a:cs typeface="Times New Roman"/>
              </a:rPr>
              <a:t>be</a:t>
            </a:r>
            <a:r>
              <a:rPr sz="1800" spc="6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displayed</a:t>
            </a:r>
            <a:r>
              <a:rPr sz="1800" spc="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when</a:t>
            </a:r>
            <a:r>
              <a:rPr sz="1800" spc="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application</a:t>
            </a:r>
            <a:r>
              <a:rPr sz="1800" spc="6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is</a:t>
            </a:r>
            <a:r>
              <a:rPr sz="1800" spc="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launched.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user</a:t>
            </a:r>
            <a:r>
              <a:rPr sz="1800" spc="114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should</a:t>
            </a:r>
            <a:r>
              <a:rPr sz="1800" spc="9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click</a:t>
            </a:r>
            <a:r>
              <a:rPr sz="1800" spc="10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his/her</a:t>
            </a:r>
            <a:r>
              <a:rPr sz="1800" spc="114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login</a:t>
            </a:r>
            <a:r>
              <a:rPr sz="1800" spc="10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credentials</a:t>
            </a:r>
            <a:r>
              <a:rPr sz="1800" spc="114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and</a:t>
            </a:r>
            <a:r>
              <a:rPr sz="1800" spc="10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it</a:t>
            </a:r>
            <a:r>
              <a:rPr sz="1800" spc="114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enters</a:t>
            </a:r>
            <a:r>
              <a:rPr sz="1800" spc="10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to</a:t>
            </a:r>
            <a:r>
              <a:rPr sz="1800" spc="11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15695"/>
            <a:ext cx="9144000" cy="471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442" y="6194754"/>
            <a:ext cx="4890135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page. This should then be verified by the</a:t>
            </a:r>
            <a:r>
              <a:rPr sz="1800" spc="-13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application.</a:t>
            </a:r>
            <a:endParaRPr sz="1800" dirty="0">
              <a:latin typeface="Times New Roman"/>
              <a:cs typeface="Times New Roman"/>
            </a:endParaRPr>
          </a:p>
          <a:p>
            <a:pPr marL="1859914">
              <a:lnSpc>
                <a:spcPct val="100000"/>
              </a:lnSpc>
              <a:spcBef>
                <a:spcPts val="1320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393" y="6628722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" y="5122400"/>
            <a:ext cx="6755130" cy="105854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804035">
              <a:lnSpc>
                <a:spcPct val="100000"/>
              </a:lnSpc>
              <a:spcBef>
                <a:spcPts val="1235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2: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Admin</a:t>
            </a:r>
            <a:r>
              <a:rPr sz="1800" b="1" spc="-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In this page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admin </a:t>
            </a:r>
            <a:r>
              <a:rPr sz="1600" spc="-10" dirty="0">
                <a:solidFill>
                  <a:srgbClr val="2D162D"/>
                </a:solidFill>
                <a:latin typeface="Times New Roman"/>
                <a:cs typeface="Times New Roman"/>
              </a:rPr>
              <a:t>can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assigning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project to the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project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manager , admin can  also</a:t>
            </a:r>
            <a:r>
              <a:rPr sz="1600" spc="14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view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user</a:t>
            </a:r>
            <a:r>
              <a:rPr sz="1600" spc="14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details,</a:t>
            </a:r>
            <a:r>
              <a:rPr sz="1600" spc="14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delete</a:t>
            </a:r>
            <a:r>
              <a:rPr sz="1600" spc="1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users,</a:t>
            </a:r>
            <a:r>
              <a:rPr sz="1600" spc="1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reset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password</a:t>
            </a:r>
            <a:r>
              <a:rPr sz="1600" spc="1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and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also</a:t>
            </a:r>
            <a:r>
              <a:rPr sz="1600" spc="1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view</a:t>
            </a:r>
            <a:r>
              <a:rPr sz="1600" spc="1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7"/>
            <a:ext cx="9144000" cy="534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021" y="6178217"/>
            <a:ext cx="981710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bug</a:t>
            </a:r>
            <a:r>
              <a:rPr sz="1600" spc="-6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D162D"/>
                </a:solidFill>
                <a:latin typeface="Times New Roman"/>
                <a:cs typeface="Times New Roman"/>
              </a:rPr>
              <a:t>history.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090" y="6569591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5593076"/>
            <a:ext cx="6642734" cy="5918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07110"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4: Member Registration</a:t>
            </a:r>
            <a:r>
              <a:rPr sz="1800" b="1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This page is used to register the </a:t>
            </a:r>
            <a:r>
              <a:rPr sz="1600" spc="-10" dirty="0">
                <a:solidFill>
                  <a:srgbClr val="2D162D"/>
                </a:solidFill>
                <a:latin typeface="Times New Roman"/>
                <a:cs typeface="Times New Roman"/>
              </a:rPr>
              <a:t>member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and also assigning a role to the</a:t>
            </a:r>
            <a:r>
              <a:rPr sz="1600" spc="33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D162D"/>
                </a:solidFill>
                <a:latin typeface="Times New Roman"/>
                <a:cs typeface="Times New Roman"/>
              </a:rPr>
              <a:t>member.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588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3241" y="6622016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8009" y="5851652"/>
            <a:ext cx="65125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is the profile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page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users, its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shows the </a:t>
            </a:r>
            <a:r>
              <a:rPr sz="1600" spc="-10" dirty="0">
                <a:solidFill>
                  <a:srgbClr val="2D162D"/>
                </a:solidFill>
                <a:latin typeface="Times New Roman"/>
                <a:cs typeface="Times New Roman"/>
              </a:rPr>
              <a:t>user’s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details and received 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details, then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here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he/she </a:t>
            </a:r>
            <a:r>
              <a:rPr sz="1600" spc="-10" dirty="0">
                <a:solidFill>
                  <a:srgbClr val="2D162D"/>
                </a:solidFill>
                <a:latin typeface="Times New Roman"/>
                <a:cs typeface="Times New Roman"/>
              </a:rPr>
              <a:t>can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update his/her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details</a:t>
            </a:r>
            <a:r>
              <a:rPr sz="1600" spc="114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and also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delete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his/her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412" y="5426455"/>
            <a:ext cx="659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6: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Profile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Page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(Project </a:t>
            </a:r>
            <a:r>
              <a:rPr sz="18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Manager,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Developer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and</a:t>
            </a:r>
            <a:r>
              <a:rPr sz="1800" b="1" spc="-114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Tester)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33332" cy="534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8009" y="6361402"/>
            <a:ext cx="61912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profile.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4147" y="6626283"/>
            <a:ext cx="1784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76" y="4766254"/>
            <a:ext cx="6711950" cy="1020444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567180">
              <a:lnSpc>
                <a:spcPct val="100000"/>
              </a:lnSpc>
              <a:spcBef>
                <a:spcPts val="1075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7: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Attach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File</a:t>
            </a:r>
            <a:r>
              <a:rPr sz="1800" b="1" spc="-1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This page is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used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to send the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file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to the different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users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using name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of file,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date  and also receiver </a:t>
            </a:r>
            <a:r>
              <a:rPr sz="1600" spc="-15" dirty="0">
                <a:solidFill>
                  <a:srgbClr val="2D162D"/>
                </a:solidFill>
                <a:latin typeface="Times New Roman"/>
                <a:cs typeface="Times New Roman"/>
              </a:rPr>
              <a:t>mail</a:t>
            </a:r>
            <a:r>
              <a:rPr sz="1600" spc="11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id.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1" y="6095"/>
            <a:ext cx="9131808" cy="4863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7693" y="6504973"/>
            <a:ext cx="311150" cy="233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4776784"/>
            <a:ext cx="6610984" cy="9931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692275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8: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Sending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Bug</a:t>
            </a:r>
            <a:r>
              <a:rPr sz="18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Form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This page is used sending the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bug details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to the developer and also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admin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using  receiver </a:t>
            </a:r>
            <a:r>
              <a:rPr sz="1600" spc="-15" dirty="0">
                <a:solidFill>
                  <a:srgbClr val="2D162D"/>
                </a:solidFill>
                <a:latin typeface="Times New Roman"/>
                <a:cs typeface="Times New Roman"/>
              </a:rPr>
              <a:t>mail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id </a:t>
            </a:r>
            <a:r>
              <a:rPr sz="1600" spc="-10" dirty="0">
                <a:solidFill>
                  <a:srgbClr val="2D162D"/>
                </a:solidFill>
                <a:latin typeface="Times New Roman"/>
                <a:cs typeface="Times New Roman"/>
              </a:rPr>
              <a:t>with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attached project</a:t>
            </a:r>
            <a:r>
              <a:rPr sz="1600" spc="20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file.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6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7693" y="6504973"/>
            <a:ext cx="311150" cy="233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251" y="5230270"/>
            <a:ext cx="5947410" cy="5734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225"/>
              </a:spcBef>
            </a:pP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Screenshot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9: </a:t>
            </a:r>
            <a:r>
              <a:rPr sz="18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View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Old</a:t>
            </a:r>
            <a:r>
              <a:rPr sz="18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Bug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In this page user </a:t>
            </a:r>
            <a:r>
              <a:rPr sz="1600" spc="-10" dirty="0">
                <a:solidFill>
                  <a:srgbClr val="2D162D"/>
                </a:solidFill>
                <a:latin typeface="Times New Roman"/>
                <a:cs typeface="Times New Roman"/>
              </a:rPr>
              <a:t>can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view the old </a:t>
            </a:r>
            <a:r>
              <a:rPr sz="1600" spc="-20" dirty="0">
                <a:solidFill>
                  <a:srgbClr val="2D162D"/>
                </a:solidFill>
                <a:latin typeface="Times New Roman"/>
                <a:cs typeface="Times New Roman"/>
              </a:rPr>
              <a:t>bug’s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information </a:t>
            </a:r>
            <a:r>
              <a:rPr sz="1600" dirty="0">
                <a:solidFill>
                  <a:srgbClr val="2D162D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future</a:t>
            </a:r>
            <a:r>
              <a:rPr sz="1600" spc="24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D162D"/>
                </a:solidFill>
                <a:latin typeface="Times New Roman"/>
                <a:cs typeface="Times New Roman"/>
              </a:rPr>
              <a:t>reference.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22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57693" y="6504973"/>
            <a:ext cx="311150" cy="233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597" y="966038"/>
            <a:ext cx="2976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7693" y="6504973"/>
            <a:ext cx="311150" cy="233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037" y="1736826"/>
            <a:ext cx="7463790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helps to detect and manage the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spc="-20" dirty="0">
                <a:solidFill>
                  <a:srgbClr val="2D162D"/>
                </a:solidFill>
                <a:latin typeface="Times New Roman"/>
                <a:cs typeface="Times New Roman"/>
              </a:rPr>
              <a:t>in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software products</a:t>
            </a:r>
            <a:r>
              <a:rPr sz="2000" spc="-8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effectively.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10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project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BTS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can be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used to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track the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project modules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assist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troubleshooting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errors for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testing and for development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This project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highly avoids all sources of delay in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reporting level  within the project modules in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software </a:t>
            </a:r>
            <a:r>
              <a:rPr sz="2000" spc="-20" dirty="0">
                <a:solidFill>
                  <a:srgbClr val="2D162D"/>
                </a:solidFill>
                <a:latin typeface="Times New Roman"/>
                <a:cs typeface="Times New Roman"/>
              </a:rPr>
              <a:t>industry.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application </a:t>
            </a:r>
            <a:r>
              <a:rPr sz="2000" spc="-20" dirty="0">
                <a:solidFill>
                  <a:srgbClr val="2D162D"/>
                </a:solidFill>
                <a:latin typeface="Times New Roman"/>
                <a:cs typeface="Times New Roman"/>
              </a:rPr>
              <a:t>is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deployed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company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server,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it is much more</a:t>
            </a:r>
            <a:r>
              <a:rPr sz="2000" spc="-7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secure.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293113"/>
            <a:ext cx="805434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indent="91376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many years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mechanism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employed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only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some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of the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large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software development houses.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Most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of the others never bothered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with bug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tracking at all and instead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simply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relied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shared lists and email to  monitor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status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defects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00000"/>
              </a:lnSpc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web-based application that is designed </a:t>
            </a:r>
            <a:r>
              <a:rPr sz="2000" spc="-20" dirty="0">
                <a:solidFill>
                  <a:srgbClr val="2D162D"/>
                </a:solidFill>
                <a:latin typeface="Times New Roman"/>
                <a:cs typeface="Times New Roman"/>
              </a:rPr>
              <a:t>to 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help quality assurance and programmers keep track of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reported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software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their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work. Bugs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will be assigned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person with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bug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id, flag,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description, project</a:t>
            </a:r>
            <a:r>
              <a:rPr sz="2000" spc="-9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620" indent="913765" algn="just">
              <a:lnSpc>
                <a:spcPct val="100000"/>
              </a:lnSpc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Nowadays,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when project are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so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extensive defects or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have been 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existed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as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problem in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they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normally inevitable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software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development.</a:t>
            </a:r>
            <a:r>
              <a:rPr sz="2000" spc="-1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</a:t>
            </a:r>
            <a:r>
              <a:rPr sz="2000" spc="-9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bug</a:t>
            </a:r>
            <a:r>
              <a:rPr sz="2000" spc="-3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could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 in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either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program’s</a:t>
            </a:r>
            <a:r>
              <a:rPr sz="2000" spc="-3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source</a:t>
            </a:r>
            <a:r>
              <a:rPr sz="2000" spc="-3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code</a:t>
            </a:r>
            <a:r>
              <a:rPr sz="2000" spc="-2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its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design.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0950" y="6477541"/>
            <a:ext cx="1270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030" y="308863"/>
            <a:ext cx="2268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u="heavy" spc="-1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ABSTRACT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680" y="1391792"/>
            <a:ext cx="5914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70" dirty="0"/>
              <a:t> </a:t>
            </a:r>
            <a:r>
              <a:rPr spc="-5" dirty="0"/>
              <a:t>ENHANCEMENTS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7693" y="6504973"/>
            <a:ext cx="311150" cy="233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2214753"/>
            <a:ext cx="7836534" cy="262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This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1800" spc="-10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can be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modified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enhanced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performing </a:t>
            </a:r>
            <a:r>
              <a:rPr sz="1800" spc="-10" dirty="0">
                <a:solidFill>
                  <a:srgbClr val="2D162D"/>
                </a:solidFill>
                <a:latin typeface="Times New Roman"/>
                <a:cs typeface="Times New Roman"/>
              </a:rPr>
              <a:t>more 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complex task related to bug tracking</a:t>
            </a:r>
            <a:r>
              <a:rPr sz="1800" spc="-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There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are many more enhancements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that are pending to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make this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project </a:t>
            </a:r>
            <a:r>
              <a:rPr sz="1800" spc="-10" dirty="0">
                <a:solidFill>
                  <a:srgbClr val="2D162D"/>
                </a:solidFill>
                <a:latin typeface="Times New Roman"/>
                <a:cs typeface="Times New Roman"/>
              </a:rPr>
              <a:t>more 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interactive and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professional, apart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from this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online </a:t>
            </a:r>
            <a:r>
              <a:rPr sz="1800" spc="-15" dirty="0">
                <a:solidFill>
                  <a:srgbClr val="2D162D"/>
                </a:solidFill>
                <a:latin typeface="Times New Roman"/>
                <a:cs typeface="Times New Roman"/>
              </a:rPr>
              <a:t>facility,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chat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room, SMS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alerts  to the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and a separate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account will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be created for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testing team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to compare  severity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incoming</a:t>
            </a:r>
            <a:r>
              <a:rPr sz="1800" spc="-2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D162D"/>
                </a:solidFill>
                <a:latin typeface="Times New Roman"/>
                <a:cs typeface="Times New Roman"/>
              </a:rPr>
              <a:t>bugs.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REFERENCES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7693" y="6504973"/>
            <a:ext cx="311150" cy="2330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5485" indent="-32004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706120" algn="l"/>
              </a:tabLst>
            </a:pPr>
            <a:r>
              <a:rPr dirty="0"/>
              <a:t>The </a:t>
            </a:r>
            <a:r>
              <a:rPr spc="-5" dirty="0"/>
              <a:t>Complete </a:t>
            </a:r>
            <a:r>
              <a:rPr dirty="0"/>
              <a:t>Reference </a:t>
            </a:r>
            <a:r>
              <a:rPr spc="-5" dirty="0"/>
              <a:t>PHP </a:t>
            </a:r>
            <a:r>
              <a:rPr dirty="0"/>
              <a:t>5.0 by Steven</a:t>
            </a:r>
            <a:r>
              <a:rPr spc="-75" dirty="0"/>
              <a:t> </a:t>
            </a:r>
            <a:r>
              <a:rPr spc="-15" dirty="0"/>
              <a:t>Holzner.</a:t>
            </a:r>
          </a:p>
          <a:p>
            <a:pPr marL="372745">
              <a:lnSpc>
                <a:spcPct val="100000"/>
              </a:lnSpc>
              <a:spcBef>
                <a:spcPts val="5"/>
              </a:spcBef>
              <a:buClr>
                <a:srgbClr val="2F2F00"/>
              </a:buClr>
              <a:buFont typeface="Times New Roman"/>
              <a:buAutoNum type="arabicPlain"/>
            </a:pPr>
            <a:endParaRPr/>
          </a:p>
          <a:p>
            <a:pPr marL="708025" indent="-323215">
              <a:lnSpc>
                <a:spcPct val="100000"/>
              </a:lnSpc>
              <a:buAutoNum type="arabicPlain"/>
              <a:tabLst>
                <a:tab pos="709295" algn="l"/>
              </a:tabLst>
            </a:pPr>
            <a:r>
              <a:rPr spc="-5" dirty="0">
                <a:hlinkClick r:id="rId2"/>
              </a:rPr>
              <a:t>http://en.wikipedia.org/wiki/Comparison_of_issue_tracking_systems.</a:t>
            </a:r>
          </a:p>
          <a:p>
            <a:pPr marL="372745">
              <a:lnSpc>
                <a:spcPct val="100000"/>
              </a:lnSpc>
              <a:spcBef>
                <a:spcPts val="20"/>
              </a:spcBef>
              <a:buClr>
                <a:srgbClr val="2F2F00"/>
              </a:buClr>
              <a:buFont typeface="Times New Roman"/>
              <a:buAutoNum type="arabicPlain"/>
            </a:pPr>
            <a:endParaRPr/>
          </a:p>
          <a:p>
            <a:pPr marL="695960" indent="-311150">
              <a:lnSpc>
                <a:spcPct val="100000"/>
              </a:lnSpc>
              <a:buAutoNum type="arabicPlain"/>
              <a:tabLst>
                <a:tab pos="697230" algn="l"/>
              </a:tabLst>
            </a:pPr>
            <a:r>
              <a:rPr spc="-5" dirty="0"/>
              <a:t>An </a:t>
            </a:r>
            <a:r>
              <a:rPr dirty="0"/>
              <a:t>Integrated Approach to Software Engineering, Third Edition – Pankaj</a:t>
            </a:r>
            <a:r>
              <a:rPr spc="-210" dirty="0"/>
              <a:t> </a:t>
            </a:r>
            <a:r>
              <a:rPr dirty="0"/>
              <a:t>Jalote</a:t>
            </a:r>
          </a:p>
          <a:p>
            <a:pPr marL="385445" marR="5080">
              <a:lnSpc>
                <a:spcPct val="150000"/>
              </a:lnSpc>
              <a:buAutoNum type="arabicPlain"/>
              <a:tabLst>
                <a:tab pos="762635" algn="l"/>
              </a:tabLst>
            </a:pPr>
            <a:r>
              <a:rPr dirty="0"/>
              <a:t>Fundamentals </a:t>
            </a:r>
            <a:r>
              <a:rPr spc="-5" dirty="0"/>
              <a:t>Of Database Systems, </a:t>
            </a:r>
            <a:r>
              <a:rPr dirty="0"/>
              <a:t>Third </a:t>
            </a:r>
            <a:r>
              <a:rPr spc="-5" dirty="0"/>
              <a:t>Edition </a:t>
            </a:r>
            <a:r>
              <a:rPr dirty="0"/>
              <a:t>– Ramez </a:t>
            </a:r>
            <a:r>
              <a:rPr spc="-5" dirty="0"/>
              <a:t>Elmasri </a:t>
            </a:r>
            <a:r>
              <a:rPr dirty="0"/>
              <a:t>and </a:t>
            </a:r>
            <a:r>
              <a:rPr spc="-5" dirty="0"/>
              <a:t>Shamka  </a:t>
            </a:r>
            <a:r>
              <a:rPr dirty="0"/>
              <a:t>Navathe</a:t>
            </a:r>
          </a:p>
          <a:p>
            <a:pPr marL="713105" indent="-327660">
              <a:lnSpc>
                <a:spcPct val="100000"/>
              </a:lnSpc>
              <a:spcBef>
                <a:spcPts val="1080"/>
              </a:spcBef>
              <a:buAutoNum type="arabicPlain"/>
              <a:tabLst>
                <a:tab pos="713740" algn="l"/>
              </a:tabLst>
            </a:pPr>
            <a:r>
              <a:rPr spc="-5" dirty="0"/>
              <a:t>Professional </a:t>
            </a:r>
            <a:r>
              <a:rPr spc="-55" dirty="0"/>
              <a:t>Web </a:t>
            </a:r>
            <a:r>
              <a:rPr spc="-10" dirty="0"/>
              <a:t>Widgets </a:t>
            </a:r>
            <a:r>
              <a:rPr spc="-5" dirty="0"/>
              <a:t>with CSS, DOM,</a:t>
            </a:r>
            <a:r>
              <a:rPr spc="100" dirty="0"/>
              <a:t> </a:t>
            </a:r>
            <a:r>
              <a:rPr spc="-10" dirty="0"/>
              <a:t>JSON </a:t>
            </a:r>
            <a:r>
              <a:rPr dirty="0"/>
              <a:t>and Ajax – Rajesh Lal and </a:t>
            </a:r>
            <a:r>
              <a:rPr spc="-5" dirty="0"/>
              <a:t>Lakshmi</a:t>
            </a:r>
          </a:p>
          <a:p>
            <a:pPr marL="385445">
              <a:lnSpc>
                <a:spcPct val="100000"/>
              </a:lnSpc>
              <a:spcBef>
                <a:spcPts val="1080"/>
              </a:spcBef>
            </a:pPr>
            <a:r>
              <a:rPr dirty="0"/>
              <a:t>Chava</a:t>
            </a:r>
          </a:p>
          <a:p>
            <a:pPr marL="708025" indent="-323215">
              <a:lnSpc>
                <a:spcPct val="100000"/>
              </a:lnSpc>
              <a:spcBef>
                <a:spcPts val="1080"/>
              </a:spcBef>
              <a:buAutoNum type="arabicPlain" startAt="6"/>
              <a:tabLst>
                <a:tab pos="709295" algn="l"/>
              </a:tabLst>
            </a:pPr>
            <a:r>
              <a:rPr dirty="0"/>
              <a:t>Beginning JavaScript and </a:t>
            </a:r>
            <a:r>
              <a:rPr spc="-5" dirty="0"/>
              <a:t>CSS </a:t>
            </a:r>
            <a:r>
              <a:rPr dirty="0"/>
              <a:t>Development with jQuery- Richard</a:t>
            </a:r>
            <a:r>
              <a:rPr spc="-114" dirty="0"/>
              <a:t> </a:t>
            </a:r>
            <a:r>
              <a:rPr spc="-50" dirty="0"/>
              <a:t>York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479" y="1765145"/>
            <a:ext cx="4019926" cy="1377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3089" y="4168140"/>
            <a:ext cx="2312316" cy="55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0876" y="2726435"/>
            <a:ext cx="3872483" cy="2648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5190" y="2932887"/>
            <a:ext cx="23475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i="1" spc="5" dirty="0">
                <a:solidFill>
                  <a:srgbClr val="B569B5"/>
                </a:solidFill>
                <a:latin typeface="Monotype Corsiva"/>
                <a:cs typeface="Monotype Corsiva"/>
              </a:rPr>
              <a:t>YOU</a:t>
            </a:r>
            <a:endParaRPr sz="9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930" y="536829"/>
            <a:ext cx="232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u="heavy" spc="-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75371" y="6337638"/>
            <a:ext cx="1460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93113"/>
            <a:ext cx="7035165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web-based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application that is designed  to help quality assurance and programmers keep track of reported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software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their</a:t>
            </a:r>
            <a:r>
              <a:rPr sz="2000" spc="-9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work..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D162D"/>
              </a:buClr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will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assigned to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person with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bug id, flag,</a:t>
            </a:r>
            <a:r>
              <a:rPr sz="2000" spc="29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description,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project</a:t>
            </a:r>
            <a:r>
              <a:rPr sz="2000" spc="-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submitted to the tester with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attachment for the</a:t>
            </a:r>
            <a:r>
              <a:rPr sz="2000" spc="39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detailed</a:t>
            </a:r>
            <a:r>
              <a:rPr sz="2000" spc="-2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report.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Admin can maintain users, projects,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organizations, bug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categories,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priorities, status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of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bug</a:t>
            </a:r>
            <a:r>
              <a:rPr sz="2000" spc="-1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654" y="674319"/>
            <a:ext cx="414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u="heavy" spc="-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Purpose Of The</a:t>
            </a:r>
            <a:r>
              <a:rPr b="0" i="1" u="heavy" spc="-5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 </a:t>
            </a:r>
            <a:r>
              <a:rPr b="0" i="1" u="heavy" spc="-1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75371" y="6337638"/>
            <a:ext cx="14605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sz="1200" dirty="0">
                <a:solidFill>
                  <a:srgbClr val="2F2F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210" y="1442465"/>
            <a:ext cx="696277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400" spc="-15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is to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application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for the  bugs and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report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it to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project manager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and  </a:t>
            </a:r>
            <a:r>
              <a:rPr sz="2400" spc="-15" dirty="0">
                <a:solidFill>
                  <a:srgbClr val="2D162D"/>
                </a:solidFill>
                <a:latin typeface="Times New Roman"/>
                <a:cs typeface="Times New Roman"/>
              </a:rPr>
              <a:t>developer.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014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main intention behind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the Bug </a:t>
            </a:r>
            <a:r>
              <a:rPr sz="2400" spc="-15" dirty="0">
                <a:solidFill>
                  <a:srgbClr val="2D162D"/>
                </a:solidFill>
                <a:latin typeface="Times New Roman"/>
                <a:cs typeface="Times New Roman"/>
              </a:rPr>
              <a:t>Tracking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System 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is that to track bugs and report</a:t>
            </a:r>
            <a:r>
              <a:rPr sz="2400" spc="-8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020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Store the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bug information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with a unique id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the  database.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3196" y="1194561"/>
          <a:ext cx="6325234" cy="2557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305"/>
                <a:gridCol w="3884929"/>
              </a:tblGrid>
              <a:tr h="3238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133-Intel Pentium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processor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Disk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5GB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Recommended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8531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1978660" algn="l"/>
                        </a:tabLst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1GB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Ram,2GB	Recommended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Display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Standard Output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Display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Keyboard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6578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Standard Qwerty Keyboard</a:t>
                      </a:r>
                      <a:r>
                        <a:rPr sz="20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  Interface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3860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Mouse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Standard Mouse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20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Buttons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0"/>
            <a:ext cx="6622415" cy="127508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2085"/>
              </a:spcBef>
            </a:pPr>
            <a:r>
              <a:rPr u="heavy" dirty="0">
                <a:uFill>
                  <a:solidFill>
                    <a:srgbClr val="92D050"/>
                  </a:solidFill>
                </a:uFill>
              </a:rPr>
              <a:t>Software Requirement</a:t>
            </a:r>
            <a:r>
              <a:rPr u="heavy" spc="-135" dirty="0">
                <a:uFill>
                  <a:solidFill>
                    <a:srgbClr val="92D05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2D050"/>
                  </a:solidFill>
                </a:uFill>
              </a:rPr>
              <a:t>Specification</a:t>
            </a: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i="0" spc="-5" dirty="0">
                <a:solidFill>
                  <a:srgbClr val="CF9FCF"/>
                </a:solidFill>
                <a:latin typeface="Times New Roman"/>
                <a:cs typeface="Times New Roman"/>
              </a:rPr>
              <a:t>MINIMUM </a:t>
            </a:r>
            <a:r>
              <a:rPr sz="1800" i="0" spc="-30" dirty="0">
                <a:solidFill>
                  <a:srgbClr val="CF9FCF"/>
                </a:solidFill>
                <a:latin typeface="Times New Roman"/>
                <a:cs typeface="Times New Roman"/>
              </a:rPr>
              <a:t>HARDWARE</a:t>
            </a:r>
            <a:r>
              <a:rPr sz="1800" i="0" spc="25" dirty="0">
                <a:solidFill>
                  <a:srgbClr val="CF9FCF"/>
                </a:solidFill>
                <a:latin typeface="Times New Roman"/>
                <a:cs typeface="Times New Roman"/>
              </a:rPr>
              <a:t> </a:t>
            </a:r>
            <a:r>
              <a:rPr sz="1800" i="0" spc="-5" dirty="0">
                <a:solidFill>
                  <a:srgbClr val="CF9FCF"/>
                </a:solid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3196" y="4296536"/>
          <a:ext cx="6336665" cy="1977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4750"/>
                <a:gridCol w="3891915"/>
              </a:tblGrid>
              <a:tr h="32702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2000" spc="-5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spc="-1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Windows-XP </a:t>
                      </a: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23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2000" spc="-2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Interface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HTML,</a:t>
                      </a:r>
                      <a:r>
                        <a:rPr sz="2000" spc="-1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5521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Client-side</a:t>
                      </a:r>
                      <a:r>
                        <a:rPr sz="2000" spc="-4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Scripting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PHP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2383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Back </a:t>
                      </a: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MySQL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4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2000" spc="-4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Server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Apache </a:t>
                      </a:r>
                      <a:r>
                        <a:rPr sz="2000" spc="-3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Tomcat</a:t>
                      </a:r>
                      <a:r>
                        <a:rPr sz="2000" spc="-8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7.0.22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solidFill>
                            <a:srgbClr val="2D162D"/>
                          </a:solidFill>
                          <a:latin typeface="Times New Roman"/>
                          <a:cs typeface="Times New Roman"/>
                        </a:rPr>
                        <a:t>IDE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GB" sz="2000" dirty="0" smtClean="0"/>
                        <a:t>Visual Studio Code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1251" y="3887216"/>
            <a:ext cx="445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F9FCF"/>
                </a:solidFill>
                <a:latin typeface="Times New Roman"/>
                <a:cs typeface="Times New Roman"/>
              </a:rPr>
              <a:t>MINIMUM </a:t>
            </a:r>
            <a:r>
              <a:rPr sz="1800" b="1" spc="-30" dirty="0">
                <a:solidFill>
                  <a:srgbClr val="CF9FCF"/>
                </a:solidFill>
                <a:latin typeface="Times New Roman"/>
                <a:cs typeface="Times New Roman"/>
              </a:rPr>
              <a:t>SOFTWARE</a:t>
            </a:r>
            <a:r>
              <a:rPr sz="1800" b="1" spc="5" dirty="0">
                <a:solidFill>
                  <a:srgbClr val="CF9FC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F9FCF"/>
                </a:solid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916" y="488442"/>
            <a:ext cx="4640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3770" algn="l"/>
              </a:tabLst>
            </a:pPr>
            <a:r>
              <a:rPr b="0" i="1" u="heavy" spc="-5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Functional	</a:t>
            </a:r>
            <a:r>
              <a:rPr b="0" i="1" u="heavy" spc="-10" dirty="0">
                <a:uFill>
                  <a:solidFill>
                    <a:srgbClr val="92D050"/>
                  </a:solidFill>
                </a:uFill>
                <a:latin typeface="Monotype Corsiva"/>
                <a:cs typeface="Monotype Corsiva"/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225006"/>
            <a:ext cx="6830059" cy="29711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i="1" spc="5" dirty="0">
                <a:solidFill>
                  <a:srgbClr val="CF9FCF"/>
                </a:solidFill>
                <a:latin typeface="Monotype Corsiva"/>
                <a:cs typeface="Monotype Corsiva"/>
              </a:rPr>
              <a:t>MAIN</a:t>
            </a:r>
            <a:r>
              <a:rPr sz="2400" b="1" i="1" spc="-45" dirty="0">
                <a:solidFill>
                  <a:srgbClr val="CF9FCF"/>
                </a:solidFill>
                <a:latin typeface="Monotype Corsiva"/>
                <a:cs typeface="Monotype Corsiva"/>
              </a:rPr>
              <a:t> </a:t>
            </a:r>
            <a:r>
              <a:rPr sz="2400" b="1" i="1" dirty="0">
                <a:solidFill>
                  <a:srgbClr val="CF9FCF"/>
                </a:solidFill>
                <a:latin typeface="Monotype Corsiva"/>
                <a:cs typeface="Monotype Corsiva"/>
              </a:rPr>
              <a:t>MODULE</a:t>
            </a:r>
            <a:endParaRPr sz="2400">
              <a:latin typeface="Monotype Corsiva"/>
              <a:cs typeface="Monotype Corsiv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Admin: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module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entire access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all other modules,  admin creates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project and assigning the projects to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created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manager,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adding members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managers, assigning 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based on the</a:t>
            </a:r>
            <a:r>
              <a:rPr sz="2000" spc="-8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priority.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92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Manager: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Manager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full access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particular project  assigned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admin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controls the team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member’s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access  to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2D162D"/>
                </a:solidFill>
                <a:latin typeface="Times New Roman"/>
                <a:cs typeface="Times New Roman"/>
              </a:rPr>
              <a:t>bugs</a:t>
            </a:r>
            <a:r>
              <a:rPr sz="2000" spc="-4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assigned.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794080"/>
            <a:ext cx="675830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solidFill>
                  <a:srgbClr val="2D162D"/>
                </a:solidFill>
                <a:latin typeface="Times New Roman"/>
                <a:cs typeface="Times New Roman"/>
              </a:rPr>
              <a:t>Developer: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Can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access the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task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or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assigned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by the 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manager,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view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assigned projects and resolving the assigned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bug.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Developer can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view the bugs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list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assigned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by the 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D162D"/>
              </a:buClr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30" dirty="0">
                <a:solidFill>
                  <a:srgbClr val="2D162D"/>
                </a:solidFill>
                <a:latin typeface="Times New Roman"/>
                <a:cs typeface="Times New Roman"/>
              </a:rPr>
              <a:t>Tester: </a:t>
            </a:r>
            <a:r>
              <a:rPr sz="2000" spc="-30" dirty="0">
                <a:solidFill>
                  <a:srgbClr val="2D162D"/>
                </a:solidFill>
                <a:latin typeface="Times New Roman"/>
                <a:cs typeface="Times New Roman"/>
              </a:rPr>
              <a:t>Tester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can access to the projects or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bugs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assigned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by  the </a:t>
            </a:r>
            <a:r>
              <a:rPr sz="2000" spc="-15" dirty="0">
                <a:solidFill>
                  <a:srgbClr val="2D162D"/>
                </a:solidFill>
                <a:latin typeface="Times New Roman"/>
                <a:cs typeface="Times New Roman"/>
              </a:rPr>
              <a:t>manager,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view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assigned projects and can add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  new bug </a:t>
            </a:r>
            <a:r>
              <a:rPr sz="2000" spc="-10" dirty="0">
                <a:solidFill>
                  <a:srgbClr val="2D162D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the list and send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bug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back to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2D162D"/>
                </a:solidFill>
                <a:latin typeface="Times New Roman"/>
                <a:cs typeface="Times New Roman"/>
              </a:rPr>
              <a:t>manager.  </a:t>
            </a:r>
            <a:r>
              <a:rPr sz="2000" spc="-25" dirty="0">
                <a:solidFill>
                  <a:srgbClr val="2D162D"/>
                </a:solidFill>
                <a:latin typeface="Times New Roman"/>
                <a:cs typeface="Times New Roman"/>
              </a:rPr>
              <a:t>Tester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can login to the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and access the assigned projects  list.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D162D"/>
              </a:buClr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2D162D"/>
                </a:solidFill>
                <a:latin typeface="Times New Roman"/>
                <a:cs typeface="Times New Roman"/>
              </a:rPr>
              <a:t>Reports: </a:t>
            </a:r>
            <a:r>
              <a:rPr sz="2000" spc="-5" dirty="0">
                <a:solidFill>
                  <a:srgbClr val="2D162D"/>
                </a:solidFill>
                <a:latin typeface="Times New Roman"/>
                <a:cs typeface="Times New Roman"/>
              </a:rPr>
              <a:t>Both Admin and Manager can access this module 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and generate the reports based on the</a:t>
            </a:r>
            <a:r>
              <a:rPr sz="2000" spc="-150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D162D"/>
                </a:solidFill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71" y="224993"/>
            <a:ext cx="4599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dirty="0">
                <a:uFill>
                  <a:solidFill>
                    <a:srgbClr val="92D050"/>
                  </a:solidFill>
                </a:uFill>
              </a:rPr>
              <a:t>System Design</a:t>
            </a:r>
            <a:r>
              <a:rPr u="heavy" spc="-120" dirty="0">
                <a:uFill>
                  <a:solidFill>
                    <a:srgbClr val="92D05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2D050"/>
                  </a:solidFill>
                </a:uFill>
              </a:rPr>
              <a:t>Document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018258"/>
            <a:ext cx="7877809" cy="200278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b="1" spc="-40" dirty="0">
                <a:solidFill>
                  <a:srgbClr val="CF9FCF"/>
                </a:solidFill>
                <a:latin typeface="Times New Roman"/>
                <a:cs typeface="Times New Roman"/>
              </a:rPr>
              <a:t>SOFTWARE </a:t>
            </a:r>
            <a:r>
              <a:rPr sz="2400" b="1" spc="-5" dirty="0">
                <a:solidFill>
                  <a:srgbClr val="CF9FCF"/>
                </a:solidFill>
                <a:latin typeface="Times New Roman"/>
                <a:cs typeface="Times New Roman"/>
              </a:rPr>
              <a:t>PRODUCT</a:t>
            </a:r>
            <a:r>
              <a:rPr sz="2400" b="1" spc="-95" dirty="0">
                <a:solidFill>
                  <a:srgbClr val="CF9FC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F9FCF"/>
                </a:solidFill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solidFill>
                  <a:srgbClr val="2D162D"/>
                </a:solidFill>
                <a:latin typeface="Times New Roman"/>
                <a:cs typeface="Times New Roman"/>
              </a:rPr>
              <a:t>ARCHITECTURAL</a:t>
            </a:r>
            <a:r>
              <a:rPr sz="2000" b="1" spc="-12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D162D"/>
                </a:solidFill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Architectural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Design is a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process of decomposing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a  </a:t>
            </a:r>
            <a:r>
              <a:rPr sz="2400" spc="-15" dirty="0">
                <a:solidFill>
                  <a:srgbClr val="2D162D"/>
                </a:solidFill>
                <a:latin typeface="Times New Roman"/>
                <a:cs typeface="Times New Roman"/>
              </a:rPr>
              <a:t>large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complex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system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into small subsystems.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These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subsystems 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meant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for providing </a:t>
            </a:r>
            <a:r>
              <a:rPr sz="2400" spc="-5" dirty="0">
                <a:solidFill>
                  <a:srgbClr val="2D162D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related</a:t>
            </a:r>
            <a:r>
              <a:rPr sz="2400" spc="-55" dirty="0">
                <a:solidFill>
                  <a:srgbClr val="2D16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62D"/>
                </a:solidFill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351" y="3275348"/>
            <a:ext cx="5822569" cy="2334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442" y="5871464"/>
            <a:ext cx="6353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AFEF"/>
                </a:solidFill>
                <a:latin typeface="Monotype Corsiva"/>
                <a:cs typeface="Monotype Corsiva"/>
              </a:rPr>
              <a:t>Figure </a:t>
            </a:r>
            <a:r>
              <a:rPr sz="2400" i="1" spc="-5" dirty="0">
                <a:solidFill>
                  <a:srgbClr val="00AFEF"/>
                </a:solidFill>
                <a:latin typeface="Monotype Corsiva"/>
                <a:cs typeface="Monotype Corsiva"/>
              </a:rPr>
              <a:t>3.2.1: Architectural </a:t>
            </a:r>
            <a:r>
              <a:rPr sz="2400" i="1" dirty="0">
                <a:solidFill>
                  <a:srgbClr val="00AFEF"/>
                </a:solidFill>
                <a:latin typeface="Monotype Corsiva"/>
                <a:cs typeface="Monotype Corsiva"/>
              </a:rPr>
              <a:t>design for </a:t>
            </a:r>
            <a:r>
              <a:rPr sz="2400" i="1" spc="-5" dirty="0">
                <a:solidFill>
                  <a:srgbClr val="00AFEF"/>
                </a:solidFill>
                <a:latin typeface="Monotype Corsiva"/>
                <a:cs typeface="Monotype Corsiva"/>
              </a:rPr>
              <a:t>Bug Tracking</a:t>
            </a:r>
            <a:r>
              <a:rPr sz="2400" i="1" spc="-110" dirty="0">
                <a:solidFill>
                  <a:srgbClr val="00AFEF"/>
                </a:solidFill>
                <a:latin typeface="Monotype Corsiva"/>
                <a:cs typeface="Monotype Corsiva"/>
              </a:rPr>
              <a:t> </a:t>
            </a:r>
            <a:r>
              <a:rPr sz="2400" i="1" dirty="0">
                <a:solidFill>
                  <a:srgbClr val="00AFEF"/>
                </a:solidFill>
                <a:latin typeface="Monotype Corsiva"/>
                <a:cs typeface="Monotype Corsiva"/>
              </a:rPr>
              <a:t>System</a:t>
            </a:r>
            <a:endParaRPr sz="2400">
              <a:latin typeface="Monotype Corsiva"/>
              <a:cs typeface="Monotype Corsiv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54025" y="6409571"/>
            <a:ext cx="3663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2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1408</Words>
  <Application>Microsoft Office PowerPoint</Application>
  <PresentationFormat>On-screen Show (4:3)</PresentationFormat>
  <Paragraphs>255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Presentation On</vt:lpstr>
      <vt:lpstr>Index</vt:lpstr>
      <vt:lpstr>ABSTRACT</vt:lpstr>
      <vt:lpstr>Introduction</vt:lpstr>
      <vt:lpstr>Purpose Of The Project</vt:lpstr>
      <vt:lpstr>Software Requirement Specification MINIMUM HARDWARE REQUIREMENTS</vt:lpstr>
      <vt:lpstr>Functional Requirements</vt:lpstr>
      <vt:lpstr>Slide 8</vt:lpstr>
      <vt:lpstr>System Design Document</vt:lpstr>
      <vt:lpstr>Component Architecture</vt:lpstr>
      <vt:lpstr>Level 0 DFD or Context Flow Diagram:</vt:lpstr>
      <vt:lpstr>Level 1.1 DFD</vt:lpstr>
      <vt:lpstr>SEQUENCE DIAGRAM</vt:lpstr>
      <vt:lpstr>Slide 14</vt:lpstr>
      <vt:lpstr>Slide 15</vt:lpstr>
      <vt:lpstr>Slide 16</vt:lpstr>
      <vt:lpstr>DATABASE DESIGN</vt:lpstr>
      <vt:lpstr>IMPLEMENTATION</vt:lpstr>
      <vt:lpstr>TESTING</vt:lpstr>
      <vt:lpstr>USE CASE DIAGRAM</vt:lpstr>
      <vt:lpstr>ER DIAGRAM</vt:lpstr>
      <vt:lpstr>SCREEN SHOTS</vt:lpstr>
      <vt:lpstr>Slide 23</vt:lpstr>
      <vt:lpstr>Slide 24</vt:lpstr>
      <vt:lpstr>Slide 25</vt:lpstr>
      <vt:lpstr>Slide 26</vt:lpstr>
      <vt:lpstr>Slide 27</vt:lpstr>
      <vt:lpstr>Slide 28</vt:lpstr>
      <vt:lpstr>CONCLUSION</vt:lpstr>
      <vt:lpstr>FUTURE ENHANCEMENTS</vt:lpstr>
      <vt:lpstr>REFERENCES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raj lal</dc:creator>
  <cp:lastModifiedBy>Windows User</cp:lastModifiedBy>
  <cp:revision>4</cp:revision>
  <dcterms:created xsi:type="dcterms:W3CDTF">2019-11-15T14:31:08Z</dcterms:created>
  <dcterms:modified xsi:type="dcterms:W3CDTF">2019-11-16T06:24:55Z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2019-11-15T00:00:00Z</vt:filetime>
  </property>
</Properties>
</file>