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7" r:id="rId5"/>
    <p:sldId id="268" r:id="rId6"/>
    <p:sldId id="296" r:id="rId7"/>
    <p:sldId id="272" r:id="rId8"/>
    <p:sldId id="297" r:id="rId9"/>
    <p:sldId id="273" r:id="rId10"/>
    <p:sldId id="274" r:id="rId11"/>
    <p:sldId id="298" r:id="rId12"/>
    <p:sldId id="276" r:id="rId13"/>
    <p:sldId id="299" r:id="rId14"/>
    <p:sldId id="300" r:id="rId15"/>
    <p:sldId id="302" r:id="rId16"/>
    <p:sldId id="303" r:id="rId17"/>
    <p:sldId id="304" r:id="rId18"/>
    <p:sldId id="305"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8/17/2022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8/17/2022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8/17/2022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8/17/2022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8/17/2022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8/17/2022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8/17/2022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MongoDB</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MongoDB: Hierarchical Objects</a:t>
            </a:r>
          </a:p>
        </p:txBody>
      </p:sp>
      <p:pic>
        <p:nvPicPr>
          <p:cNvPr id="5" name="Picture 4" descr="Diagram&#10;&#10;Description automatically generated">
            <a:extLst>
              <a:ext uri="{FF2B5EF4-FFF2-40B4-BE49-F238E27FC236}">
                <a16:creationId xmlns:a16="http://schemas.microsoft.com/office/drawing/2014/main" id="{25BA87D1-2788-C120-7357-96B81A39F3F5}"/>
              </a:ext>
            </a:extLst>
          </p:cNvPr>
          <p:cNvPicPr>
            <a:picLocks noChangeAspect="1"/>
          </p:cNvPicPr>
          <p:nvPr/>
        </p:nvPicPr>
        <p:blipFill>
          <a:blip r:embed="rId2"/>
          <a:stretch>
            <a:fillRect/>
          </a:stretch>
        </p:blipFill>
        <p:spPr>
          <a:xfrm>
            <a:off x="3245584" y="1701797"/>
            <a:ext cx="6307099" cy="4462272"/>
          </a:xfrm>
          <a:prstGeom prst="rect">
            <a:avLst/>
          </a:prstGeom>
          <a:noFill/>
        </p:spPr>
      </p:pic>
    </p:spTree>
    <p:extLst>
      <p:ext uri="{BB962C8B-B14F-4D97-AF65-F5344CB8AC3E}">
        <p14:creationId xmlns:p14="http://schemas.microsoft.com/office/powerpoint/2010/main" val="4283326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MongoDB: Hierarchical Objects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85000" lnSpcReduction="20000"/>
          </a:bodyPr>
          <a:lstStyle/>
          <a:p>
            <a:pPr marL="0" indent="0">
              <a:buNone/>
            </a:pPr>
            <a:r>
              <a:rPr lang="en-US" dirty="0"/>
              <a:t>MongoDB allows various ways to use tree data structures to model large hierarchical or nested relationships –</a:t>
            </a:r>
          </a:p>
          <a:p>
            <a:r>
              <a:rPr lang="en-US" b="1" u="sng" dirty="0"/>
              <a:t>Model Tree Structure with Parent References </a:t>
            </a:r>
            <a:r>
              <a:rPr lang="en-US" dirty="0"/>
              <a:t>– Stores each tree node in a document; in addition to the tree node, the document stores the </a:t>
            </a:r>
            <a:r>
              <a:rPr lang="en-US" b="1" dirty="0"/>
              <a:t>_id </a:t>
            </a:r>
            <a:r>
              <a:rPr lang="en-US" dirty="0"/>
              <a:t>of the node's parent.</a:t>
            </a:r>
          </a:p>
          <a:p>
            <a:r>
              <a:rPr lang="en-US" b="1" u="sng" dirty="0"/>
              <a:t>Model Tree Structures with Child References </a:t>
            </a:r>
            <a:r>
              <a:rPr lang="en-US" dirty="0"/>
              <a:t>– Stores each tree node in a document; in addition to the tree node, document stores in an array the id(s) of the node's children.</a:t>
            </a:r>
          </a:p>
          <a:p>
            <a:r>
              <a:rPr lang="en-US" b="1" u="sng" dirty="0"/>
              <a:t>Model Tree Structure with an Array of Ancestors </a:t>
            </a:r>
            <a:r>
              <a:rPr lang="en-US" dirty="0"/>
              <a:t>– Stores each tree node in a document; in addition to the tree node, document stores in an array the id(s) of the node's ancestors or path</a:t>
            </a:r>
          </a:p>
          <a:p>
            <a:r>
              <a:rPr lang="en-US" b="1" u="sng" dirty="0"/>
              <a:t>Model Tree structure with Materialized Paths </a:t>
            </a:r>
            <a:r>
              <a:rPr lang="en-US" dirty="0"/>
              <a:t>– Stores full relationship paths between documents.</a:t>
            </a:r>
          </a:p>
        </p:txBody>
      </p:sp>
    </p:spTree>
    <p:extLst>
      <p:ext uri="{BB962C8B-B14F-4D97-AF65-F5344CB8AC3E}">
        <p14:creationId xmlns:p14="http://schemas.microsoft.com/office/powerpoint/2010/main" val="174861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MongoDB Design</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lstStyle/>
          <a:p>
            <a:r>
              <a:rPr lang="en-US" dirty="0"/>
              <a:t>Now, MongoDB schema design works a lot differently than relational schema design. With MongoDB schema design, there is:</a:t>
            </a:r>
          </a:p>
          <a:p>
            <a:pPr lvl="1"/>
            <a:r>
              <a:rPr lang="en-US" dirty="0"/>
              <a:t>No formal process</a:t>
            </a:r>
          </a:p>
          <a:p>
            <a:pPr lvl="1"/>
            <a:r>
              <a:rPr lang="en-US" dirty="0"/>
              <a:t>No algorithms</a:t>
            </a:r>
          </a:p>
          <a:p>
            <a:pPr lvl="1"/>
            <a:r>
              <a:rPr lang="en-US" dirty="0"/>
              <a:t>No rules</a:t>
            </a:r>
          </a:p>
          <a:p>
            <a:r>
              <a:rPr lang="en-US" dirty="0"/>
              <a:t>When you are designing your MongoDB schema design, the only thing that matters is that you design a schema that will work well for </a:t>
            </a:r>
            <a:r>
              <a:rPr lang="en-US" b="1" dirty="0"/>
              <a:t>your application</a:t>
            </a:r>
            <a:r>
              <a:rPr lang="en-US" dirty="0"/>
              <a:t>.</a:t>
            </a:r>
          </a:p>
        </p:txBody>
      </p:sp>
    </p:spTree>
    <p:extLst>
      <p:ext uri="{BB962C8B-B14F-4D97-AF65-F5344CB8AC3E}">
        <p14:creationId xmlns:p14="http://schemas.microsoft.com/office/powerpoint/2010/main" val="362825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dirty="0"/>
              <a:t>Embedding vs. Referencing</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92500" lnSpcReduction="10000"/>
          </a:bodyPr>
          <a:lstStyle/>
          <a:p>
            <a:pPr algn="l"/>
            <a:r>
              <a:rPr lang="en-US" dirty="0"/>
              <a:t>MongoDB schema design actually comes down to only two choices for every piece of data. </a:t>
            </a:r>
          </a:p>
          <a:p>
            <a:pPr algn="l"/>
            <a:r>
              <a:rPr lang="en-US" b="1" u="sng" dirty="0"/>
              <a:t>Embedding</a:t>
            </a:r>
          </a:p>
          <a:p>
            <a:pPr lvl="1"/>
            <a:r>
              <a:rPr lang="en-IN" sz="2800" b="1" dirty="0"/>
              <a:t>Advantages</a:t>
            </a:r>
            <a:endParaRPr lang="en-US" sz="2800" b="1" dirty="0"/>
          </a:p>
          <a:p>
            <a:pPr lvl="2"/>
            <a:r>
              <a:rPr lang="en-US" sz="2400" dirty="0"/>
              <a:t>You can retrieve all relevant information in a single query.</a:t>
            </a:r>
          </a:p>
          <a:p>
            <a:pPr lvl="2"/>
            <a:r>
              <a:rPr lang="en-US" sz="2400" dirty="0"/>
              <a:t>Avoid implementing joins in application code or using $lookup</a:t>
            </a:r>
          </a:p>
          <a:p>
            <a:pPr lvl="1"/>
            <a:r>
              <a:rPr lang="en-US" sz="2800" b="1" dirty="0"/>
              <a:t>Disadvantages</a:t>
            </a:r>
          </a:p>
          <a:p>
            <a:pPr lvl="2"/>
            <a:r>
              <a:rPr lang="en-US" sz="2400" dirty="0"/>
              <a:t>Large documents mean more overhead if most fields are not relevant. You can increase query performance by limiting the size of the documents that you are sending over the wire for each query.</a:t>
            </a:r>
          </a:p>
          <a:p>
            <a:pPr lvl="2"/>
            <a:r>
              <a:rPr lang="en-US" sz="2400" dirty="0"/>
              <a:t>There is a 16-MB document size limit in MongoDB. If you are embedding too much data inside a single document, you could potentially hit this limit.</a:t>
            </a:r>
          </a:p>
          <a:p>
            <a:pPr lvl="2"/>
            <a:endParaRPr lang="en-US" dirty="0"/>
          </a:p>
        </p:txBody>
      </p:sp>
    </p:spTree>
    <p:extLst>
      <p:ext uri="{BB962C8B-B14F-4D97-AF65-F5344CB8AC3E}">
        <p14:creationId xmlns:p14="http://schemas.microsoft.com/office/powerpoint/2010/main" val="2294597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dirty="0"/>
              <a:t>Embedding vs. Referencing</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lnSpcReduction="10000"/>
          </a:bodyPr>
          <a:lstStyle/>
          <a:p>
            <a:pPr algn="l"/>
            <a:r>
              <a:rPr lang="en-US" b="1" u="sng" dirty="0"/>
              <a:t>Referencing </a:t>
            </a:r>
            <a:r>
              <a:rPr lang="en-US" sz="2400" dirty="0"/>
              <a:t>– It’s referencing another document using a document's unique object </a:t>
            </a:r>
            <a:r>
              <a:rPr lang="en-US" sz="2400" b="1" dirty="0"/>
              <a:t>_id</a:t>
            </a:r>
            <a:r>
              <a:rPr lang="en-US" sz="2400" dirty="0"/>
              <a:t> and connecting them together using the </a:t>
            </a:r>
            <a:r>
              <a:rPr lang="en-US" sz="2400" b="1" dirty="0"/>
              <a:t>$lookup</a:t>
            </a:r>
            <a:r>
              <a:rPr lang="en-US" sz="2400" dirty="0"/>
              <a:t> operator.</a:t>
            </a:r>
          </a:p>
          <a:p>
            <a:pPr lvl="1"/>
            <a:r>
              <a:rPr lang="en-IN" sz="2800" b="1" dirty="0"/>
              <a:t>Advantages</a:t>
            </a:r>
            <a:endParaRPr lang="en-US" sz="2800" b="1" dirty="0"/>
          </a:p>
          <a:p>
            <a:pPr lvl="2"/>
            <a:r>
              <a:rPr lang="en-US" sz="2400" dirty="0"/>
              <a:t>By splitting up data, you will have smaller documents.</a:t>
            </a:r>
          </a:p>
          <a:p>
            <a:pPr lvl="2"/>
            <a:r>
              <a:rPr lang="en-US" sz="2400" dirty="0"/>
              <a:t>Less likely to reach 16-MB-per-document limit</a:t>
            </a:r>
          </a:p>
          <a:p>
            <a:pPr lvl="2"/>
            <a:r>
              <a:rPr lang="en-US" sz="2400" dirty="0"/>
              <a:t>Infrequently accessed information not needed on every query.</a:t>
            </a:r>
          </a:p>
          <a:p>
            <a:pPr lvl="2"/>
            <a:r>
              <a:rPr lang="en-US" sz="2400" dirty="0"/>
              <a:t>Reduce the amount of duplication of data. However, it's important to note that data duplication should not be avoided if it results in a better schema.</a:t>
            </a:r>
          </a:p>
          <a:p>
            <a:pPr lvl="1"/>
            <a:r>
              <a:rPr lang="en-US" b="1" dirty="0"/>
              <a:t>Disadvantages</a:t>
            </a:r>
          </a:p>
          <a:p>
            <a:pPr lvl="2"/>
            <a:r>
              <a:rPr lang="en-US" sz="2400" dirty="0"/>
              <a:t>In order to retrieve all the data in the referenced documents, a minimum of two queries or $lookup required to retrieve all the information.</a:t>
            </a:r>
          </a:p>
          <a:p>
            <a:pPr lvl="2"/>
            <a:endParaRPr lang="en-US" dirty="0"/>
          </a:p>
        </p:txBody>
      </p:sp>
    </p:spTree>
    <p:extLst>
      <p:ext uri="{BB962C8B-B14F-4D97-AF65-F5344CB8AC3E}">
        <p14:creationId xmlns:p14="http://schemas.microsoft.com/office/powerpoint/2010/main" val="403984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059CB-9F39-F64C-687D-693596ED2975}"/>
              </a:ext>
            </a:extLst>
          </p:cNvPr>
          <p:cNvSpPr/>
          <p:nvPr/>
        </p:nvSpPr>
        <p:spPr>
          <a:xfrm>
            <a:off x="2341782" y="2459504"/>
            <a:ext cx="7505260" cy="1938992"/>
          </a:xfrm>
          <a:prstGeom prst="rect">
            <a:avLst/>
          </a:prstGeom>
          <a:noFill/>
        </p:spPr>
        <p:txBody>
          <a:bodyPr wrap="none" lIns="91440" tIns="45720" rIns="91440" bIns="45720">
            <a:spAutoFit/>
          </a:bodyPr>
          <a:lstStyle/>
          <a:p>
            <a:pPr marL="0" indent="0" algn="ctr">
              <a:buNone/>
            </a:pPr>
            <a:r>
              <a:rPr lang="en-IN" sz="6000" b="1" spc="50" dirty="0">
                <a:ln w="9525" cmpd="sng">
                  <a:solidFill>
                    <a:schemeClr val="accent1"/>
                  </a:solidFill>
                  <a:prstDash val="solid"/>
                </a:ln>
                <a:solidFill>
                  <a:srgbClr val="70AD47">
                    <a:tint val="1000"/>
                  </a:srgbClr>
                </a:solidFill>
                <a:effectLst>
                  <a:glow rad="38100">
                    <a:schemeClr val="accent1">
                      <a:alpha val="40000"/>
                    </a:schemeClr>
                  </a:glow>
                </a:effectLst>
              </a:rPr>
              <a:t>Let’s now see the </a:t>
            </a:r>
          </a:p>
          <a:p>
            <a:pPr marL="0" indent="0" algn="ctr">
              <a:buNone/>
            </a:pPr>
            <a:r>
              <a:rPr lang="en-IN" sz="6000" b="1" spc="50" dirty="0">
                <a:ln w="9525" cmpd="sng">
                  <a:solidFill>
                    <a:schemeClr val="accent1"/>
                  </a:solidFill>
                  <a:prstDash val="solid"/>
                </a:ln>
                <a:solidFill>
                  <a:srgbClr val="70AD47">
                    <a:tint val="1000"/>
                  </a:srgbClr>
                </a:solidFill>
                <a:effectLst>
                  <a:glow rad="38100">
                    <a:schemeClr val="accent1">
                      <a:alpha val="40000"/>
                    </a:schemeClr>
                  </a:glow>
                </a:effectLst>
              </a:rPr>
              <a:t>MongoDB installation!</a:t>
            </a:r>
            <a:endParaRPr lang="en-US" sz="6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0677038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Objectives</a:t>
            </a:r>
          </a:p>
        </p:txBody>
      </p:sp>
      <p:sp>
        <p:nvSpPr>
          <p:cNvPr id="14" name="Content Placeholder 13"/>
          <p:cNvSpPr>
            <a:spLocks noGrp="1"/>
          </p:cNvSpPr>
          <p:nvPr>
            <p:ph idx="1"/>
          </p:nvPr>
        </p:nvSpPr>
        <p:spPr/>
        <p:txBody>
          <a:bodyPr>
            <a:normAutofit/>
          </a:bodyPr>
          <a:lstStyle/>
          <a:p>
            <a:r>
              <a:rPr lang="en-US" dirty="0"/>
              <a:t>What is MongoDB?</a:t>
            </a:r>
          </a:p>
          <a:p>
            <a:r>
              <a:rPr lang="en-US" dirty="0"/>
              <a:t>Functionality of MongoDB</a:t>
            </a:r>
          </a:p>
          <a:p>
            <a:r>
              <a:rPr lang="en-US" dirty="0"/>
              <a:t>Why MongoDB?</a:t>
            </a:r>
          </a:p>
          <a:p>
            <a:r>
              <a:rPr lang="en-US" dirty="0"/>
              <a:t>MongoDB: CAP Approach</a:t>
            </a:r>
          </a:p>
          <a:p>
            <a:r>
              <a:rPr lang="en-US" dirty="0"/>
              <a:t>MongoDB: Hierarchical Objects</a:t>
            </a:r>
          </a:p>
          <a:p>
            <a:r>
              <a:rPr lang="en-US" dirty="0"/>
              <a:t>Design of MongoDB</a:t>
            </a:r>
          </a:p>
          <a:p>
            <a:r>
              <a:rPr lang="en-US" dirty="0"/>
              <a:t>Installing MongoDB on Windows/Mac/Linux</a:t>
            </a:r>
          </a:p>
          <a:p>
            <a:endParaRPr lang="en-US" dirty="0"/>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MongoDB?</a:t>
            </a:r>
          </a:p>
        </p:txBody>
      </p:sp>
      <p:sp>
        <p:nvSpPr>
          <p:cNvPr id="14" name="Content Placeholder 13"/>
          <p:cNvSpPr>
            <a:spLocks noGrp="1"/>
          </p:cNvSpPr>
          <p:nvPr>
            <p:ph idx="1"/>
          </p:nvPr>
        </p:nvSpPr>
        <p:spPr/>
        <p:txBody>
          <a:bodyPr>
            <a:normAutofit/>
          </a:bodyPr>
          <a:lstStyle/>
          <a:p>
            <a:r>
              <a:rPr lang="en-US" b="0" i="0" dirty="0">
                <a:solidFill>
                  <a:srgbClr val="FFFFFF"/>
                </a:solidFill>
                <a:effectLst/>
                <a:latin typeface="urw-din"/>
              </a:rPr>
              <a:t>MongoDB is an open-source document-oriented database that is designed to store a large scale of data and allows you to work with that data very efficiently.</a:t>
            </a:r>
          </a:p>
          <a:p>
            <a:r>
              <a:rPr lang="en-US" b="0" i="0" dirty="0">
                <a:solidFill>
                  <a:srgbClr val="FFFFFF"/>
                </a:solidFill>
                <a:effectLst/>
                <a:latin typeface="urw-din"/>
              </a:rPr>
              <a:t>Instead of using tables and rows as in the traditional relational databases, MongoDB makes use of Collections &amp; documents.</a:t>
            </a:r>
          </a:p>
          <a:p>
            <a:r>
              <a:rPr lang="en-US" b="0" i="0" dirty="0">
                <a:solidFill>
                  <a:srgbClr val="FFFFFF"/>
                </a:solidFill>
                <a:effectLst/>
                <a:latin typeface="urw-din"/>
              </a:rPr>
              <a:t> Documents consist of key-value pairs which are the basic unit data in MongoDB.</a:t>
            </a:r>
          </a:p>
          <a:p>
            <a:r>
              <a:rPr lang="en-US" dirty="0">
                <a:solidFill>
                  <a:srgbClr val="FFFFFF"/>
                </a:solidFill>
                <a:latin typeface="urw-din"/>
              </a:rPr>
              <a:t>Collections contain set of documents which is equivalent to tables in Relational databases.</a:t>
            </a:r>
            <a:endParaRPr lang="en-US" dirty="0"/>
          </a:p>
        </p:txBody>
      </p:sp>
    </p:spTree>
    <p:extLst>
      <p:ext uri="{BB962C8B-B14F-4D97-AF65-F5344CB8AC3E}">
        <p14:creationId xmlns:p14="http://schemas.microsoft.com/office/powerpoint/2010/main" val="21787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MongoDB?</a:t>
            </a:r>
          </a:p>
        </p:txBody>
      </p:sp>
      <p:sp>
        <p:nvSpPr>
          <p:cNvPr id="14" name="Content Placeholder 13"/>
          <p:cNvSpPr>
            <a:spLocks noGrp="1"/>
          </p:cNvSpPr>
          <p:nvPr>
            <p:ph idx="1"/>
          </p:nvPr>
        </p:nvSpPr>
        <p:spPr/>
        <p:txBody>
          <a:bodyPr>
            <a:normAutofit/>
          </a:bodyPr>
          <a:lstStyle/>
          <a:p>
            <a:r>
              <a:rPr lang="en-US" b="0" i="0" dirty="0">
                <a:solidFill>
                  <a:srgbClr val="FFFFFF"/>
                </a:solidFill>
                <a:effectLst/>
                <a:latin typeface="urw-din"/>
              </a:rPr>
              <a:t>It also provides official driver support for all the popular languages like C, C++, C#, and </a:t>
            </a:r>
            <a:r>
              <a:rPr lang="en-US" b="0" i="0" dirty="0" err="1">
                <a:solidFill>
                  <a:srgbClr val="FFFFFF"/>
                </a:solidFill>
                <a:effectLst/>
                <a:latin typeface="urw-din"/>
              </a:rPr>
              <a:t>.Net</a:t>
            </a:r>
            <a:r>
              <a:rPr lang="en-US" b="0" i="0" dirty="0">
                <a:solidFill>
                  <a:srgbClr val="FFFFFF"/>
                </a:solidFill>
                <a:effectLst/>
                <a:latin typeface="urw-din"/>
              </a:rPr>
              <a:t>, Go, Java, Node.js, Perl, PHP, Python, Motor, Ruby, Scala, Swift, </a:t>
            </a:r>
            <a:r>
              <a:rPr lang="en-US" b="0" i="0" dirty="0" err="1">
                <a:solidFill>
                  <a:srgbClr val="FFFFFF"/>
                </a:solidFill>
                <a:effectLst/>
                <a:latin typeface="urw-din"/>
              </a:rPr>
              <a:t>Mongoid</a:t>
            </a:r>
            <a:r>
              <a:rPr lang="en-US" b="0" i="0" dirty="0">
                <a:solidFill>
                  <a:srgbClr val="FFFFFF"/>
                </a:solidFill>
                <a:effectLst/>
                <a:latin typeface="urw-din"/>
              </a:rPr>
              <a:t>. So, that you can create an application using any of these languages.</a:t>
            </a:r>
          </a:p>
          <a:p>
            <a:r>
              <a:rPr lang="en-US" b="0" i="0" dirty="0">
                <a:solidFill>
                  <a:srgbClr val="FFFFFF"/>
                </a:solidFill>
                <a:effectLst/>
                <a:latin typeface="urw-din"/>
              </a:rPr>
              <a:t>Nowadays there are so many companies that used MongoDB like Facebook, Nokia, eBay, Adobe, Google, etc. to store their large amount of data.</a:t>
            </a:r>
            <a:endParaRPr lang="en-US" dirty="0"/>
          </a:p>
        </p:txBody>
      </p:sp>
    </p:spTree>
    <p:extLst>
      <p:ext uri="{BB962C8B-B14F-4D97-AF65-F5344CB8AC3E}">
        <p14:creationId xmlns:p14="http://schemas.microsoft.com/office/powerpoint/2010/main" val="1170934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MongoDB vs RDBMS </a:t>
            </a:r>
          </a:p>
        </p:txBody>
      </p:sp>
      <p:graphicFrame>
        <p:nvGraphicFramePr>
          <p:cNvPr id="2" name="Table 2">
            <a:extLst>
              <a:ext uri="{FF2B5EF4-FFF2-40B4-BE49-F238E27FC236}">
                <a16:creationId xmlns:a16="http://schemas.microsoft.com/office/drawing/2014/main" id="{55685855-C0C0-9E9D-D59A-4E8154F46527}"/>
              </a:ext>
            </a:extLst>
          </p:cNvPr>
          <p:cNvGraphicFramePr>
            <a:graphicFrameLocks noGrp="1"/>
          </p:cNvGraphicFramePr>
          <p:nvPr>
            <p:ph idx="1"/>
            <p:extLst>
              <p:ext uri="{D42A27DB-BD31-4B8C-83A1-F6EECF244321}">
                <p14:modId xmlns:p14="http://schemas.microsoft.com/office/powerpoint/2010/main" val="3581899279"/>
              </p:ext>
            </p:extLst>
          </p:nvPr>
        </p:nvGraphicFramePr>
        <p:xfrm>
          <a:off x="1219360" y="2348880"/>
          <a:ext cx="10360024" cy="3200400"/>
        </p:xfrm>
        <a:graphic>
          <a:graphicData uri="http://schemas.openxmlformats.org/drawingml/2006/table">
            <a:tbl>
              <a:tblPr firstRow="1" bandRow="1">
                <a:tableStyleId>{5C22544A-7EE6-4342-B048-85BDC9FD1C3A}</a:tableStyleId>
              </a:tblPr>
              <a:tblGrid>
                <a:gridCol w="5180012">
                  <a:extLst>
                    <a:ext uri="{9D8B030D-6E8A-4147-A177-3AD203B41FA5}">
                      <a16:colId xmlns:a16="http://schemas.microsoft.com/office/drawing/2014/main" val="4087483398"/>
                    </a:ext>
                  </a:extLst>
                </a:gridCol>
                <a:gridCol w="5180012">
                  <a:extLst>
                    <a:ext uri="{9D8B030D-6E8A-4147-A177-3AD203B41FA5}">
                      <a16:colId xmlns:a16="http://schemas.microsoft.com/office/drawing/2014/main" val="782943801"/>
                    </a:ext>
                  </a:extLst>
                </a:gridCol>
              </a:tblGrid>
              <a:tr h="370840">
                <a:tc>
                  <a:txBody>
                    <a:bodyPr/>
                    <a:lstStyle/>
                    <a:p>
                      <a:r>
                        <a:rPr lang="en-IN" dirty="0"/>
                        <a:t>RDBMS</a:t>
                      </a:r>
                    </a:p>
                  </a:txBody>
                  <a:tcPr/>
                </a:tc>
                <a:tc>
                  <a:txBody>
                    <a:bodyPr/>
                    <a:lstStyle/>
                    <a:p>
                      <a:r>
                        <a:rPr lang="en-IN" dirty="0"/>
                        <a:t>MongoDB</a:t>
                      </a:r>
                    </a:p>
                  </a:txBody>
                  <a:tcPr/>
                </a:tc>
                <a:extLst>
                  <a:ext uri="{0D108BD9-81ED-4DB2-BD59-A6C34878D82A}">
                    <a16:rowId xmlns:a16="http://schemas.microsoft.com/office/drawing/2014/main" val="1436093920"/>
                  </a:ext>
                </a:extLst>
              </a:tr>
              <a:tr h="370840">
                <a:tc>
                  <a:txBody>
                    <a:bodyPr/>
                    <a:lstStyle/>
                    <a:p>
                      <a:r>
                        <a:rPr lang="en-IN" dirty="0"/>
                        <a:t>Database</a:t>
                      </a:r>
                    </a:p>
                  </a:txBody>
                  <a:tcPr/>
                </a:tc>
                <a:tc>
                  <a:txBody>
                    <a:bodyPr/>
                    <a:lstStyle/>
                    <a:p>
                      <a:r>
                        <a:rPr lang="en-IN" dirty="0"/>
                        <a:t>Database</a:t>
                      </a:r>
                    </a:p>
                  </a:txBody>
                  <a:tcPr/>
                </a:tc>
                <a:extLst>
                  <a:ext uri="{0D108BD9-81ED-4DB2-BD59-A6C34878D82A}">
                    <a16:rowId xmlns:a16="http://schemas.microsoft.com/office/drawing/2014/main" val="1101103510"/>
                  </a:ext>
                </a:extLst>
              </a:tr>
              <a:tr h="370840">
                <a:tc>
                  <a:txBody>
                    <a:bodyPr/>
                    <a:lstStyle/>
                    <a:p>
                      <a:r>
                        <a:rPr lang="en-IN" dirty="0"/>
                        <a:t>Table</a:t>
                      </a:r>
                    </a:p>
                  </a:txBody>
                  <a:tcPr/>
                </a:tc>
                <a:tc>
                  <a:txBody>
                    <a:bodyPr/>
                    <a:lstStyle/>
                    <a:p>
                      <a:r>
                        <a:rPr lang="en-IN" dirty="0"/>
                        <a:t>Collection</a:t>
                      </a:r>
                    </a:p>
                  </a:txBody>
                  <a:tcPr/>
                </a:tc>
                <a:extLst>
                  <a:ext uri="{0D108BD9-81ED-4DB2-BD59-A6C34878D82A}">
                    <a16:rowId xmlns:a16="http://schemas.microsoft.com/office/drawing/2014/main" val="1439532884"/>
                  </a:ext>
                </a:extLst>
              </a:tr>
              <a:tr h="370840">
                <a:tc>
                  <a:txBody>
                    <a:bodyPr/>
                    <a:lstStyle/>
                    <a:p>
                      <a:r>
                        <a:rPr lang="en-IN" dirty="0"/>
                        <a:t>Tuple/Row</a:t>
                      </a:r>
                    </a:p>
                  </a:txBody>
                  <a:tcPr/>
                </a:tc>
                <a:tc>
                  <a:txBody>
                    <a:bodyPr/>
                    <a:lstStyle/>
                    <a:p>
                      <a:r>
                        <a:rPr lang="en-IN" dirty="0"/>
                        <a:t>Document</a:t>
                      </a:r>
                    </a:p>
                  </a:txBody>
                  <a:tcPr/>
                </a:tc>
                <a:extLst>
                  <a:ext uri="{0D108BD9-81ED-4DB2-BD59-A6C34878D82A}">
                    <a16:rowId xmlns:a16="http://schemas.microsoft.com/office/drawing/2014/main" val="925752204"/>
                  </a:ext>
                </a:extLst>
              </a:tr>
              <a:tr h="370840">
                <a:tc>
                  <a:txBody>
                    <a:bodyPr/>
                    <a:lstStyle/>
                    <a:p>
                      <a:r>
                        <a:rPr lang="en-IN" dirty="0"/>
                        <a:t>Column</a:t>
                      </a:r>
                    </a:p>
                  </a:txBody>
                  <a:tcPr/>
                </a:tc>
                <a:tc>
                  <a:txBody>
                    <a:bodyPr/>
                    <a:lstStyle/>
                    <a:p>
                      <a:r>
                        <a:rPr lang="en-IN" dirty="0"/>
                        <a:t>Field</a:t>
                      </a:r>
                    </a:p>
                  </a:txBody>
                  <a:tcPr/>
                </a:tc>
                <a:extLst>
                  <a:ext uri="{0D108BD9-81ED-4DB2-BD59-A6C34878D82A}">
                    <a16:rowId xmlns:a16="http://schemas.microsoft.com/office/drawing/2014/main" val="3824839080"/>
                  </a:ext>
                </a:extLst>
              </a:tr>
              <a:tr h="370840">
                <a:tc>
                  <a:txBody>
                    <a:bodyPr/>
                    <a:lstStyle/>
                    <a:p>
                      <a:r>
                        <a:rPr lang="en-IN" dirty="0"/>
                        <a:t>Table Join</a:t>
                      </a:r>
                    </a:p>
                  </a:txBody>
                  <a:tcPr/>
                </a:tc>
                <a:tc>
                  <a:txBody>
                    <a:bodyPr/>
                    <a:lstStyle/>
                    <a:p>
                      <a:r>
                        <a:rPr lang="en-IN" dirty="0"/>
                        <a:t>Embedded Documents</a:t>
                      </a:r>
                    </a:p>
                  </a:txBody>
                  <a:tcPr/>
                </a:tc>
                <a:extLst>
                  <a:ext uri="{0D108BD9-81ED-4DB2-BD59-A6C34878D82A}">
                    <a16:rowId xmlns:a16="http://schemas.microsoft.com/office/drawing/2014/main" val="2050084883"/>
                  </a:ext>
                </a:extLst>
              </a:tr>
              <a:tr h="370840">
                <a:tc>
                  <a:txBody>
                    <a:bodyPr/>
                    <a:lstStyle/>
                    <a:p>
                      <a:r>
                        <a:rPr lang="en-IN" dirty="0"/>
                        <a:t>Primary Key</a:t>
                      </a:r>
                    </a:p>
                  </a:txBody>
                  <a:tcPr/>
                </a:tc>
                <a:tc>
                  <a:txBody>
                    <a:bodyPr/>
                    <a:lstStyle/>
                    <a:p>
                      <a:r>
                        <a:rPr lang="en-IN" dirty="0"/>
                        <a:t>Primary Key (Default key provided by it)</a:t>
                      </a:r>
                    </a:p>
                  </a:txBody>
                  <a:tcPr/>
                </a:tc>
                <a:extLst>
                  <a:ext uri="{0D108BD9-81ED-4DB2-BD59-A6C34878D82A}">
                    <a16:rowId xmlns:a16="http://schemas.microsoft.com/office/drawing/2014/main" val="3533905211"/>
                  </a:ext>
                </a:extLst>
              </a:tr>
            </a:tbl>
          </a:graphicData>
        </a:graphic>
      </p:graphicFrame>
    </p:spTree>
    <p:extLst>
      <p:ext uri="{BB962C8B-B14F-4D97-AF65-F5344CB8AC3E}">
        <p14:creationId xmlns:p14="http://schemas.microsoft.com/office/powerpoint/2010/main" val="82016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Features of MongoDB</a:t>
            </a:r>
          </a:p>
        </p:txBody>
      </p:sp>
      <p:sp>
        <p:nvSpPr>
          <p:cNvPr id="14" name="Content Placeholder 13"/>
          <p:cNvSpPr>
            <a:spLocks noGrp="1"/>
          </p:cNvSpPr>
          <p:nvPr>
            <p:ph idx="1"/>
          </p:nvPr>
        </p:nvSpPr>
        <p:spPr/>
        <p:txBody>
          <a:bodyPr>
            <a:normAutofit fontScale="92500" lnSpcReduction="20000"/>
          </a:bodyPr>
          <a:lstStyle/>
          <a:p>
            <a:r>
              <a:rPr lang="en-US" dirty="0"/>
              <a:t>Each database contains collections which in turn contains documents. Each document can be different with a varying number of fields. The size and content of each document can be different from each other.</a:t>
            </a:r>
          </a:p>
          <a:p>
            <a:r>
              <a:rPr lang="en-US" dirty="0"/>
              <a:t>The document structure is more in line with how developers construct their classes and objects in their respective programming languages. Developers will often say that their classes are rows are columns but have a clear structure with key-value pairs.</a:t>
            </a:r>
          </a:p>
          <a:p>
            <a:r>
              <a:rPr lang="en-US" dirty="0"/>
              <a:t>The rows (or documents in MongoDB) doesn’t need to have a schema defined beforehand. Instead, the fields can be created on the fly.</a:t>
            </a:r>
          </a:p>
          <a:p>
            <a:r>
              <a:rPr lang="en-US" dirty="0"/>
              <a:t>The data model available within MongoDB allows you to represent hierarchical relationships to store arrays, and other more complex structures more easily.</a:t>
            </a:r>
          </a:p>
        </p:txBody>
      </p:sp>
    </p:spTree>
    <p:extLst>
      <p:ext uri="{BB962C8B-B14F-4D97-AF65-F5344CB8AC3E}">
        <p14:creationId xmlns:p14="http://schemas.microsoft.com/office/powerpoint/2010/main" val="274031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Key Components of MongoDB Architecture</a:t>
            </a:r>
          </a:p>
        </p:txBody>
      </p:sp>
      <p:sp>
        <p:nvSpPr>
          <p:cNvPr id="14" name="Content Placeholder 13"/>
          <p:cNvSpPr>
            <a:spLocks noGrp="1"/>
          </p:cNvSpPr>
          <p:nvPr>
            <p:ph idx="1"/>
          </p:nvPr>
        </p:nvSpPr>
        <p:spPr/>
        <p:txBody>
          <a:bodyPr>
            <a:normAutofit fontScale="77500" lnSpcReduction="20000"/>
          </a:bodyPr>
          <a:lstStyle/>
          <a:p>
            <a:r>
              <a:rPr lang="en-US" b="1" dirty="0"/>
              <a:t>_id </a:t>
            </a:r>
            <a:r>
              <a:rPr lang="en-US" dirty="0"/>
              <a:t>– This is a field required in every MongoDB document. The </a:t>
            </a:r>
            <a:r>
              <a:rPr lang="en-US" b="1" dirty="0"/>
              <a:t>_id</a:t>
            </a:r>
            <a:r>
              <a:rPr lang="en-US" dirty="0"/>
              <a:t> field represents a unique value in the MongoDB document. The </a:t>
            </a:r>
            <a:r>
              <a:rPr lang="en-US" b="1" dirty="0"/>
              <a:t>_id </a:t>
            </a:r>
            <a:r>
              <a:rPr lang="en-US" dirty="0"/>
              <a:t>field is like the document’s primary key.</a:t>
            </a:r>
          </a:p>
          <a:p>
            <a:r>
              <a:rPr lang="en-US" b="1" u="sng" dirty="0"/>
              <a:t>Collection</a:t>
            </a:r>
            <a:r>
              <a:rPr lang="en-US" dirty="0"/>
              <a:t> – This is a grouping of MongoDB documents. A collection is equivalent of a table which is created un any other RDBMS such as MYSQL.</a:t>
            </a:r>
          </a:p>
          <a:p>
            <a:r>
              <a:rPr lang="en-US" b="1" u="sng" dirty="0"/>
              <a:t>Cursor</a:t>
            </a:r>
            <a:r>
              <a:rPr lang="en-US" dirty="0"/>
              <a:t> – is a pointer to the result of a query. Clients can iterate through a cursor to retrieve results.</a:t>
            </a:r>
          </a:p>
          <a:p>
            <a:r>
              <a:rPr lang="en-US" u="sng" dirty="0"/>
              <a:t>Database</a:t>
            </a:r>
            <a:r>
              <a:rPr lang="en-US" dirty="0"/>
              <a:t> – is a container for collections like RDMS wherein it is a container for tables.</a:t>
            </a:r>
          </a:p>
          <a:p>
            <a:r>
              <a:rPr lang="en-US" u="sng" dirty="0"/>
              <a:t>Document</a:t>
            </a:r>
            <a:r>
              <a:rPr lang="en-US" dirty="0"/>
              <a:t> – is a record in a MongoDB collection. Document in turn, will consist of field name &amp; values.</a:t>
            </a:r>
          </a:p>
          <a:p>
            <a:r>
              <a:rPr lang="en-US" u="sng" dirty="0"/>
              <a:t>JSON</a:t>
            </a:r>
            <a:r>
              <a:rPr lang="en-US" dirty="0"/>
              <a:t> – is known as </a:t>
            </a:r>
            <a:r>
              <a:rPr lang="en-US" b="1" dirty="0"/>
              <a:t>JavaScript Object Notation</a:t>
            </a:r>
            <a:r>
              <a:rPr lang="en-US" dirty="0"/>
              <a:t>. This is human-readable, plain text format for expressing structured data.</a:t>
            </a:r>
          </a:p>
        </p:txBody>
      </p:sp>
    </p:spTree>
    <p:extLst>
      <p:ext uri="{BB962C8B-B14F-4D97-AF65-F5344CB8AC3E}">
        <p14:creationId xmlns:p14="http://schemas.microsoft.com/office/powerpoint/2010/main" val="3437995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Key Components of MongoDB Architecture</a:t>
            </a:r>
          </a:p>
        </p:txBody>
      </p:sp>
      <p:sp>
        <p:nvSpPr>
          <p:cNvPr id="14" name="Content Placeholder 13"/>
          <p:cNvSpPr>
            <a:spLocks noGrp="1"/>
          </p:cNvSpPr>
          <p:nvPr>
            <p:ph idx="1"/>
          </p:nvPr>
        </p:nvSpPr>
        <p:spPr/>
        <p:txBody>
          <a:bodyPr>
            <a:normAutofit fontScale="92500" lnSpcReduction="10000"/>
          </a:bodyPr>
          <a:lstStyle/>
          <a:p>
            <a:r>
              <a:rPr lang="en-US" b="1" u="sng" dirty="0"/>
              <a:t>Document-oriented</a:t>
            </a:r>
            <a:r>
              <a:rPr lang="en-US" dirty="0"/>
              <a:t> – Since MongoDB is a NoSQL database, instead of having data in a relational type format, it stored the data in documents. This makes MongoDB very flexible and adaptable to real business world situation and requirement.</a:t>
            </a:r>
          </a:p>
          <a:p>
            <a:r>
              <a:rPr lang="en-US" b="1" u="sng" dirty="0"/>
              <a:t>Replication</a:t>
            </a:r>
            <a:r>
              <a:rPr lang="en-US" dirty="0"/>
              <a:t> – MongoDB can provide high availability with replica sets</a:t>
            </a:r>
          </a:p>
          <a:p>
            <a:r>
              <a:rPr lang="en-US" b="1" u="sng" dirty="0"/>
              <a:t>Indexing</a:t>
            </a:r>
            <a:r>
              <a:rPr lang="en-US" dirty="0"/>
              <a:t> – Indexes can be created to improve the performance of searches within MongoDB.</a:t>
            </a:r>
          </a:p>
          <a:p>
            <a:r>
              <a:rPr lang="en-US" b="1" u="sng" dirty="0"/>
              <a:t>Load Balancing </a:t>
            </a:r>
            <a:r>
              <a:rPr lang="en-US" dirty="0"/>
              <a:t>– MongoDB uses the concept of </a:t>
            </a:r>
            <a:r>
              <a:rPr lang="en-US" dirty="0" err="1"/>
              <a:t>sharding</a:t>
            </a:r>
            <a:r>
              <a:rPr lang="en-US" dirty="0"/>
              <a:t> to scale the data horizontally by splitting data across MongoDB instances. MongoDB can run over multiple servers, balancing the load and/or duplicating data to keep the system up and running in case of hardware failure.</a:t>
            </a:r>
          </a:p>
        </p:txBody>
      </p:sp>
    </p:spTree>
    <p:extLst>
      <p:ext uri="{BB962C8B-B14F-4D97-AF65-F5344CB8AC3E}">
        <p14:creationId xmlns:p14="http://schemas.microsoft.com/office/powerpoint/2010/main" val="2727208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MongoDB: CAP Approach</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lstStyle/>
          <a:p>
            <a:r>
              <a:rPr lang="en-US" dirty="0"/>
              <a:t>Relative to the CAP theorem, MongoDB is a </a:t>
            </a:r>
            <a:r>
              <a:rPr lang="en-US" b="1" u="sng" dirty="0"/>
              <a:t>CP</a:t>
            </a:r>
            <a:r>
              <a:rPr lang="en-US" dirty="0"/>
              <a:t> data store – it resolves network partitions by maintaining consistency, while compromising on availability.</a:t>
            </a:r>
          </a:p>
          <a:p>
            <a:r>
              <a:rPr lang="en-US" dirty="0"/>
              <a:t>MongoDB is strongly consistently by default – if you do a write and then do a read, assuming the write as successful you will always be able to read the result of the write. This is because MongoDB is a single-master system, and all reads go to the primary by default.</a:t>
            </a:r>
          </a:p>
          <a:p>
            <a:r>
              <a:rPr lang="en-US" dirty="0"/>
              <a:t>When the primary node becomes unavailable, the secondary node with the most recent operation log will be elected as the new primary node.</a:t>
            </a:r>
          </a:p>
        </p:txBody>
      </p:sp>
    </p:spTree>
    <p:extLst>
      <p:ext uri="{BB962C8B-B14F-4D97-AF65-F5344CB8AC3E}">
        <p14:creationId xmlns:p14="http://schemas.microsoft.com/office/powerpoint/2010/main" val="30746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1286</TotalTime>
  <Words>1186</Words>
  <Application>Microsoft Office PowerPoint</Application>
  <PresentationFormat>Custom</PresentationFormat>
  <Paragraphs>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Open Sans</vt:lpstr>
      <vt:lpstr>urw-din</vt:lpstr>
      <vt:lpstr>Tech 16x9</vt:lpstr>
      <vt:lpstr>Intro to MongoDB</vt:lpstr>
      <vt:lpstr>Objectives</vt:lpstr>
      <vt:lpstr>What is MongoDB?</vt:lpstr>
      <vt:lpstr>What is MongoDB?</vt:lpstr>
      <vt:lpstr>MongoDB vs RDBMS </vt:lpstr>
      <vt:lpstr>Features of MongoDB</vt:lpstr>
      <vt:lpstr>Key Components of MongoDB Architecture</vt:lpstr>
      <vt:lpstr>Key Components of MongoDB Architecture</vt:lpstr>
      <vt:lpstr>MongoDB: CAP Approach</vt:lpstr>
      <vt:lpstr>MongoDB: Hierarchical Objects</vt:lpstr>
      <vt:lpstr>MongoDB: Hierarchical Objects</vt:lpstr>
      <vt:lpstr>MongoDB Design</vt:lpstr>
      <vt:lpstr>Embedding vs. Referencing</vt:lpstr>
      <vt:lpstr>Embedding vs. Referencing</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NoSQL</dc:title>
  <dc:creator>Siddharth Agrawal</dc:creator>
  <cp:lastModifiedBy>Siddharth Agrawal</cp:lastModifiedBy>
  <cp:revision>53</cp:revision>
  <dcterms:created xsi:type="dcterms:W3CDTF">2022-08-15T17:29:01Z</dcterms:created>
  <dcterms:modified xsi:type="dcterms:W3CDTF">2022-08-17T12:54:33Z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