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96" r:id="rId7"/>
    <p:sldId id="306" r:id="rId8"/>
    <p:sldId id="307" r:id="rId9"/>
    <p:sldId id="272" r:id="rId10"/>
    <p:sldId id="273" r:id="rId11"/>
    <p:sldId id="308" r:id="rId12"/>
    <p:sldId id="30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8/18/2022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8/18/2022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8/18/2022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Features &amp; Operations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&amp; BSON Format</a:t>
            </a:r>
          </a:p>
          <a:p>
            <a:r>
              <a:rPr lang="en-US" dirty="0"/>
              <a:t>Schema Flexibility</a:t>
            </a:r>
          </a:p>
          <a:p>
            <a:r>
              <a:rPr lang="en-US" dirty="0"/>
              <a:t>Features of MongoDB</a:t>
            </a:r>
          </a:p>
          <a:p>
            <a:r>
              <a:rPr lang="en-US" dirty="0"/>
              <a:t>Datatypes in MongoDB</a:t>
            </a:r>
          </a:p>
          <a:p>
            <a:r>
              <a:rPr lang="en-US" dirty="0"/>
              <a:t>CRUD – Read &amp; Create</a:t>
            </a:r>
          </a:p>
          <a:p>
            <a:r>
              <a:rPr lang="en-US" dirty="0"/>
              <a:t>Indexing functionality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err="1">
                <a:solidFill>
                  <a:srgbClr val="FFFFFF"/>
                </a:solidFill>
                <a:latin typeface="urw-din"/>
              </a:rPr>
              <a:t>Javascript</a:t>
            </a:r>
            <a:r>
              <a:rPr lang="en-US" b="1" u="sng" dirty="0">
                <a:solidFill>
                  <a:srgbClr val="FFFFFF"/>
                </a:solidFill>
                <a:latin typeface="urw-din"/>
              </a:rPr>
              <a:t> Object Notation (JSON) </a:t>
            </a:r>
            <a:r>
              <a:rPr lang="en-US" b="1" dirty="0">
                <a:solidFill>
                  <a:srgbClr val="FFFFFF"/>
                </a:solidFill>
                <a:latin typeface="urw-din"/>
              </a:rPr>
              <a:t>Objects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are simple associative containers, wherein a string key is mapped to a value (which can be a number, string, function, or even another object). </a:t>
            </a:r>
          </a:p>
          <a:p>
            <a:r>
              <a:rPr lang="en-US" dirty="0">
                <a:solidFill>
                  <a:srgbClr val="FFFFFF"/>
                </a:solidFill>
                <a:latin typeface="urw-din"/>
              </a:rPr>
              <a:t>This simple language trait allowed JavaScript objects to be represented remarkably simply in text –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_id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Backus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1787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urw-din"/>
              </a:rPr>
              <a:t>Binary JSON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is a textual object notation widely used to transmit and store data across web-based applications. </a:t>
            </a:r>
            <a:r>
              <a:rPr lang="en-US" b="1" dirty="0">
                <a:solidFill>
                  <a:srgbClr val="FFFFFF"/>
                </a:solidFill>
                <a:latin typeface="urw-din"/>
              </a:rPr>
              <a:t>JSON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is easier to understand as it is human-readable, but compared to BSON, it supports fewer data types. </a:t>
            </a:r>
          </a:p>
          <a:p>
            <a:r>
              <a:rPr lang="en-US" b="1" dirty="0">
                <a:solidFill>
                  <a:srgbClr val="FFFFFF"/>
                </a:solidFill>
                <a:latin typeface="urw-din"/>
              </a:rPr>
              <a:t>BSON</a:t>
            </a:r>
            <a:r>
              <a:rPr lang="en-US" dirty="0">
                <a:solidFill>
                  <a:srgbClr val="FFFFFF"/>
                </a:solidFill>
                <a:latin typeface="urw-din"/>
              </a:rPr>
              <a:t> encodes type and length information, too, making it easier for machines to parse. MongoDB stores data in BSON format.</a:t>
            </a: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  <a:p>
            <a:endParaRPr lang="en-US" dirty="0">
              <a:solidFill>
                <a:srgbClr val="FFFFFF"/>
              </a:solidFill>
              <a:latin typeface="urw-d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56A76-5BE9-43E9-18F1-9915ABBD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89" y="4668007"/>
            <a:ext cx="10342921" cy="19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0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&amp; BSON Format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AD5F7D-A8BE-99CB-C0D5-2F95BB0A1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081658"/>
              </p:ext>
            </p:extLst>
          </p:nvPr>
        </p:nvGraphicFramePr>
        <p:xfrm>
          <a:off x="1219200" y="1701800"/>
          <a:ext cx="10360023" cy="497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1">
                  <a:extLst>
                    <a:ext uri="{9D8B030D-6E8A-4147-A177-3AD203B41FA5}">
                      <a16:colId xmlns:a16="http://schemas.microsoft.com/office/drawing/2014/main" val="4251849881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765900230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794217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BSON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6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Type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files are written in text format.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files are written in binary.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14719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Speed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is fast to read but slower to build.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is slow to read but faster to build and scan.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6907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Space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data is slightly smaller in byte size.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data is slightly larger in byte size.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286502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Encode and Decode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We can send JSON through APIs without encoding and decoding.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files are encoded before storing and decoded before displaying.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7906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Parse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is a human-readable format that doesn't require parsing.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BSON needs to be parsed as they are machine-generated and not human-readable.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6417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Data Types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JSON has a specific set of data types—string, </a:t>
                      </a:r>
                      <a:r>
                        <a:rPr lang="en-US" sz="1300" dirty="0" err="1">
                          <a:effectLst/>
                        </a:rPr>
                        <a:t>boolean</a:t>
                      </a:r>
                      <a:r>
                        <a:rPr lang="en-US" sz="1300" dirty="0">
                          <a:effectLst/>
                        </a:rPr>
                        <a:t>, number for numeric data types, array, object, and null.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Unlike JSON, BSON offers additional data types such as bindata for binary data, decimal128 for numeric.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38198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Akzidenz Grotesk BQ Medium"/>
                        </a:rPr>
                        <a:t>Usage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Used to send data through the network (mostly through APIs).</a:t>
                      </a:r>
                    </a:p>
                  </a:txBody>
                  <a:tcPr marL="95250" marR="95250" marT="142875" marB="14287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Databases use BSON to store data.</a:t>
                      </a:r>
                    </a:p>
                  </a:txBody>
                  <a:tcPr marL="95250" marR="95250" marT="142875" marB="142875" anchor="ctr"/>
                </a:tc>
                <a:extLst>
                  <a:ext uri="{0D108BD9-81ED-4DB2-BD59-A6C34878D82A}">
                    <a16:rowId xmlns:a16="http://schemas.microsoft.com/office/drawing/2014/main" val="123125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3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Flexibility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Firstly, JSON documents are polymorphic – fields can vary from document to document within a single collection.</a:t>
            </a:r>
          </a:p>
          <a:p>
            <a:r>
              <a:rPr lang="en-US" dirty="0"/>
              <a:t>Secondly, there is no need to declare the structure of documents to the database – documents are self-describing.</a:t>
            </a:r>
          </a:p>
          <a:p>
            <a:r>
              <a:rPr lang="en-US" dirty="0"/>
              <a:t>Thirdly, if a new field needs to be added to a document, it can be created without affecting all other documents in the collection, without updating a central system catalog and without taking the database offline.</a:t>
            </a:r>
          </a:p>
        </p:txBody>
      </p:sp>
    </p:spTree>
    <p:extLst>
      <p:ext uri="{BB962C8B-B14F-4D97-AF65-F5344CB8AC3E}">
        <p14:creationId xmlns:p14="http://schemas.microsoft.com/office/powerpoint/2010/main" val="117093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Features of MongoDB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Ad-hoc queries for optimized, real-time analytics</a:t>
            </a:r>
          </a:p>
          <a:p>
            <a:r>
              <a:rPr lang="en-US" dirty="0"/>
              <a:t>Indexing appropriately for better query executions</a:t>
            </a:r>
          </a:p>
          <a:p>
            <a:r>
              <a:rPr lang="en-US" dirty="0"/>
              <a:t>Replication for better data availability and stability</a:t>
            </a:r>
          </a:p>
          <a:p>
            <a:r>
              <a:rPr lang="en-IN" dirty="0" err="1"/>
              <a:t>Sharding</a:t>
            </a:r>
            <a:endParaRPr lang="en-IN" dirty="0"/>
          </a:p>
          <a:p>
            <a:r>
              <a:rPr lang="en-IN" dirty="0"/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7403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>
                <a:effectLst/>
                <a:latin typeface="Open Sans" panose="020B0606030504020204" pitchFamily="34" charset="0"/>
              </a:rPr>
              <a:t>Map-Reduce in MongoDB</a:t>
            </a:r>
            <a:endParaRPr lang="en-IN" b="1" i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CF4741-CF15-492E-D53D-646EB528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92" y="1623285"/>
            <a:ext cx="8750849" cy="492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5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n-IN" b="1" i="0" dirty="0">
                <a:effectLst/>
                <a:latin typeface="Open Sans" panose="020B0606030504020204" pitchFamily="34" charset="0"/>
              </a:rPr>
              <a:t>Datatypes in MongoDB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IN" dirty="0"/>
              <a:t>String</a:t>
            </a:r>
          </a:p>
          <a:p>
            <a:pPr algn="l"/>
            <a:r>
              <a:rPr lang="en-IN" dirty="0"/>
              <a:t>Integer</a:t>
            </a:r>
          </a:p>
          <a:p>
            <a:pPr algn="l"/>
            <a:r>
              <a:rPr lang="en-IN" dirty="0"/>
              <a:t>Boolean</a:t>
            </a:r>
          </a:p>
          <a:p>
            <a:pPr algn="l"/>
            <a:r>
              <a:rPr lang="en-IN" dirty="0"/>
              <a:t>Double – This type is used to store floating point values</a:t>
            </a:r>
          </a:p>
          <a:p>
            <a:pPr algn="l"/>
            <a:r>
              <a:rPr lang="en-IN" dirty="0"/>
              <a:t>Min/Max Keys</a:t>
            </a:r>
          </a:p>
          <a:p>
            <a:pPr algn="l"/>
            <a:r>
              <a:rPr lang="en-IN" dirty="0"/>
              <a:t>Arrays</a:t>
            </a:r>
          </a:p>
          <a:p>
            <a:pPr algn="l"/>
            <a:r>
              <a:rPr lang="en-IN" dirty="0"/>
              <a:t>Timestamp</a:t>
            </a:r>
          </a:p>
          <a:p>
            <a:pPr algn="l"/>
            <a:r>
              <a:rPr lang="en-IN" dirty="0"/>
              <a:t>Object</a:t>
            </a:r>
          </a:p>
          <a:p>
            <a:pPr algn="l"/>
            <a:r>
              <a:rPr lang="en-IN" dirty="0"/>
              <a:t>Null</a:t>
            </a:r>
          </a:p>
          <a:p>
            <a:pPr algn="l"/>
            <a:r>
              <a:rPr lang="en-IN" dirty="0"/>
              <a:t>Symbol – This datatype is used identically like a string; however, it is generally reserved for a languages that uses a specific symbol type.</a:t>
            </a:r>
          </a:p>
          <a:p>
            <a:pPr algn="l"/>
            <a:r>
              <a:rPr lang="en-IN" dirty="0"/>
              <a:t>Binary</a:t>
            </a:r>
          </a:p>
          <a:p>
            <a:pPr algn="l"/>
            <a:r>
              <a:rPr lang="en-IN" dirty="0"/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10700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1421</TotalTime>
  <Words>516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Akzidenz Grotesk BQ Medium</vt:lpstr>
      <vt:lpstr>Arial</vt:lpstr>
      <vt:lpstr>Calibri</vt:lpstr>
      <vt:lpstr>Consolas</vt:lpstr>
      <vt:lpstr>Open Sans</vt:lpstr>
      <vt:lpstr>urw-din</vt:lpstr>
      <vt:lpstr>Tech 16x9</vt:lpstr>
      <vt:lpstr>MongoDB Features &amp; Operations</vt:lpstr>
      <vt:lpstr>Objectives</vt:lpstr>
      <vt:lpstr>JSON &amp; BSON Format</vt:lpstr>
      <vt:lpstr>JSON &amp; BSON Format</vt:lpstr>
      <vt:lpstr>JSON &amp; BSON Format</vt:lpstr>
      <vt:lpstr>Schema Flexibility</vt:lpstr>
      <vt:lpstr>Features of MongoDB</vt:lpstr>
      <vt:lpstr>Map-Reduce in MongoDB</vt:lpstr>
      <vt:lpstr>Datatypes in MongoDB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NoSQL</dc:title>
  <dc:creator>Siddharth Agrawal</dc:creator>
  <cp:lastModifiedBy>Siddharth Agrawal</cp:lastModifiedBy>
  <cp:revision>72</cp:revision>
  <dcterms:created xsi:type="dcterms:W3CDTF">2022-08-15T17:29:01Z</dcterms:created>
  <dcterms:modified xsi:type="dcterms:W3CDTF">2022-08-18T13:56:23Z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