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310" r:id="rId7"/>
    <p:sldId id="296" r:id="rId8"/>
    <p:sldId id="311" r:id="rId9"/>
    <p:sldId id="312" r:id="rId10"/>
    <p:sldId id="313" r:id="rId11"/>
    <p:sldId id="314" r:id="rId12"/>
    <p:sldId id="319" r:id="rId13"/>
    <p:sldId id="315" r:id="rId14"/>
    <p:sldId id="316" r:id="rId15"/>
    <p:sldId id="317" r:id="rId16"/>
    <p:sldId id="306" r:id="rId17"/>
    <p:sldId id="320" r:id="rId18"/>
    <p:sldId id="321" r:id="rId19"/>
    <p:sldId id="322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18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Operations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Remove all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Note – “remove” command has been deprecated, please use 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deleteOne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deleteMany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 instead.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Remove a single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Note – This d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eletes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at most a single document that match a specified filter even though multiple documents may match the specified filter.</a:t>
            </a: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Remove all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9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2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urw-din"/>
              </a:rPr>
              <a:t>Indexes provide users efficient way of querying data. When querying data without indexes, the query will have to search for all the records within a database to find data that match the query.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In MongoDB, querying without indexes is called a collection scan. A collection scan will –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urw-din"/>
              </a:rPr>
              <a:t>Result in various performance bottlenecks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urw-din"/>
              </a:rPr>
              <a:t>Significantly slow down your application</a:t>
            </a:r>
          </a:p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Index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– Indices are special data structure that store a small part of the collection data in a way that can be queried easily.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In </a:t>
            </a:r>
            <a:r>
              <a:rPr lang="en-US" dirty="0" err="1">
                <a:solidFill>
                  <a:srgbClr val="FFFFFF"/>
                </a:solidFill>
                <a:latin typeface="urw-din"/>
              </a:rPr>
              <a:t>MondoDB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, indexes are defined at the collection level and indexes on any field or subfield of the documents in a collection are supported.</a:t>
            </a: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5394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urw-din"/>
              </a:rPr>
              <a:t>When creating a index MongoDB creates a unique index using the _id and this is treated as the default index by MongoDB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Create Index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00"/>
                </a:solidFill>
                <a:latin typeface="urw-din"/>
              </a:rPr>
              <a:t>$db.&lt;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collection_name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&gt;.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createIndex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({&lt;key/field/index type&gt;: 1/-1})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When creating an index we need to define the field to be indexed in which direction using values as 1/-1.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Get all indexes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00"/>
                </a:solidFill>
                <a:latin typeface="urw-din"/>
              </a:rPr>
              <a:t>$db.&lt;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collection_name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&gt;.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getIndexes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Drop and index</a:t>
            </a:r>
          </a:p>
          <a:p>
            <a:pPr marL="377886" lvl="1" indent="0">
              <a:buNone/>
            </a:pPr>
            <a:r>
              <a:rPr lang="en-US" dirty="0">
                <a:solidFill>
                  <a:srgbClr val="FFFF00"/>
                </a:solidFill>
                <a:latin typeface="urw-din"/>
              </a:rPr>
              <a:t>$db.&lt;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collection_name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&gt;.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dropIndex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(&lt;</a:t>
            </a:r>
            <a:r>
              <a:rPr lang="en-US" dirty="0" err="1">
                <a:solidFill>
                  <a:srgbClr val="FFFF00"/>
                </a:solidFill>
                <a:latin typeface="urw-din"/>
              </a:rPr>
              <a:t>index_name</a:t>
            </a:r>
            <a:r>
              <a:rPr lang="en-US" dirty="0">
                <a:solidFill>
                  <a:srgbClr val="FFFF00"/>
                </a:solidFill>
                <a:latin typeface="urw-din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3879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urw-din"/>
              </a:rPr>
              <a:t>Aggregation operations process multiple documents and return computed results. You can use aggregation operations to: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$match 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stage – filters data we need to work with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$group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stage – does the aggregation job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$sort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stage – sorts the resulting documents in ascending/descending order</a:t>
            </a: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  <p:pic>
        <p:nvPicPr>
          <p:cNvPr id="1026" name="Picture 2" descr="MongoDB Aggregation: tutorial with examples and exercises | Studio 3T">
            <a:extLst>
              <a:ext uri="{FF2B5EF4-FFF2-40B4-BE49-F238E27FC236}">
                <a16:creationId xmlns:a16="http://schemas.microsoft.com/office/drawing/2014/main" id="{123E081A-CE1A-ACC3-E057-08F55193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4084640"/>
            <a:ext cx="6858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Functionality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urw-din"/>
              </a:rPr>
              <a:t>Some other important Aggregation operators are - 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$project 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– get the desired field in output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urw-din"/>
              </a:rPr>
              <a:t>$out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stage – inserts the result in a new specified collection</a:t>
            </a:r>
          </a:p>
        </p:txBody>
      </p:sp>
    </p:spTree>
    <p:extLst>
      <p:ext uri="{BB962C8B-B14F-4D97-AF65-F5344CB8AC3E}">
        <p14:creationId xmlns:p14="http://schemas.microsoft.com/office/powerpoint/2010/main" val="116010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Datatypes in MongoDB</a:t>
            </a:r>
          </a:p>
          <a:p>
            <a:r>
              <a:rPr lang="en-US" dirty="0"/>
              <a:t>CRUD – Update &amp; Delete</a:t>
            </a:r>
          </a:p>
          <a:p>
            <a:r>
              <a:rPr lang="en-US" dirty="0"/>
              <a:t>Indexing functionality</a:t>
            </a:r>
          </a:p>
          <a:p>
            <a:r>
              <a:rPr lang="en-US" dirty="0"/>
              <a:t>Aggregated Functionality</a:t>
            </a:r>
          </a:p>
          <a:p>
            <a:r>
              <a:rPr lang="en-US" dirty="0"/>
              <a:t>Map-Reduce Functionality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effectLst/>
                <a:latin typeface="Open Sans" panose="020B0606030504020204" pitchFamily="34" charset="0"/>
              </a:rPr>
              <a:t>Datatypes in MongoDB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String</a:t>
            </a:r>
          </a:p>
          <a:p>
            <a:pPr algn="l"/>
            <a:r>
              <a:rPr lang="en-IN" dirty="0"/>
              <a:t>Integer</a:t>
            </a:r>
          </a:p>
          <a:p>
            <a:pPr algn="l"/>
            <a:r>
              <a:rPr lang="en-IN" dirty="0"/>
              <a:t>Boolean</a:t>
            </a:r>
          </a:p>
          <a:p>
            <a:pPr algn="l"/>
            <a:r>
              <a:rPr lang="en-IN" dirty="0"/>
              <a:t>Double – This type is used to store floating point values</a:t>
            </a:r>
          </a:p>
          <a:p>
            <a:pPr algn="l"/>
            <a:r>
              <a:rPr lang="en-IN" dirty="0"/>
              <a:t>Min/Max Keys</a:t>
            </a:r>
          </a:p>
          <a:p>
            <a:pPr algn="l"/>
            <a:r>
              <a:rPr lang="en-IN" dirty="0"/>
              <a:t>Arrays</a:t>
            </a:r>
          </a:p>
          <a:p>
            <a:pPr algn="l"/>
            <a:r>
              <a:rPr lang="en-IN" dirty="0"/>
              <a:t>Timestamp</a:t>
            </a:r>
          </a:p>
          <a:p>
            <a:pPr algn="l"/>
            <a:r>
              <a:rPr lang="en-IN" dirty="0"/>
              <a:t>Object</a:t>
            </a:r>
          </a:p>
          <a:p>
            <a:pPr algn="l"/>
            <a:r>
              <a:rPr lang="en-IN" dirty="0"/>
              <a:t>Null</a:t>
            </a:r>
          </a:p>
          <a:p>
            <a:pPr algn="l"/>
            <a:r>
              <a:rPr lang="en-IN" dirty="0"/>
              <a:t>Symbol – This datatype is used identically like a string; however, it is generally reserved for a languages that uses a specific symbol type.</a:t>
            </a:r>
          </a:p>
          <a:p>
            <a:pPr algn="l"/>
            <a:r>
              <a:rPr lang="en-IN" dirty="0"/>
              <a:t>Binary</a:t>
            </a:r>
          </a:p>
          <a:p>
            <a:pPr algn="l"/>
            <a:r>
              <a:rPr lang="en-IN" dirty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9869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Update the order quantity to 30 of document’s _id=1?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_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Note – </a:t>
            </a:r>
            <a:r>
              <a:rPr lang="en-IN" dirty="0" err="1">
                <a:solidFill>
                  <a:srgbClr val="FFC600"/>
                </a:solidFill>
                <a:latin typeface="Consolas" panose="020B0609020204030204" pitchFamily="49" charset="0"/>
              </a:rPr>
              <a:t>updateOne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()</a:t>
            </a:r>
            <a:r>
              <a:rPr lang="en-IN" b="0" i="0" dirty="0">
                <a:solidFill>
                  <a:srgbClr val="FFFFFF"/>
                </a:solidFill>
                <a:effectLst/>
                <a:latin typeface="urw-din"/>
              </a:rPr>
              <a:t> is similar to </a:t>
            </a:r>
            <a:r>
              <a:rPr lang="en-IN" dirty="0">
                <a:solidFill>
                  <a:srgbClr val="FFC600"/>
                </a:solidFill>
                <a:latin typeface="Consolas" panose="020B0609020204030204" pitchFamily="49" charset="0"/>
              </a:rPr>
              <a:t>update() </a:t>
            </a: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except it does not support the multi option.</a:t>
            </a:r>
          </a:p>
        </p:txBody>
      </p:sp>
    </p:spTree>
    <p:extLst>
      <p:ext uri="{BB962C8B-B14F-4D97-AF65-F5344CB8AC3E}">
        <p14:creationId xmlns:p14="http://schemas.microsoft.com/office/powerpoint/2010/main" val="217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500" dirty="0">
                <a:solidFill>
                  <a:srgbClr val="E1EFFF"/>
                </a:solidFill>
                <a:latin typeface="Consolas" panose="020B0609020204030204" pitchFamily="49" charset="0"/>
              </a:rPr>
              <a:t>Q. Update price of all </a:t>
            </a:r>
            <a:r>
              <a:rPr lang="en-IN" sz="3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sz="3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dirty="0">
                <a:solidFill>
                  <a:srgbClr val="E1EFFF"/>
                </a:solidFill>
                <a:latin typeface="Consolas" panose="020B0609020204030204" pitchFamily="49" charset="0"/>
              </a:rPr>
              <a:t> size orders to 15?</a:t>
            </a:r>
            <a:endParaRPr lang="en-IN" sz="35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sz="35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sz="3500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5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sz="32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 }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5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5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en-IN" sz="35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35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FFFFFF"/>
                </a:solidFill>
                <a:latin typeface="Consolas" panose="020B0609020204030204" pitchFamily="49" charset="0"/>
              </a:rPr>
              <a:t>Important </a:t>
            </a:r>
            <a:r>
              <a:rPr lang="en-IN" sz="4000" dirty="0">
                <a:solidFill>
                  <a:srgbClr val="FFFFFF"/>
                </a:solidFill>
                <a:latin typeface="Consolas" panose="020B0609020204030204" pitchFamily="49" charset="0"/>
              </a:rPr>
              <a:t>Note – when you copy paste this code make sure at the time of editing any string character (</a:t>
            </a:r>
            <a:r>
              <a:rPr lang="en-IN" sz="40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“) is not allowed rather you should use (").</a:t>
            </a:r>
            <a:endParaRPr lang="en-IN" sz="4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Increase the price of all 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 by 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9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Decrease the price of all 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IN" sz="28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 by 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86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Increase price of all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&amp;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orders by 1?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$in: [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A5FF90"/>
                </a:solidFill>
                <a:latin typeface="Consolas" panose="020B0609020204030204" pitchFamily="49" charset="0"/>
              </a:rPr>
              <a:t>medium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4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Update &amp; Delete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Q. Update a single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E1EFFF"/>
                </a:solidFill>
                <a:latin typeface="Consolas" panose="020B0609020204030204" pitchFamily="49" charset="0"/>
              </a:rPr>
              <a:t> size order’s quantity by 5 and get the updated document in return?</a:t>
            </a:r>
            <a:endParaRPr lang="en-IN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IN" b="0" dirty="0" err="1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findOneAndUpdate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628C"/>
                </a:solidFill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9EFFFF"/>
                </a:solidFill>
                <a:latin typeface="Consolas" panose="020B0609020204030204" pitchFamily="49" charset="0"/>
              </a:rPr>
              <a:t>        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92FC79"/>
                </a:solidFill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, //if document not found then it will create one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returnDocument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IN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8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1727</TotalTime>
  <Words>909</Words>
  <Application>Microsoft Office PowerPoint</Application>
  <PresentationFormat>Custom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Open Sans</vt:lpstr>
      <vt:lpstr>urw-din</vt:lpstr>
      <vt:lpstr>Tech 16x9</vt:lpstr>
      <vt:lpstr>MongoDB Operations</vt:lpstr>
      <vt:lpstr>Objectives</vt:lpstr>
      <vt:lpstr>Datatypes in MongoDB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CRUD Update &amp; Delete</vt:lpstr>
      <vt:lpstr>Indexing Functionality</vt:lpstr>
      <vt:lpstr>Indexing Functionality</vt:lpstr>
      <vt:lpstr>Aggregate Functionality</vt:lpstr>
      <vt:lpstr>Aggregate Functionality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NoSQL</dc:title>
  <dc:creator>Siddharth Agrawal</dc:creator>
  <cp:lastModifiedBy>Siddharth Agrawal</cp:lastModifiedBy>
  <cp:revision>108</cp:revision>
  <dcterms:created xsi:type="dcterms:W3CDTF">2022-08-15T17:29:01Z</dcterms:created>
  <dcterms:modified xsi:type="dcterms:W3CDTF">2022-08-19T15:31:22Z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