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57" r:id="rId5"/>
    <p:sldId id="268" r:id="rId6"/>
    <p:sldId id="296" r:id="rId7"/>
    <p:sldId id="272" r:id="rId8"/>
    <p:sldId id="297" r:id="rId9"/>
    <p:sldId id="298" r:id="rId10"/>
    <p:sldId id="299" r:id="rId11"/>
    <p:sldId id="300" r:id="rId12"/>
    <p:sldId id="301" r:id="rId13"/>
    <p:sldId id="302" r:id="rId14"/>
    <p:sldId id="273" r:id="rId15"/>
    <p:sldId id="274" r:id="rId16"/>
    <p:sldId id="306" r:id="rId17"/>
    <p:sldId id="307" r:id="rId18"/>
    <p:sldId id="276" r:id="rId19"/>
    <p:sldId id="303" r:id="rId20"/>
    <p:sldId id="304" r:id="rId21"/>
    <p:sldId id="279" r:id="rId22"/>
    <p:sldId id="305" r:id="rId23"/>
    <p:sldId id="281" r:id="rId24"/>
    <p:sldId id="285" r:id="rId25"/>
    <p:sldId id="295"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644" y="4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12/12/2022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12/12/2022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12/12/2022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12/12/2022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12/12/2022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12/12/2022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852" y="584200"/>
            <a:ext cx="9306649" cy="2000251"/>
          </a:xfrm>
        </p:spPr>
        <p:txBody>
          <a:bodyPr/>
          <a:lstStyle/>
          <a:p>
            <a:r>
              <a:rPr lang="pt-BR" b="1" dirty="0"/>
              <a:t>Intro to NodeJS &amp; OS Concepts</a:t>
            </a:r>
            <a:endParaRPr lang="en-US" b="1"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a:bodyPr>
          <a:lstStyle/>
          <a:p>
            <a:pPr algn="l" fontAlgn="base"/>
            <a:r>
              <a:rPr lang="en-IN" b="1" i="0" dirty="0">
                <a:solidFill>
                  <a:srgbClr val="FFFFFF"/>
                </a:solidFill>
                <a:effectLst/>
                <a:latin typeface="urw-din"/>
              </a:rPr>
              <a:t>Some Popular Stacks are –</a:t>
            </a:r>
          </a:p>
          <a:p>
            <a:pPr lvl="1" fontAlgn="base"/>
            <a:r>
              <a:rPr lang="en-IN" b="1" i="0" dirty="0">
                <a:solidFill>
                  <a:srgbClr val="FFFFFF"/>
                </a:solidFill>
                <a:effectLst/>
                <a:latin typeface="urw-din"/>
              </a:rPr>
              <a:t>MEAN </a:t>
            </a:r>
            <a:r>
              <a:rPr lang="en-IN" i="0" dirty="0">
                <a:solidFill>
                  <a:srgbClr val="FFFFFF"/>
                </a:solidFill>
                <a:effectLst/>
                <a:latin typeface="urw-din"/>
              </a:rPr>
              <a:t>Stack: </a:t>
            </a:r>
            <a:r>
              <a:rPr lang="en-IN" b="0" i="0" dirty="0">
                <a:solidFill>
                  <a:srgbClr val="FFFFFF"/>
                </a:solidFill>
                <a:effectLst/>
                <a:latin typeface="urw-din"/>
              </a:rPr>
              <a:t>MongoDB, Express, AngularJS and Node.js.</a:t>
            </a:r>
          </a:p>
          <a:p>
            <a:pPr lvl="1" fontAlgn="base"/>
            <a:r>
              <a:rPr lang="en-IN" b="1" i="0" dirty="0">
                <a:solidFill>
                  <a:srgbClr val="FFFFFF"/>
                </a:solidFill>
                <a:effectLst/>
                <a:latin typeface="urw-din"/>
              </a:rPr>
              <a:t>MERN </a:t>
            </a:r>
            <a:r>
              <a:rPr lang="en-IN" i="0" dirty="0">
                <a:solidFill>
                  <a:srgbClr val="FFFFFF"/>
                </a:solidFill>
                <a:effectLst/>
                <a:latin typeface="urw-din"/>
              </a:rPr>
              <a:t>Stack: </a:t>
            </a:r>
            <a:r>
              <a:rPr lang="en-IN" b="0" i="0" dirty="0">
                <a:solidFill>
                  <a:srgbClr val="FFFFFF"/>
                </a:solidFill>
                <a:effectLst/>
                <a:latin typeface="urw-din"/>
              </a:rPr>
              <a:t>MongoDB, Express, ReactJS and Node.js</a:t>
            </a:r>
          </a:p>
          <a:p>
            <a:pPr lvl="1" fontAlgn="base"/>
            <a:r>
              <a:rPr lang="en-IN" b="1" i="0" dirty="0">
                <a:solidFill>
                  <a:srgbClr val="FFFFFF"/>
                </a:solidFill>
                <a:effectLst/>
                <a:latin typeface="urw-din"/>
              </a:rPr>
              <a:t>Django</a:t>
            </a:r>
            <a:r>
              <a:rPr lang="en-IN" i="0" dirty="0">
                <a:solidFill>
                  <a:srgbClr val="FFFFFF"/>
                </a:solidFill>
                <a:effectLst/>
                <a:latin typeface="urw-din"/>
              </a:rPr>
              <a:t> Stack:</a:t>
            </a:r>
            <a:r>
              <a:rPr lang="en-IN" b="0" i="0" dirty="0">
                <a:solidFill>
                  <a:srgbClr val="FFFFFF"/>
                </a:solidFill>
                <a:effectLst/>
                <a:latin typeface="urw-din"/>
              </a:rPr>
              <a:t> Django, python and MySQL as Database.</a:t>
            </a:r>
          </a:p>
          <a:p>
            <a:pPr lvl="1" fontAlgn="base"/>
            <a:r>
              <a:rPr lang="en-IN" b="1" i="0" dirty="0">
                <a:solidFill>
                  <a:srgbClr val="FFFFFF"/>
                </a:solidFill>
                <a:effectLst/>
                <a:latin typeface="urw-din"/>
              </a:rPr>
              <a:t>Rails or </a:t>
            </a:r>
            <a:r>
              <a:rPr lang="en-IN" i="0" dirty="0">
                <a:solidFill>
                  <a:srgbClr val="FFFFFF"/>
                </a:solidFill>
                <a:effectLst/>
                <a:latin typeface="urw-din"/>
              </a:rPr>
              <a:t>Ruby on Rails:</a:t>
            </a:r>
            <a:r>
              <a:rPr lang="en-IN" b="0" i="0" u="sng" dirty="0">
                <a:solidFill>
                  <a:srgbClr val="FFFFFF"/>
                </a:solidFill>
                <a:effectLst/>
                <a:latin typeface="urw-din"/>
              </a:rPr>
              <a:t> </a:t>
            </a:r>
            <a:r>
              <a:rPr lang="en-IN" b="0" i="0" dirty="0">
                <a:solidFill>
                  <a:srgbClr val="FFFFFF"/>
                </a:solidFill>
                <a:effectLst/>
                <a:latin typeface="urw-din"/>
              </a:rPr>
              <a:t>Uses Ruby, PHP and MySQL.</a:t>
            </a:r>
          </a:p>
          <a:p>
            <a:pPr lvl="1" fontAlgn="base"/>
            <a:r>
              <a:rPr lang="en-IN" b="1" i="0" dirty="0">
                <a:solidFill>
                  <a:srgbClr val="FFFFFF"/>
                </a:solidFill>
                <a:effectLst/>
                <a:latin typeface="urw-din"/>
              </a:rPr>
              <a:t>LAMP</a:t>
            </a:r>
            <a:r>
              <a:rPr lang="en-IN" i="0" dirty="0">
                <a:solidFill>
                  <a:srgbClr val="FFFFFF"/>
                </a:solidFill>
                <a:effectLst/>
                <a:latin typeface="urw-din"/>
              </a:rPr>
              <a:t> Stack:</a:t>
            </a:r>
            <a:r>
              <a:rPr lang="en-IN" b="0" i="0" dirty="0">
                <a:solidFill>
                  <a:srgbClr val="FFFFFF"/>
                </a:solidFill>
                <a:effectLst/>
                <a:latin typeface="urw-din"/>
              </a:rPr>
              <a:t> Linux, Apache, MySQL and </a:t>
            </a:r>
            <a:r>
              <a:rPr lang="en-IN" b="0" i="0">
                <a:solidFill>
                  <a:srgbClr val="FFFFFF"/>
                </a:solidFill>
                <a:effectLst/>
                <a:latin typeface="urw-din"/>
              </a:rPr>
              <a:t>PHP.</a:t>
            </a:r>
            <a:endParaRPr lang="en-IN" b="0" i="0" dirty="0">
              <a:solidFill>
                <a:srgbClr val="FFFFFF"/>
              </a:solidFill>
              <a:effectLst/>
              <a:latin typeface="urw-din"/>
            </a:endParaRPr>
          </a:p>
        </p:txBody>
      </p:sp>
    </p:spTree>
    <p:extLst>
      <p:ext uri="{BB962C8B-B14F-4D97-AF65-F5344CB8AC3E}">
        <p14:creationId xmlns:p14="http://schemas.microsoft.com/office/powerpoint/2010/main" val="3593070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a:r>
              <a:rPr lang="en-IN" b="1" dirty="0"/>
              <a:t>Intro to NodeJS</a:t>
            </a:r>
          </a:p>
        </p:txBody>
      </p:sp>
      <p:sp>
        <p:nvSpPr>
          <p:cNvPr id="14" name="Content Placeholder 13"/>
          <p:cNvSpPr>
            <a:spLocks noGrp="1"/>
          </p:cNvSpPr>
          <p:nvPr>
            <p:ph idx="1"/>
          </p:nvPr>
        </p:nvSpPr>
        <p:spPr/>
        <p:txBody>
          <a:bodyPr>
            <a:normAutofit/>
          </a:bodyPr>
          <a:lstStyle/>
          <a:p>
            <a:r>
              <a:rPr lang="en-US" dirty="0"/>
              <a:t>Node.js runs the V8 JavaScript engine, the core of Google Chrome, outside of the browser. This allows Node.js to be very performant.</a:t>
            </a:r>
          </a:p>
          <a:p>
            <a:r>
              <a:rPr lang="en-US" dirty="0"/>
              <a:t>A Node.js app runs in a single process, without creating a new thread for every request.</a:t>
            </a:r>
          </a:p>
          <a:p>
            <a:r>
              <a:rPr lang="en-US" dirty="0"/>
              <a:t>Node.js provides a set of asynchronous I/O primitives in its standard library that prevent JavaScript code from blocking.</a:t>
            </a:r>
          </a:p>
          <a:p>
            <a:r>
              <a:rPr lang="en-US" dirty="0"/>
              <a:t>Generally, libraries in Node.js are written using non-blocking paradigms, making blocking behavior the exception rather than the norm.</a:t>
            </a:r>
          </a:p>
        </p:txBody>
      </p:sp>
    </p:spTree>
    <p:extLst>
      <p:ext uri="{BB962C8B-B14F-4D97-AF65-F5344CB8AC3E}">
        <p14:creationId xmlns:p14="http://schemas.microsoft.com/office/powerpoint/2010/main" val="2740316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NodeJS Features</a:t>
            </a:r>
          </a:p>
        </p:txBody>
      </p:sp>
      <p:sp>
        <p:nvSpPr>
          <p:cNvPr id="14" name="Content Placeholder 13"/>
          <p:cNvSpPr>
            <a:spLocks noGrp="1"/>
          </p:cNvSpPr>
          <p:nvPr>
            <p:ph idx="1"/>
          </p:nvPr>
        </p:nvSpPr>
        <p:spPr/>
        <p:txBody>
          <a:bodyPr>
            <a:normAutofit fontScale="62500" lnSpcReduction="20000"/>
          </a:bodyPr>
          <a:lstStyle/>
          <a:p>
            <a:r>
              <a:rPr lang="en-US" b="1" u="sng" dirty="0"/>
              <a:t>Node.js is really fast: </a:t>
            </a:r>
            <a:r>
              <a:rPr lang="en-US" dirty="0"/>
              <a:t>Having been built on Google Chrome's V8 JavaScript engine, its library is extremely fast for code execution.</a:t>
            </a:r>
          </a:p>
          <a:p>
            <a:r>
              <a:rPr lang="en-US" b="1" u="sng" dirty="0"/>
              <a:t>Node Package Manager (NPM): </a:t>
            </a:r>
            <a:r>
              <a:rPr lang="en-US" dirty="0"/>
              <a:t>Node Package Manager has more than 1,000,000 packages, so whatever functionality is required for an application can be easily imported from NPM.</a:t>
            </a:r>
          </a:p>
          <a:p>
            <a:r>
              <a:rPr lang="en-US" b="1" u="sng" dirty="0"/>
              <a:t>Node.js uses asynchronous programming: </a:t>
            </a:r>
            <a:r>
              <a:rPr lang="en-US" dirty="0"/>
              <a:t>All APIs of Node.js library are asynchronous (i.e., non-blocking), so a Node.js-based server does not wait for the API to return data. The server calls the API, and if no data is returned, the server moves to the next API, here the </a:t>
            </a:r>
            <a:r>
              <a:rPr lang="en-US" b="1" dirty="0"/>
              <a:t>“Events”</a:t>
            </a:r>
            <a:r>
              <a:rPr lang="en-US" dirty="0"/>
              <a:t> module of Node.js helps the server get a response from the previous API call. This also helps with the speed of Node.js.</a:t>
            </a:r>
          </a:p>
          <a:p>
            <a:r>
              <a:rPr lang="en-US" b="1" u="sng" dirty="0"/>
              <a:t>No buffering: </a:t>
            </a:r>
            <a:r>
              <a:rPr lang="en-US" dirty="0"/>
              <a:t>Node.js dramatically reduces the processing time while uploading audio and video files. Node.js applications never buffer data and simply output the data in chunks.</a:t>
            </a:r>
          </a:p>
          <a:p>
            <a:r>
              <a:rPr lang="en-US" b="1" u="sng" dirty="0"/>
              <a:t>Single-threaded: </a:t>
            </a:r>
            <a:r>
              <a:rPr lang="en-US" dirty="0"/>
              <a:t>Node.js makes use of a single-threaded model with event looping. As a result, it can provide service to a much larger number of requests than traditional servers like Apache HTTP Server.</a:t>
            </a:r>
          </a:p>
          <a:p>
            <a:r>
              <a:rPr lang="en-US" b="1" u="sng" dirty="0"/>
              <a:t>Highly scalable: </a:t>
            </a:r>
            <a:r>
              <a:rPr lang="en-US" dirty="0"/>
              <a:t>Node.js server responds in a non-blocking way, making it highly scalable in contrast with traditional servers, which create limited threads to handle requests.</a:t>
            </a:r>
          </a:p>
        </p:txBody>
      </p:sp>
    </p:spTree>
    <p:extLst>
      <p:ext uri="{BB962C8B-B14F-4D97-AF65-F5344CB8AC3E}">
        <p14:creationId xmlns:p14="http://schemas.microsoft.com/office/powerpoint/2010/main" val="3437995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Event Loop</a:t>
            </a:r>
          </a:p>
        </p:txBody>
      </p:sp>
      <p:pic>
        <p:nvPicPr>
          <p:cNvPr id="2050" name="Picture 2" descr="Node.js Event Loop - GeeksforGeeks">
            <a:extLst>
              <a:ext uri="{FF2B5EF4-FFF2-40B4-BE49-F238E27FC236}">
                <a16:creationId xmlns:a16="http://schemas.microsoft.com/office/drawing/2014/main" id="{55295060-F048-817A-EFC8-68E699098F5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076200" y="1701800"/>
            <a:ext cx="8842747" cy="4462463"/>
          </a:xfrm>
          <a:prstGeom prst="rect">
            <a:avLst/>
          </a:prstGeom>
          <a:solidFill>
            <a:srgbClr val="FFFFFF"/>
          </a:solidFill>
        </p:spPr>
      </p:pic>
    </p:spTree>
    <p:extLst>
      <p:ext uri="{BB962C8B-B14F-4D97-AF65-F5344CB8AC3E}">
        <p14:creationId xmlns:p14="http://schemas.microsoft.com/office/powerpoint/2010/main" val="2348009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Event Loop</a:t>
            </a:r>
          </a:p>
        </p:txBody>
      </p:sp>
      <p:pic>
        <p:nvPicPr>
          <p:cNvPr id="3074" name="Picture 2" descr="Lightbox">
            <a:extLst>
              <a:ext uri="{FF2B5EF4-FFF2-40B4-BE49-F238E27FC236}">
                <a16:creationId xmlns:a16="http://schemas.microsoft.com/office/drawing/2014/main" id="{CFD7D14B-D6DB-7E00-476F-6B61B02AB9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58108" y="1844824"/>
            <a:ext cx="5078677" cy="4062941"/>
          </a:xfrm>
          <a:prstGeom prst="rect">
            <a:avLst/>
          </a:prstGeom>
          <a:solidFill>
            <a:srgbClr val="FFFFFF"/>
          </a:solidFill>
        </p:spPr>
      </p:pic>
    </p:spTree>
    <p:extLst>
      <p:ext uri="{BB962C8B-B14F-4D97-AF65-F5344CB8AC3E}">
        <p14:creationId xmlns:p14="http://schemas.microsoft.com/office/powerpoint/2010/main" val="902960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lstStyle/>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r>
              <a:rPr lang="en-US" dirty="0" err="1"/>
              <a:t>CommonJS</a:t>
            </a:r>
            <a:r>
              <a:rPr lang="en-US" dirty="0"/>
              <a:t> is a group of volunteers who define JavaScript standards for web server, desktop, and console application.</a:t>
            </a:r>
          </a:p>
        </p:txBody>
      </p:sp>
    </p:spTree>
    <p:extLst>
      <p:ext uri="{BB962C8B-B14F-4D97-AF65-F5344CB8AC3E}">
        <p14:creationId xmlns:p14="http://schemas.microsoft.com/office/powerpoint/2010/main" val="30746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pPr algn="just"/>
            <a:r>
              <a:rPr lang="en-US" dirty="0"/>
              <a:t>Node.js includes three types of modules:</a:t>
            </a:r>
          </a:p>
          <a:p>
            <a:pPr lvl="1" algn="just">
              <a:buFont typeface="+mj-lt"/>
              <a:buAutoNum type="arabicPeriod"/>
            </a:pPr>
            <a:r>
              <a:rPr lang="en-US" dirty="0"/>
              <a:t>Core Modules</a:t>
            </a:r>
          </a:p>
          <a:p>
            <a:pPr lvl="1" algn="just">
              <a:buFont typeface="+mj-lt"/>
              <a:buAutoNum type="arabicPeriod"/>
            </a:pPr>
            <a:r>
              <a:rPr lang="en-US" dirty="0"/>
              <a:t>Local Modules</a:t>
            </a:r>
          </a:p>
          <a:p>
            <a:pPr lvl="1" algn="just">
              <a:buFont typeface="+mj-lt"/>
              <a:buAutoNum type="arabicPeriod"/>
            </a:pPr>
            <a:r>
              <a:rPr lang="en-US" dirty="0"/>
              <a:t>Third Party Modules</a:t>
            </a:r>
          </a:p>
          <a:p>
            <a:r>
              <a:rPr lang="en-US" b="1" u="sng" dirty="0"/>
              <a:t>Core Modules –</a:t>
            </a:r>
          </a:p>
          <a:p>
            <a:pPr lvl="1"/>
            <a:r>
              <a:rPr lang="en-US" dirty="0"/>
              <a:t>These modules are compiled into its binary distribution and load automatically when Node.js process starts. </a:t>
            </a:r>
          </a:p>
          <a:p>
            <a:pPr lvl="1"/>
            <a:r>
              <a:rPr lang="en-US" dirty="0"/>
              <a:t>However, you need to import the core module first in order to use it in your application.</a:t>
            </a:r>
          </a:p>
        </p:txBody>
      </p:sp>
    </p:spTree>
    <p:extLst>
      <p:ext uri="{BB962C8B-B14F-4D97-AF65-F5344CB8AC3E}">
        <p14:creationId xmlns:p14="http://schemas.microsoft.com/office/powerpoint/2010/main" val="711050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graphicFrame>
        <p:nvGraphicFramePr>
          <p:cNvPr id="4" name="Table 4">
            <a:extLst>
              <a:ext uri="{FF2B5EF4-FFF2-40B4-BE49-F238E27FC236}">
                <a16:creationId xmlns:a16="http://schemas.microsoft.com/office/drawing/2014/main" id="{718B1F49-36BE-14BA-475C-80C6624A3768}"/>
              </a:ext>
            </a:extLst>
          </p:cNvPr>
          <p:cNvGraphicFramePr>
            <a:graphicFrameLocks noGrp="1"/>
          </p:cNvGraphicFramePr>
          <p:nvPr>
            <p:extLst>
              <p:ext uri="{D42A27DB-BD31-4B8C-83A1-F6EECF244321}">
                <p14:modId xmlns:p14="http://schemas.microsoft.com/office/powerpoint/2010/main" val="1883466347"/>
              </p:ext>
            </p:extLst>
          </p:nvPr>
        </p:nvGraphicFramePr>
        <p:xfrm>
          <a:off x="1014757" y="1628800"/>
          <a:ext cx="10768752" cy="4602480"/>
        </p:xfrm>
        <a:graphic>
          <a:graphicData uri="http://schemas.openxmlformats.org/drawingml/2006/table">
            <a:tbl>
              <a:tblPr firstRow="1" bandRow="1">
                <a:tableStyleId>{5C22544A-7EE6-4342-B048-85BDC9FD1C3A}</a:tableStyleId>
              </a:tblPr>
              <a:tblGrid>
                <a:gridCol w="5384376">
                  <a:extLst>
                    <a:ext uri="{9D8B030D-6E8A-4147-A177-3AD203B41FA5}">
                      <a16:colId xmlns:a16="http://schemas.microsoft.com/office/drawing/2014/main" val="725958112"/>
                    </a:ext>
                  </a:extLst>
                </a:gridCol>
                <a:gridCol w="5384376">
                  <a:extLst>
                    <a:ext uri="{9D8B030D-6E8A-4147-A177-3AD203B41FA5}">
                      <a16:colId xmlns:a16="http://schemas.microsoft.com/office/drawing/2014/main" val="227521158"/>
                    </a:ext>
                  </a:extLst>
                </a:gridCol>
              </a:tblGrid>
              <a:tr h="376323">
                <a:tc>
                  <a:txBody>
                    <a:bodyPr/>
                    <a:lstStyle/>
                    <a:p>
                      <a:r>
                        <a:rPr lang="en-IN" sz="2000" dirty="0"/>
                        <a:t>Core Module</a:t>
                      </a:r>
                    </a:p>
                  </a:txBody>
                  <a:tcPr/>
                </a:tc>
                <a:tc>
                  <a:txBody>
                    <a:bodyPr/>
                    <a:lstStyle/>
                    <a:p>
                      <a:r>
                        <a:rPr lang="en-IN" sz="2000" dirty="0"/>
                        <a:t>Description</a:t>
                      </a:r>
                    </a:p>
                  </a:txBody>
                  <a:tcPr/>
                </a:tc>
                <a:extLst>
                  <a:ext uri="{0D108BD9-81ED-4DB2-BD59-A6C34878D82A}">
                    <a16:rowId xmlns:a16="http://schemas.microsoft.com/office/drawing/2014/main" val="3315566548"/>
                  </a:ext>
                </a:extLst>
              </a:tr>
              <a:tr h="665802">
                <a:tc>
                  <a:txBody>
                    <a:bodyPr/>
                    <a:lstStyle/>
                    <a:p>
                      <a:pPr marL="0" algn="l" defTabSz="1218987" rtl="0" eaLnBrk="1" fontAlgn="t" latinLnBrk="0" hangingPunct="1"/>
                      <a:r>
                        <a:rPr lang="en-IN" sz="2000" u="sng" kern="1200" dirty="0">
                          <a:solidFill>
                            <a:srgbClr val="007BFF"/>
                          </a:solidFill>
                          <a:effectLst/>
                          <a:latin typeface="+mn-lt"/>
                          <a:ea typeface="+mn-ea"/>
                          <a:cs typeface="+mn-cs"/>
                        </a:rPr>
                        <a:t>http</a:t>
                      </a:r>
                    </a:p>
                  </a:txBody>
                  <a:tcPr/>
                </a:tc>
                <a:tc>
                  <a:txBody>
                    <a:bodyPr/>
                    <a:lstStyle/>
                    <a:p>
                      <a:pPr fontAlgn="t"/>
                      <a:r>
                        <a:rPr lang="en-US" sz="2000">
                          <a:solidFill>
                            <a:srgbClr val="414141"/>
                          </a:solidFill>
                          <a:effectLst/>
                        </a:rPr>
                        <a:t>http module includes classes, methods and events to create Node.js http server.</a:t>
                      </a:r>
                    </a:p>
                  </a:txBody>
                  <a:tcPr/>
                </a:tc>
                <a:extLst>
                  <a:ext uri="{0D108BD9-81ED-4DB2-BD59-A6C34878D82A}">
                    <a16:rowId xmlns:a16="http://schemas.microsoft.com/office/drawing/2014/main" val="1690667526"/>
                  </a:ext>
                </a:extLst>
              </a:tr>
              <a:tr h="665802">
                <a:tc>
                  <a:txBody>
                    <a:bodyPr/>
                    <a:lstStyle/>
                    <a:p>
                      <a:pPr fontAlgn="t"/>
                      <a:r>
                        <a:rPr lang="en-IN" sz="2000" u="sng" dirty="0" err="1">
                          <a:solidFill>
                            <a:srgbClr val="007BFF"/>
                          </a:solidFill>
                          <a:effectLst/>
                        </a:rPr>
                        <a:t>url</a:t>
                      </a:r>
                      <a:endParaRPr lang="en-IN" sz="2000" dirty="0">
                        <a:solidFill>
                          <a:srgbClr val="414141"/>
                        </a:solidFill>
                        <a:effectLst/>
                      </a:endParaRPr>
                    </a:p>
                  </a:txBody>
                  <a:tcPr/>
                </a:tc>
                <a:tc>
                  <a:txBody>
                    <a:bodyPr/>
                    <a:lstStyle/>
                    <a:p>
                      <a:pPr fontAlgn="t"/>
                      <a:r>
                        <a:rPr lang="en-US" sz="2000">
                          <a:solidFill>
                            <a:srgbClr val="414141"/>
                          </a:solidFill>
                          <a:effectLst/>
                        </a:rPr>
                        <a:t>url module includes methods for URL resolution and parsing.</a:t>
                      </a:r>
                    </a:p>
                  </a:txBody>
                  <a:tcPr/>
                </a:tc>
                <a:extLst>
                  <a:ext uri="{0D108BD9-81ED-4DB2-BD59-A6C34878D82A}">
                    <a16:rowId xmlns:a16="http://schemas.microsoft.com/office/drawing/2014/main" val="2957508448"/>
                  </a:ext>
                </a:extLst>
              </a:tr>
              <a:tr h="665802">
                <a:tc>
                  <a:txBody>
                    <a:bodyPr/>
                    <a:lstStyle/>
                    <a:p>
                      <a:pPr marL="0" algn="l" defTabSz="1218987" rtl="0" eaLnBrk="1" fontAlgn="t" latinLnBrk="0" hangingPunct="1"/>
                      <a:r>
                        <a:rPr lang="en-IN" sz="2000" u="sng" kern="1200" dirty="0" err="1">
                          <a:solidFill>
                            <a:srgbClr val="007BFF"/>
                          </a:solidFill>
                          <a:effectLst/>
                          <a:latin typeface="+mn-lt"/>
                          <a:ea typeface="+mn-ea"/>
                          <a:cs typeface="+mn-cs"/>
                        </a:rPr>
                        <a:t>querystring</a:t>
                      </a:r>
                      <a:endParaRPr lang="en-IN" sz="2000" u="sng" kern="1200" dirty="0">
                        <a:solidFill>
                          <a:srgbClr val="007BFF"/>
                        </a:solidFill>
                        <a:effectLst/>
                        <a:latin typeface="+mn-lt"/>
                        <a:ea typeface="+mn-ea"/>
                        <a:cs typeface="+mn-cs"/>
                      </a:endParaRPr>
                    </a:p>
                  </a:txBody>
                  <a:tcPr/>
                </a:tc>
                <a:tc>
                  <a:txBody>
                    <a:bodyPr/>
                    <a:lstStyle/>
                    <a:p>
                      <a:pPr fontAlgn="t"/>
                      <a:r>
                        <a:rPr lang="en-US" sz="2000">
                          <a:solidFill>
                            <a:srgbClr val="414141"/>
                          </a:solidFill>
                          <a:effectLst/>
                        </a:rPr>
                        <a:t>querystring module includes methods to deal with query string.</a:t>
                      </a:r>
                    </a:p>
                  </a:txBody>
                  <a:tcPr/>
                </a:tc>
                <a:extLst>
                  <a:ext uri="{0D108BD9-81ED-4DB2-BD59-A6C34878D82A}">
                    <a16:rowId xmlns:a16="http://schemas.microsoft.com/office/drawing/2014/main" val="1235413709"/>
                  </a:ext>
                </a:extLst>
              </a:tr>
              <a:tr h="376323">
                <a:tc>
                  <a:txBody>
                    <a:bodyPr/>
                    <a:lstStyle/>
                    <a:p>
                      <a:pPr marL="0" algn="l" defTabSz="1218987" rtl="0" eaLnBrk="1" fontAlgn="t" latinLnBrk="0" hangingPunct="1"/>
                      <a:r>
                        <a:rPr lang="en-IN" sz="2000" u="sng" kern="1200" dirty="0">
                          <a:solidFill>
                            <a:srgbClr val="007BFF"/>
                          </a:solidFill>
                          <a:effectLst/>
                          <a:latin typeface="+mn-lt"/>
                          <a:ea typeface="+mn-ea"/>
                          <a:cs typeface="+mn-cs"/>
                        </a:rPr>
                        <a:t>path</a:t>
                      </a:r>
                    </a:p>
                  </a:txBody>
                  <a:tcPr/>
                </a:tc>
                <a:tc>
                  <a:txBody>
                    <a:bodyPr/>
                    <a:lstStyle/>
                    <a:p>
                      <a:pPr fontAlgn="t"/>
                      <a:r>
                        <a:rPr lang="en-US" sz="2000">
                          <a:solidFill>
                            <a:srgbClr val="414141"/>
                          </a:solidFill>
                          <a:effectLst/>
                        </a:rPr>
                        <a:t>path module includes methods to deal with file paths.</a:t>
                      </a:r>
                    </a:p>
                  </a:txBody>
                  <a:tcPr/>
                </a:tc>
                <a:extLst>
                  <a:ext uri="{0D108BD9-81ED-4DB2-BD59-A6C34878D82A}">
                    <a16:rowId xmlns:a16="http://schemas.microsoft.com/office/drawing/2014/main" val="4176412997"/>
                  </a:ext>
                </a:extLst>
              </a:tr>
              <a:tr h="665802">
                <a:tc>
                  <a:txBody>
                    <a:bodyPr/>
                    <a:lstStyle/>
                    <a:p>
                      <a:pPr marL="0" algn="l" defTabSz="1218987" rtl="0" eaLnBrk="1" fontAlgn="t" latinLnBrk="0" hangingPunct="1"/>
                      <a:r>
                        <a:rPr lang="en-IN" sz="2000" u="sng" kern="1200" dirty="0">
                          <a:solidFill>
                            <a:srgbClr val="007BFF"/>
                          </a:solidFill>
                          <a:effectLst/>
                          <a:latin typeface="+mn-lt"/>
                          <a:ea typeface="+mn-ea"/>
                          <a:cs typeface="+mn-cs"/>
                        </a:rPr>
                        <a:t>fs</a:t>
                      </a:r>
                    </a:p>
                  </a:txBody>
                  <a:tcPr/>
                </a:tc>
                <a:tc>
                  <a:txBody>
                    <a:bodyPr/>
                    <a:lstStyle/>
                    <a:p>
                      <a:pPr fontAlgn="t"/>
                      <a:r>
                        <a:rPr lang="en-US" sz="2000">
                          <a:solidFill>
                            <a:srgbClr val="414141"/>
                          </a:solidFill>
                          <a:effectLst/>
                        </a:rPr>
                        <a:t>fs module includes classes, methods, and events to work with file I/O.</a:t>
                      </a:r>
                    </a:p>
                  </a:txBody>
                  <a:tcPr/>
                </a:tc>
                <a:extLst>
                  <a:ext uri="{0D108BD9-81ED-4DB2-BD59-A6C34878D82A}">
                    <a16:rowId xmlns:a16="http://schemas.microsoft.com/office/drawing/2014/main" val="1275152218"/>
                  </a:ext>
                </a:extLst>
              </a:tr>
              <a:tr h="665802">
                <a:tc>
                  <a:txBody>
                    <a:bodyPr/>
                    <a:lstStyle/>
                    <a:p>
                      <a:pPr marL="0" algn="l" defTabSz="1218987" rtl="0" eaLnBrk="1" fontAlgn="t" latinLnBrk="0" hangingPunct="1"/>
                      <a:r>
                        <a:rPr lang="en-IN" sz="2000" u="sng" kern="1200" dirty="0">
                          <a:solidFill>
                            <a:srgbClr val="007BFF"/>
                          </a:solidFill>
                          <a:effectLst/>
                          <a:latin typeface="+mn-lt"/>
                          <a:ea typeface="+mn-ea"/>
                          <a:cs typeface="+mn-cs"/>
                        </a:rPr>
                        <a:t>util</a:t>
                      </a:r>
                    </a:p>
                  </a:txBody>
                  <a:tcPr/>
                </a:tc>
                <a:tc>
                  <a:txBody>
                    <a:bodyPr/>
                    <a:lstStyle/>
                    <a:p>
                      <a:pPr fontAlgn="t"/>
                      <a:r>
                        <a:rPr lang="en-US" sz="2000" dirty="0">
                          <a:solidFill>
                            <a:srgbClr val="414141"/>
                          </a:solidFill>
                          <a:effectLst/>
                        </a:rPr>
                        <a:t>util module includes utility functions useful for programmers.</a:t>
                      </a:r>
                    </a:p>
                  </a:txBody>
                  <a:tcPr/>
                </a:tc>
                <a:extLst>
                  <a:ext uri="{0D108BD9-81ED-4DB2-BD59-A6C34878D82A}">
                    <a16:rowId xmlns:a16="http://schemas.microsoft.com/office/drawing/2014/main" val="2420062224"/>
                  </a:ext>
                </a:extLst>
              </a:tr>
            </a:tbl>
          </a:graphicData>
        </a:graphic>
      </p:graphicFrame>
    </p:spTree>
    <p:extLst>
      <p:ext uri="{BB962C8B-B14F-4D97-AF65-F5344CB8AC3E}">
        <p14:creationId xmlns:p14="http://schemas.microsoft.com/office/powerpoint/2010/main" val="2430730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US" b="1" u="sng" dirty="0"/>
              <a:t>Local Modules –</a:t>
            </a:r>
          </a:p>
          <a:p>
            <a:r>
              <a:rPr lang="en-US" dirty="0"/>
              <a:t>Local modules are modules created locally in your Node.js application.</a:t>
            </a:r>
          </a:p>
          <a:p>
            <a:r>
              <a:rPr lang="en-US" dirty="0"/>
              <a:t>These modules include different functionalities of your application in separate files and folders.</a:t>
            </a:r>
          </a:p>
          <a:p>
            <a:r>
              <a:rPr lang="en-US" dirty="0"/>
              <a:t>You can also package it and distribute it via NPM, so that Node.js community can use it.</a:t>
            </a:r>
          </a:p>
        </p:txBody>
      </p:sp>
    </p:spTree>
    <p:extLst>
      <p:ext uri="{BB962C8B-B14F-4D97-AF65-F5344CB8AC3E}">
        <p14:creationId xmlns:p14="http://schemas.microsoft.com/office/powerpoint/2010/main" val="204221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a:xfrm>
            <a:off x="1218883" y="1701797"/>
            <a:ext cx="5883641" cy="4462272"/>
          </a:xfrm>
        </p:spPr>
        <p:txBody>
          <a:bodyPr>
            <a:normAutofit/>
          </a:bodyPr>
          <a:lstStyle/>
          <a:p>
            <a:r>
              <a:rPr lang="en-US" dirty="0"/>
              <a:t>Local Module Example (for logging) –</a:t>
            </a:r>
          </a:p>
        </p:txBody>
      </p:sp>
      <p:sp>
        <p:nvSpPr>
          <p:cNvPr id="4" name="Content Placeholder 2">
            <a:extLst>
              <a:ext uri="{FF2B5EF4-FFF2-40B4-BE49-F238E27FC236}">
                <a16:creationId xmlns:a16="http://schemas.microsoft.com/office/drawing/2014/main" id="{19ACDDB2-5744-A818-2B15-8D28C96A981B}"/>
              </a:ext>
            </a:extLst>
          </p:cNvPr>
          <p:cNvSpPr txBox="1">
            <a:spLocks/>
          </p:cNvSpPr>
          <p:nvPr/>
        </p:nvSpPr>
        <p:spPr>
          <a:xfrm>
            <a:off x="7390556" y="1124744"/>
            <a:ext cx="4011434" cy="5039325"/>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endParaRPr lang="en-US" dirty="0">
              <a:solidFill>
                <a:schemeClr val="accent3">
                  <a:lumMod val="60000"/>
                  <a:lumOff val="40000"/>
                </a:schemeClr>
              </a:solidFill>
            </a:endParaRPr>
          </a:p>
        </p:txBody>
      </p:sp>
      <p:sp>
        <p:nvSpPr>
          <p:cNvPr id="5" name="Rectangle: Rounded Corners 4">
            <a:extLst>
              <a:ext uri="{FF2B5EF4-FFF2-40B4-BE49-F238E27FC236}">
                <a16:creationId xmlns:a16="http://schemas.microsoft.com/office/drawing/2014/main" id="{9CF9BC1B-E21D-612A-3F77-10207F9FA587}"/>
              </a:ext>
            </a:extLst>
          </p:cNvPr>
          <p:cNvSpPr/>
          <p:nvPr/>
        </p:nvSpPr>
        <p:spPr>
          <a:xfrm>
            <a:off x="7213162" y="1196752"/>
            <a:ext cx="4137834" cy="4967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itchFamily="34" charset="0"/>
              <a:buNone/>
            </a:pPr>
            <a:r>
              <a:rPr lang="en-US" sz="1800" dirty="0">
                <a:solidFill>
                  <a:schemeClr val="tx1"/>
                </a:solidFill>
              </a:rPr>
              <a:t>&lt;&lt;Log.js&gt;&gt;</a:t>
            </a:r>
          </a:p>
          <a:p>
            <a:pPr marL="0" indent="0">
              <a:buFont typeface="Arial" pitchFamily="34" charset="0"/>
              <a:buNone/>
            </a:pPr>
            <a:r>
              <a:rPr lang="en-US" sz="1800" dirty="0">
                <a:solidFill>
                  <a:schemeClr val="tx1"/>
                </a:solidFill>
              </a:rPr>
              <a:t>var log = {</a:t>
            </a:r>
          </a:p>
          <a:p>
            <a:pPr marL="0" indent="0">
              <a:buFont typeface="Arial" pitchFamily="34" charset="0"/>
              <a:buNone/>
            </a:pPr>
            <a:r>
              <a:rPr lang="en-US" sz="1800" dirty="0">
                <a:solidFill>
                  <a:schemeClr val="tx1"/>
                </a:solidFill>
              </a:rPr>
              <a:t>            info: function (info) { </a:t>
            </a:r>
          </a:p>
          <a:p>
            <a:pPr marL="0" indent="0">
              <a:buFont typeface="Arial" pitchFamily="34" charset="0"/>
              <a:buNone/>
            </a:pPr>
            <a:r>
              <a:rPr lang="en-US" sz="1800" dirty="0">
                <a:solidFill>
                  <a:schemeClr val="tx1"/>
                </a:solidFill>
              </a:rPr>
              <a:t>                console.log('Info: ' + info);</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a:solidFill>
                  <a:schemeClr val="tx1"/>
                </a:solidFill>
              </a:rPr>
              <a:t>            </a:t>
            </a:r>
            <a:r>
              <a:rPr lang="en-US" sz="1800" dirty="0" err="1">
                <a:solidFill>
                  <a:schemeClr val="tx1"/>
                </a:solidFill>
              </a:rPr>
              <a:t>warning:function</a:t>
            </a:r>
            <a:r>
              <a:rPr lang="en-US" sz="1800" dirty="0">
                <a:solidFill>
                  <a:schemeClr val="tx1"/>
                </a:solidFill>
              </a:rPr>
              <a:t> (warning) { </a:t>
            </a:r>
          </a:p>
          <a:p>
            <a:pPr marL="0" indent="0">
              <a:buFont typeface="Arial" pitchFamily="34" charset="0"/>
              <a:buNone/>
            </a:pPr>
            <a:r>
              <a:rPr lang="en-US" sz="1800" dirty="0">
                <a:solidFill>
                  <a:schemeClr val="tx1"/>
                </a:solidFill>
              </a:rPr>
              <a:t>                console.log('Warning: ' + warning);</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a:solidFill>
                  <a:schemeClr val="tx1"/>
                </a:solidFill>
              </a:rPr>
              <a:t>            </a:t>
            </a:r>
            <a:r>
              <a:rPr lang="en-US" sz="1800" dirty="0" err="1">
                <a:solidFill>
                  <a:schemeClr val="tx1"/>
                </a:solidFill>
              </a:rPr>
              <a:t>error:function</a:t>
            </a:r>
            <a:r>
              <a:rPr lang="en-US" sz="1800" dirty="0">
                <a:solidFill>
                  <a:schemeClr val="tx1"/>
                </a:solidFill>
              </a:rPr>
              <a:t> (error) { </a:t>
            </a:r>
          </a:p>
          <a:p>
            <a:pPr marL="0" indent="0">
              <a:buFont typeface="Arial" pitchFamily="34" charset="0"/>
              <a:buNone/>
            </a:pPr>
            <a:r>
              <a:rPr lang="en-US" sz="1800" dirty="0">
                <a:solidFill>
                  <a:schemeClr val="tx1"/>
                </a:solidFill>
              </a:rPr>
              <a:t>                console.log('Error: ' + error);</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err="1">
                <a:solidFill>
                  <a:schemeClr val="tx1"/>
                </a:solidFill>
              </a:rPr>
              <a:t>module.exports</a:t>
            </a:r>
            <a:r>
              <a:rPr lang="en-US" sz="1800" dirty="0">
                <a:solidFill>
                  <a:schemeClr val="tx1"/>
                </a:solidFill>
              </a:rPr>
              <a:t> = log</a:t>
            </a:r>
          </a:p>
          <a:p>
            <a:pPr algn="ctr"/>
            <a:endParaRPr lang="en-IN" sz="1800" dirty="0">
              <a:solidFill>
                <a:schemeClr val="tx1"/>
              </a:solidFill>
            </a:endParaRPr>
          </a:p>
        </p:txBody>
      </p:sp>
      <p:sp>
        <p:nvSpPr>
          <p:cNvPr id="6" name="Rectangle 5">
            <a:extLst>
              <a:ext uri="{FF2B5EF4-FFF2-40B4-BE49-F238E27FC236}">
                <a16:creationId xmlns:a16="http://schemas.microsoft.com/office/drawing/2014/main" id="{8E8FE92C-C8E6-CFB3-4201-E33D6F9887AB}"/>
              </a:ext>
            </a:extLst>
          </p:cNvPr>
          <p:cNvSpPr/>
          <p:nvPr/>
        </p:nvSpPr>
        <p:spPr>
          <a:xfrm>
            <a:off x="1372035" y="3212976"/>
            <a:ext cx="532859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var </a:t>
            </a:r>
            <a:r>
              <a:rPr lang="en-IN" sz="2000" dirty="0" err="1"/>
              <a:t>myLogModule</a:t>
            </a:r>
            <a:r>
              <a:rPr lang="en-IN" sz="2000" dirty="0"/>
              <a:t> = require('./Log.js');</a:t>
            </a:r>
          </a:p>
          <a:p>
            <a:pPr algn="ctr"/>
            <a:endParaRPr lang="en-IN" sz="2000" dirty="0"/>
          </a:p>
          <a:p>
            <a:pPr algn="ctr"/>
            <a:r>
              <a:rPr lang="en-IN" sz="2000" dirty="0"/>
              <a:t>myLogModule.info('Node.js started');</a:t>
            </a:r>
          </a:p>
        </p:txBody>
      </p:sp>
    </p:spTree>
    <p:extLst>
      <p:ext uri="{BB962C8B-B14F-4D97-AF65-F5344CB8AC3E}">
        <p14:creationId xmlns:p14="http://schemas.microsoft.com/office/powerpoint/2010/main" val="3792113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a:r>
              <a:rPr lang="en-IN" b="1" dirty="0"/>
              <a:t>Intro to </a:t>
            </a:r>
            <a:r>
              <a:rPr lang="en-IN" b="1" dirty="0" err="1"/>
              <a:t>FullStack</a:t>
            </a:r>
            <a:r>
              <a:rPr lang="en-IN" b="1" dirty="0"/>
              <a:t> Development</a:t>
            </a:r>
          </a:p>
        </p:txBody>
      </p:sp>
      <p:sp>
        <p:nvSpPr>
          <p:cNvPr id="14" name="Content Placeholder 13"/>
          <p:cNvSpPr>
            <a:spLocks noGrp="1"/>
          </p:cNvSpPr>
          <p:nvPr>
            <p:ph idx="1"/>
          </p:nvPr>
        </p:nvSpPr>
        <p:spPr/>
        <p:txBody>
          <a:bodyPr>
            <a:normAutofit fontScale="85000" lnSpcReduction="20000"/>
          </a:bodyPr>
          <a:lstStyle/>
          <a:p>
            <a:r>
              <a:rPr lang="en-US" b="0" i="0" dirty="0">
                <a:solidFill>
                  <a:srgbClr val="FFFFFF"/>
                </a:solidFill>
                <a:effectLst/>
                <a:latin typeface="urw-din"/>
              </a:rPr>
              <a:t>It refers to the development of both </a:t>
            </a:r>
            <a:r>
              <a:rPr lang="en-US" b="1" i="0" dirty="0">
                <a:solidFill>
                  <a:srgbClr val="FFFFFF"/>
                </a:solidFill>
                <a:effectLst/>
                <a:latin typeface="urw-din"/>
              </a:rPr>
              <a:t>front end</a:t>
            </a:r>
            <a:r>
              <a:rPr lang="en-US" b="0" i="0" dirty="0">
                <a:solidFill>
                  <a:srgbClr val="FFFFFF"/>
                </a:solidFill>
                <a:effectLst/>
                <a:latin typeface="urw-din"/>
              </a:rPr>
              <a:t>(client side) and </a:t>
            </a:r>
            <a:r>
              <a:rPr lang="en-US" b="1" i="0" dirty="0">
                <a:solidFill>
                  <a:srgbClr val="FFFFFF"/>
                </a:solidFill>
                <a:effectLst/>
                <a:latin typeface="urw-din"/>
              </a:rPr>
              <a:t>back end</a:t>
            </a:r>
            <a:r>
              <a:rPr lang="en-US" b="0" i="0" dirty="0">
                <a:solidFill>
                  <a:srgbClr val="FFFFFF"/>
                </a:solidFill>
                <a:effectLst/>
                <a:latin typeface="urw-din"/>
              </a:rPr>
              <a:t>(server side) portions of web application.</a:t>
            </a:r>
          </a:p>
          <a:p>
            <a:pPr algn="l" fontAlgn="base"/>
            <a:r>
              <a:rPr lang="en-US" i="0" u="sng" dirty="0">
                <a:solidFill>
                  <a:srgbClr val="FFFFFF"/>
                </a:solidFill>
                <a:effectLst/>
                <a:latin typeface="urw-din"/>
              </a:rPr>
              <a:t>Front end: </a:t>
            </a:r>
          </a:p>
          <a:p>
            <a:pPr fontAlgn="base"/>
            <a:r>
              <a:rPr lang="en-US" b="0" i="0" dirty="0">
                <a:solidFill>
                  <a:srgbClr val="FFFFFF"/>
                </a:solidFill>
                <a:effectLst/>
                <a:latin typeface="urw-din"/>
              </a:rPr>
              <a:t>It is the visible part of website or web application which is responsible for user experience. The user directly interacts with the front end portion of the web application or website.</a:t>
            </a:r>
          </a:p>
          <a:p>
            <a:pPr fontAlgn="base"/>
            <a:r>
              <a:rPr lang="en-US" b="0" i="0" dirty="0">
                <a:solidFill>
                  <a:srgbClr val="FFFFFF"/>
                </a:solidFill>
                <a:effectLst/>
                <a:latin typeface="urw-din"/>
              </a:rPr>
              <a:t>The front end portion is built by using some languages such as – </a:t>
            </a:r>
          </a:p>
          <a:p>
            <a:pPr marL="530340" indent="-457200" fontAlgn="base"/>
            <a:r>
              <a:rPr lang="en-US" b="1" i="0" u="sng" dirty="0">
                <a:solidFill>
                  <a:srgbClr val="FFFFFF"/>
                </a:solidFill>
                <a:effectLst/>
                <a:latin typeface="urw-din"/>
              </a:rPr>
              <a:t>HTML</a:t>
            </a:r>
            <a:r>
              <a:rPr lang="en-US" b="0" i="0" dirty="0">
                <a:solidFill>
                  <a:srgbClr val="FFFFFF"/>
                </a:solidFill>
                <a:effectLst/>
                <a:latin typeface="urw-din"/>
              </a:rPr>
              <a:t> – </a:t>
            </a:r>
          </a:p>
          <a:p>
            <a:pPr marL="835086" lvl="1" indent="-457200" fontAlgn="base"/>
            <a:r>
              <a:rPr lang="en-US" b="0" i="0" dirty="0">
                <a:solidFill>
                  <a:srgbClr val="FFFFFF"/>
                </a:solidFill>
                <a:effectLst/>
                <a:latin typeface="urw-din"/>
              </a:rPr>
              <a:t>It is used to design the front end portion of web pages using Hypertext &amp; Markup language. </a:t>
            </a:r>
          </a:p>
          <a:p>
            <a:pPr marL="835086" lvl="1" indent="-457200" fontAlgn="base"/>
            <a:r>
              <a:rPr lang="en-US" b="0" i="0" dirty="0">
                <a:solidFill>
                  <a:srgbClr val="FFFFFF"/>
                </a:solidFill>
                <a:effectLst/>
                <a:latin typeface="urw-din"/>
              </a:rPr>
              <a:t>Hypertext defines the link between the web pages. </a:t>
            </a:r>
          </a:p>
          <a:p>
            <a:pPr marL="835086" lvl="1" indent="-457200" fontAlgn="base"/>
            <a:r>
              <a:rPr lang="en-US" b="0" i="0" dirty="0">
                <a:solidFill>
                  <a:srgbClr val="FFFFFF"/>
                </a:solidFill>
                <a:effectLst/>
                <a:latin typeface="urw-din"/>
              </a:rPr>
              <a:t>The markup language is used to define the text documentation within tag which defines the structure of web pages. </a:t>
            </a:r>
          </a:p>
          <a:p>
            <a:pPr marL="530340" indent="-457200" fontAlgn="base"/>
            <a:endParaRPr lang="en-US" b="0" i="0" dirty="0">
              <a:solidFill>
                <a:srgbClr val="FFFFFF"/>
              </a:solidFill>
              <a:effectLst/>
              <a:latin typeface="urw-din"/>
            </a:endParaRPr>
          </a:p>
          <a:p>
            <a:pPr lvl="1" fontAlgn="base"/>
            <a:endParaRPr lang="en-US" b="0" i="0" dirty="0">
              <a:solidFill>
                <a:srgbClr val="FFFFFF"/>
              </a:solidFill>
              <a:effectLst/>
              <a:latin typeface="urw-din"/>
            </a:endParaRP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OS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US" sz="2400" dirty="0"/>
              <a:t>OS is a node module used to provide information about the computer operating system. </a:t>
            </a:r>
          </a:p>
          <a:p>
            <a:r>
              <a:rPr lang="en-US" sz="2400" dirty="0"/>
              <a:t>It provides functions to interact with the operating system. </a:t>
            </a:r>
          </a:p>
          <a:p>
            <a:r>
              <a:rPr lang="en-US" sz="2400" dirty="0"/>
              <a:t>It provides the hostname of the operating system and returns the amount of free system memory in bytes.</a:t>
            </a:r>
          </a:p>
          <a:p>
            <a:r>
              <a:rPr lang="en-US" sz="2400" dirty="0"/>
              <a:t>Module named “</a:t>
            </a:r>
            <a:r>
              <a:rPr lang="en-US" sz="2400" dirty="0" err="1"/>
              <a:t>os</a:t>
            </a:r>
            <a:r>
              <a:rPr lang="en-US" sz="2400" dirty="0"/>
              <a:t>” needs to be required in a file to access its methods as shown below –</a:t>
            </a:r>
          </a:p>
          <a:p>
            <a:pPr marL="0" indent="0">
              <a:buNone/>
            </a:pPr>
            <a:r>
              <a:rPr lang="en-IN" sz="2400" b="0" i="1" dirty="0">
                <a:solidFill>
                  <a:srgbClr val="0088FF"/>
                </a:solidFill>
                <a:effectLst/>
                <a:latin typeface="Consolas" panose="020B0609020204030204" pitchFamily="49" charset="0"/>
              </a:rPr>
              <a:t>// Include </a:t>
            </a:r>
            <a:r>
              <a:rPr lang="en-IN" sz="2400" b="0" i="1" dirty="0" err="1">
                <a:solidFill>
                  <a:srgbClr val="0088FF"/>
                </a:solidFill>
                <a:effectLst/>
                <a:latin typeface="Consolas" panose="020B0609020204030204" pitchFamily="49" charset="0"/>
              </a:rPr>
              <a:t>os</a:t>
            </a:r>
            <a:r>
              <a:rPr lang="en-IN" sz="2400" b="0" i="1" dirty="0">
                <a:solidFill>
                  <a:srgbClr val="0088FF"/>
                </a:solidFill>
                <a:effectLst/>
                <a:latin typeface="Consolas" panose="020B0609020204030204" pitchFamily="49" charset="0"/>
              </a:rPr>
              <a:t> module and create its object</a:t>
            </a:r>
            <a:endParaRPr lang="en-IN" sz="2400" b="0" dirty="0">
              <a:solidFill>
                <a:srgbClr val="FFFFFF"/>
              </a:solidFill>
              <a:effectLst/>
              <a:latin typeface="Consolas" panose="020B0609020204030204" pitchFamily="49" charset="0"/>
            </a:endParaRPr>
          </a:p>
          <a:p>
            <a:pPr marL="0" indent="0">
              <a:buNone/>
            </a:pPr>
            <a:r>
              <a:rPr lang="en-IN" sz="2400" b="0" dirty="0">
                <a:solidFill>
                  <a:srgbClr val="FFC600"/>
                </a:solidFill>
                <a:effectLst/>
                <a:latin typeface="Consolas" panose="020B0609020204030204" pitchFamily="49" charset="0"/>
              </a:rPr>
              <a:t>var</a:t>
            </a:r>
            <a:r>
              <a:rPr lang="en-IN" sz="2400" b="0" dirty="0">
                <a:solidFill>
                  <a:srgbClr val="FFFFFF"/>
                </a:solidFill>
                <a:effectLst/>
                <a:latin typeface="Consolas" panose="020B0609020204030204" pitchFamily="49" charset="0"/>
              </a:rPr>
              <a:t> </a:t>
            </a:r>
            <a:r>
              <a:rPr lang="en-IN" sz="2400" b="0" dirty="0" err="1">
                <a:solidFill>
                  <a:srgbClr val="FFC600"/>
                </a:solidFill>
                <a:effectLst/>
                <a:latin typeface="Consolas" panose="020B0609020204030204" pitchFamily="49" charset="0"/>
              </a:rPr>
              <a:t>os</a:t>
            </a:r>
            <a:r>
              <a:rPr lang="en-IN" sz="2400" b="0" dirty="0">
                <a:solidFill>
                  <a:srgbClr val="FFFFFF"/>
                </a:solidFill>
                <a:effectLst/>
                <a:latin typeface="Consolas" panose="020B0609020204030204" pitchFamily="49" charset="0"/>
              </a:rPr>
              <a:t> </a:t>
            </a:r>
            <a:r>
              <a:rPr lang="en-IN" sz="2400" b="0" dirty="0">
                <a:solidFill>
                  <a:srgbClr val="FF9D00"/>
                </a:solidFill>
                <a:effectLst/>
                <a:latin typeface="Consolas" panose="020B0609020204030204" pitchFamily="49" charset="0"/>
              </a:rPr>
              <a:t>=</a:t>
            </a:r>
            <a:r>
              <a:rPr lang="en-IN" sz="2400" b="0" dirty="0">
                <a:solidFill>
                  <a:srgbClr val="9EFFFF"/>
                </a:solidFill>
                <a:effectLst/>
                <a:latin typeface="Consolas" panose="020B0609020204030204" pitchFamily="49" charset="0"/>
              </a:rPr>
              <a:t> </a:t>
            </a:r>
            <a:r>
              <a:rPr lang="en-IN" sz="2400" b="0" dirty="0">
                <a:solidFill>
                  <a:srgbClr val="FFC600"/>
                </a:solidFill>
                <a:effectLst/>
                <a:latin typeface="Consolas" panose="020B0609020204030204" pitchFamily="49" charset="0"/>
              </a:rPr>
              <a:t>require</a:t>
            </a:r>
            <a:r>
              <a:rPr lang="en-IN" sz="2400" b="0" dirty="0">
                <a:solidFill>
                  <a:srgbClr val="E1EFFF"/>
                </a:solidFill>
                <a:effectLst/>
                <a:latin typeface="Consolas" panose="020B0609020204030204" pitchFamily="49" charset="0"/>
              </a:rPr>
              <a:t>(</a:t>
            </a:r>
            <a:r>
              <a:rPr lang="en-IN" sz="2400" b="0" dirty="0">
                <a:solidFill>
                  <a:srgbClr val="92FC79"/>
                </a:solidFill>
                <a:effectLst/>
                <a:latin typeface="Consolas" panose="020B0609020204030204" pitchFamily="49" charset="0"/>
              </a:rPr>
              <a:t>'</a:t>
            </a:r>
            <a:r>
              <a:rPr lang="en-IN" sz="2400" b="0" dirty="0" err="1">
                <a:solidFill>
                  <a:srgbClr val="A5FF90"/>
                </a:solidFill>
                <a:effectLst/>
                <a:latin typeface="Consolas" panose="020B0609020204030204" pitchFamily="49" charset="0"/>
              </a:rPr>
              <a:t>os</a:t>
            </a:r>
            <a:r>
              <a:rPr lang="en-IN" sz="2400" b="0" dirty="0">
                <a:solidFill>
                  <a:srgbClr val="92FC79"/>
                </a:solidFill>
                <a:effectLst/>
                <a:latin typeface="Consolas" panose="020B0609020204030204" pitchFamily="49" charset="0"/>
              </a:rPr>
              <a:t>'</a:t>
            </a:r>
            <a:r>
              <a:rPr lang="en-IN" sz="2400" b="0" dirty="0">
                <a:solidFill>
                  <a:srgbClr val="E1EFFF"/>
                </a:solidFill>
                <a:effectLst/>
                <a:latin typeface="Consolas" panose="020B0609020204030204" pitchFamily="49" charset="0"/>
              </a:rPr>
              <a:t>);</a:t>
            </a:r>
            <a:endParaRPr lang="en-IN" sz="2400" b="0" dirty="0">
              <a:solidFill>
                <a:srgbClr val="FFFFFF"/>
              </a:solidFill>
              <a:effectLst/>
              <a:latin typeface="Consolas" panose="020B0609020204030204" pitchFamily="49" charset="0"/>
            </a:endParaRPr>
          </a:p>
          <a:p>
            <a:endParaRPr lang="en-US" sz="2400" dirty="0"/>
          </a:p>
        </p:txBody>
      </p:sp>
    </p:spTree>
    <p:extLst>
      <p:ext uri="{BB962C8B-B14F-4D97-AF65-F5344CB8AC3E}">
        <p14:creationId xmlns:p14="http://schemas.microsoft.com/office/powerpoint/2010/main" val="141225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IN" b="1" i="0" dirty="0" err="1">
                <a:effectLst/>
              </a:rPr>
              <a:t>NodeJs</a:t>
            </a:r>
            <a:r>
              <a:rPr lang="en-IN" b="1" i="0" dirty="0">
                <a:effectLst/>
              </a:rPr>
              <a:t> OS</a:t>
            </a:r>
            <a:endParaRPr lang="en-IN" b="1" dirty="0"/>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fontScale="77500" lnSpcReduction="20000"/>
          </a:bodyPr>
          <a:lstStyle/>
          <a:p>
            <a:pPr marL="0" indent="0">
              <a:buNone/>
            </a:pPr>
            <a:br>
              <a:rPr lang="en-IN" sz="16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return the </a:t>
            </a:r>
            <a:r>
              <a:rPr lang="en-IN" sz="2200" b="0" i="1" dirty="0" err="1">
                <a:solidFill>
                  <a:srgbClr val="0088FF"/>
                </a:solidFill>
                <a:effectLst/>
                <a:latin typeface="Consolas" panose="020B0609020204030204" pitchFamily="49" charset="0"/>
              </a:rPr>
              <a:t>cpu</a:t>
            </a:r>
            <a:r>
              <a:rPr lang="en-IN" sz="2200" b="0" i="1" dirty="0">
                <a:solidFill>
                  <a:srgbClr val="0088FF"/>
                </a:solidFill>
                <a:effectLst/>
                <a:latin typeface="Consolas" panose="020B0609020204030204" pitchFamily="49" charset="0"/>
              </a:rPr>
              <a:t> architecture</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CPU architecture:</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arch</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returns the amount of free system memory in bytes</a:t>
            </a:r>
            <a:br>
              <a:rPr lang="en-IN" sz="2200" i="1" dirty="0">
                <a:solidFill>
                  <a:srgbClr val="FFFFFF"/>
                </a:solidFill>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Free memory:</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freemem</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 total amount of system memory in bytes</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Total memory:</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totalmem</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OS platform</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platform :</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platform</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returns the list of network interfaces</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List of network Interfaces:</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networkInterfaces</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returns the operating systems default directory for temp files.</a:t>
            </a:r>
            <a:br>
              <a:rPr lang="en-IN" sz="2200" i="1" dirty="0">
                <a:solidFill>
                  <a:srgbClr val="FFFFFF"/>
                </a:solidFill>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OS default directory for temp files :</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tmpdir</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200239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270F40-2070-1B98-5F39-E3E16450EBA5}"/>
              </a:ext>
            </a:extLst>
          </p:cNvPr>
          <p:cNvSpPr/>
          <p:nvPr/>
        </p:nvSpPr>
        <p:spPr>
          <a:xfrm>
            <a:off x="3574132" y="2276872"/>
            <a:ext cx="4752199" cy="1754326"/>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Any Questions?</a:t>
            </a:r>
            <a:endParaRPr lang="en-IN"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33492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a:r>
              <a:rPr lang="en-IN" b="1" dirty="0"/>
              <a:t>Intro to </a:t>
            </a:r>
            <a:r>
              <a:rPr lang="en-IN" b="1" dirty="0" err="1"/>
              <a:t>FullStack</a:t>
            </a:r>
            <a:r>
              <a:rPr lang="en-IN" b="1" dirty="0"/>
              <a:t> Development</a:t>
            </a:r>
          </a:p>
        </p:txBody>
      </p:sp>
      <p:sp>
        <p:nvSpPr>
          <p:cNvPr id="14" name="Content Placeholder 13"/>
          <p:cNvSpPr>
            <a:spLocks noGrp="1"/>
          </p:cNvSpPr>
          <p:nvPr>
            <p:ph idx="1"/>
          </p:nvPr>
        </p:nvSpPr>
        <p:spPr/>
        <p:txBody>
          <a:bodyPr>
            <a:normAutofit/>
          </a:bodyPr>
          <a:lstStyle/>
          <a:p>
            <a:pPr marL="530340" indent="-457200" fontAlgn="base"/>
            <a:r>
              <a:rPr lang="en-US" b="1" i="0" u="sng" dirty="0">
                <a:solidFill>
                  <a:srgbClr val="FFFFFF"/>
                </a:solidFill>
                <a:effectLst/>
                <a:latin typeface="urw-din"/>
              </a:rPr>
              <a:t>CSS</a:t>
            </a:r>
            <a:r>
              <a:rPr lang="en-US" b="0" i="0" dirty="0">
                <a:solidFill>
                  <a:srgbClr val="FFFFFF"/>
                </a:solidFill>
                <a:effectLst/>
                <a:latin typeface="urw-din"/>
              </a:rPr>
              <a:t> – </a:t>
            </a:r>
          </a:p>
          <a:p>
            <a:pPr marL="835086" lvl="1" indent="-457200" fontAlgn="base"/>
            <a:r>
              <a:rPr lang="en-US" b="0" i="0" dirty="0">
                <a:solidFill>
                  <a:srgbClr val="FFFFFF"/>
                </a:solidFill>
                <a:effectLst/>
                <a:latin typeface="urw-din"/>
              </a:rPr>
              <a:t>It is a simply designed language intended to simplify the process of making web pages presentable. </a:t>
            </a:r>
          </a:p>
          <a:p>
            <a:pPr marL="835086" lvl="1" indent="-457200" fontAlgn="base"/>
            <a:r>
              <a:rPr lang="en-US" b="0" i="0" dirty="0">
                <a:solidFill>
                  <a:srgbClr val="FFFFFF"/>
                </a:solidFill>
                <a:effectLst/>
                <a:latin typeface="urw-din"/>
              </a:rPr>
              <a:t>CSS allows you to apply styles to web pages. </a:t>
            </a:r>
          </a:p>
          <a:p>
            <a:pPr marL="530340" indent="-457200" fontAlgn="base"/>
            <a:r>
              <a:rPr lang="en-US" b="0" i="0" dirty="0">
                <a:solidFill>
                  <a:srgbClr val="FFFFFF"/>
                </a:solidFill>
                <a:effectLst/>
                <a:latin typeface="urw-din"/>
              </a:rPr>
              <a:t> </a:t>
            </a:r>
            <a:r>
              <a:rPr lang="en-US" b="1" i="0" u="sng" dirty="0">
                <a:solidFill>
                  <a:srgbClr val="FFFFFF"/>
                </a:solidFill>
                <a:effectLst/>
                <a:latin typeface="urw-din"/>
              </a:rPr>
              <a:t>JavaScript</a:t>
            </a:r>
            <a:r>
              <a:rPr lang="en-US" b="0" i="0" dirty="0">
                <a:solidFill>
                  <a:srgbClr val="FFFFFF"/>
                </a:solidFill>
                <a:effectLst/>
                <a:latin typeface="urw-din"/>
              </a:rPr>
              <a:t> – </a:t>
            </a:r>
          </a:p>
          <a:p>
            <a:pPr marL="835086" lvl="1" indent="-457200" fontAlgn="base"/>
            <a:r>
              <a:rPr lang="en-US" b="0" i="0" dirty="0">
                <a:solidFill>
                  <a:srgbClr val="FFFFFF"/>
                </a:solidFill>
                <a:effectLst/>
                <a:latin typeface="urw-din"/>
              </a:rPr>
              <a:t>It is used to make the site interactive for the user. </a:t>
            </a:r>
          </a:p>
          <a:p>
            <a:pPr marL="835086" lvl="1" indent="-457200" fontAlgn="base"/>
            <a:r>
              <a:rPr lang="en-US" b="0" i="0" dirty="0">
                <a:solidFill>
                  <a:srgbClr val="FFFFFF"/>
                </a:solidFill>
                <a:effectLst/>
                <a:latin typeface="urw-din"/>
              </a:rPr>
              <a:t>It is used to enhancing the functionality of a website and web-based software.</a:t>
            </a:r>
          </a:p>
          <a:p>
            <a:pPr lvl="1" fontAlgn="base"/>
            <a:endParaRPr lang="en-US" b="0" i="0" dirty="0">
              <a:solidFill>
                <a:srgbClr val="FFFFFF"/>
              </a:solidFill>
              <a:effectLst/>
              <a:latin typeface="urw-din"/>
            </a:endParaRPr>
          </a:p>
          <a:p>
            <a:endParaRPr lang="en-US" dirty="0"/>
          </a:p>
        </p:txBody>
      </p:sp>
    </p:spTree>
    <p:extLst>
      <p:ext uri="{BB962C8B-B14F-4D97-AF65-F5344CB8AC3E}">
        <p14:creationId xmlns:p14="http://schemas.microsoft.com/office/powerpoint/2010/main" val="1952255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lnSpcReduction="10000"/>
          </a:bodyPr>
          <a:lstStyle/>
          <a:p>
            <a:pPr fontAlgn="base"/>
            <a:r>
              <a:rPr lang="en-US" b="0" i="0" dirty="0">
                <a:solidFill>
                  <a:srgbClr val="FFFFFF"/>
                </a:solidFill>
                <a:effectLst/>
                <a:latin typeface="urw-din"/>
              </a:rPr>
              <a:t>Front end can also be developed using frameworks and libraries such as Angular, ReactJS, Bootstrap, JQUERY etc.</a:t>
            </a:r>
          </a:p>
          <a:p>
            <a:pPr fontAlgn="base"/>
            <a:r>
              <a:rPr lang="en-US" b="1" u="sng" dirty="0">
                <a:solidFill>
                  <a:srgbClr val="FFFFFF"/>
                </a:solidFill>
                <a:latin typeface="urw-din"/>
              </a:rPr>
              <a:t>Angular</a:t>
            </a:r>
            <a:r>
              <a:rPr lang="en-US" dirty="0">
                <a:solidFill>
                  <a:srgbClr val="FFFFFF"/>
                </a:solidFill>
                <a:latin typeface="urw-din"/>
              </a:rPr>
              <a:t> – </a:t>
            </a:r>
          </a:p>
          <a:p>
            <a:pPr lvl="1" fontAlgn="base"/>
            <a:r>
              <a:rPr lang="en-US" b="0" i="0" dirty="0">
                <a:solidFill>
                  <a:srgbClr val="FFFFFF"/>
                </a:solidFill>
                <a:effectLst/>
                <a:latin typeface="urw-din"/>
              </a:rPr>
              <a:t>It is a TypeScript based open source front-end framework that is mainly used to develop single page web applications(SPAs). </a:t>
            </a:r>
          </a:p>
          <a:p>
            <a:pPr lvl="1" fontAlgn="base"/>
            <a:r>
              <a:rPr lang="en-US" b="0" i="0" dirty="0">
                <a:solidFill>
                  <a:srgbClr val="FFFFFF"/>
                </a:solidFill>
                <a:effectLst/>
                <a:latin typeface="urw-din"/>
              </a:rPr>
              <a:t>It changes the static HTML to dynamic HTML. </a:t>
            </a:r>
          </a:p>
          <a:p>
            <a:pPr lvl="1" fontAlgn="base"/>
            <a:r>
              <a:rPr lang="en-US" b="0" i="0" dirty="0">
                <a:solidFill>
                  <a:srgbClr val="FFFFFF"/>
                </a:solidFill>
                <a:effectLst/>
                <a:latin typeface="urw-din"/>
              </a:rPr>
              <a:t>It extends HTML attributes with Directives, and data is bound with HTML.</a:t>
            </a:r>
          </a:p>
          <a:p>
            <a:pPr fontAlgn="base"/>
            <a:r>
              <a:rPr lang="en-US" b="1" dirty="0">
                <a:solidFill>
                  <a:srgbClr val="FFFFFF"/>
                </a:solidFill>
                <a:latin typeface="urw-din"/>
              </a:rPr>
              <a:t>ReactJS –</a:t>
            </a:r>
          </a:p>
          <a:p>
            <a:pPr lvl="1" fontAlgn="base"/>
            <a:r>
              <a:rPr lang="en-US" b="0" i="0" dirty="0">
                <a:solidFill>
                  <a:srgbClr val="FFFFFF"/>
                </a:solidFill>
                <a:effectLst/>
                <a:latin typeface="urw-din"/>
              </a:rPr>
              <a:t>It is a declarative, efficient, and flexible JavaScript library for building user interfaces.</a:t>
            </a:r>
          </a:p>
          <a:p>
            <a:pPr lvl="1" fontAlgn="base"/>
            <a:r>
              <a:rPr lang="en-US" b="0" i="0" dirty="0">
                <a:solidFill>
                  <a:srgbClr val="FFFFFF"/>
                </a:solidFill>
                <a:effectLst/>
                <a:latin typeface="urw-din"/>
              </a:rPr>
              <a:t>It is an open-source, component-based front end library responsible only for the view layer of the application.</a:t>
            </a:r>
            <a:endParaRPr lang="en-US" dirty="0">
              <a:solidFill>
                <a:srgbClr val="FFFFFF"/>
              </a:solidFill>
              <a:latin typeface="urw-din"/>
            </a:endParaRPr>
          </a:p>
        </p:txBody>
      </p:sp>
    </p:spTree>
    <p:extLst>
      <p:ext uri="{BB962C8B-B14F-4D97-AF65-F5344CB8AC3E}">
        <p14:creationId xmlns:p14="http://schemas.microsoft.com/office/powerpoint/2010/main" val="1170934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lnSpcReduction="20000"/>
          </a:bodyPr>
          <a:lstStyle/>
          <a:p>
            <a:pPr fontAlgn="base"/>
            <a:r>
              <a:rPr lang="en-US" b="0" i="0" dirty="0">
                <a:solidFill>
                  <a:srgbClr val="FFFFFF"/>
                </a:solidFill>
                <a:effectLst/>
                <a:latin typeface="urw-din"/>
              </a:rPr>
              <a:t>Front end can also be developed using frameworks and libraries such as Angular, ReactJS, Bootstrap, JQUERY etc.</a:t>
            </a:r>
          </a:p>
          <a:p>
            <a:pPr fontAlgn="base"/>
            <a:r>
              <a:rPr lang="en-US" b="1" u="sng" dirty="0">
                <a:solidFill>
                  <a:srgbClr val="FFFFFF"/>
                </a:solidFill>
                <a:latin typeface="urw-din"/>
              </a:rPr>
              <a:t>Bootstrap</a:t>
            </a:r>
            <a:r>
              <a:rPr lang="en-US" dirty="0">
                <a:solidFill>
                  <a:srgbClr val="FFFFFF"/>
                </a:solidFill>
                <a:latin typeface="urw-din"/>
              </a:rPr>
              <a:t> – </a:t>
            </a:r>
          </a:p>
          <a:p>
            <a:pPr lvl="1" fontAlgn="base"/>
            <a:r>
              <a:rPr lang="en-US" b="0" i="0" dirty="0">
                <a:solidFill>
                  <a:srgbClr val="FFFFFF"/>
                </a:solidFill>
                <a:effectLst/>
                <a:latin typeface="urw-din"/>
              </a:rPr>
              <a:t>It is a free and open-source tool collection for creating responsive websites and web applications.</a:t>
            </a:r>
          </a:p>
          <a:p>
            <a:pPr lvl="1" fontAlgn="base"/>
            <a:r>
              <a:rPr lang="en-US" b="0" i="0" dirty="0">
                <a:solidFill>
                  <a:srgbClr val="FFFFFF"/>
                </a:solidFill>
                <a:effectLst/>
                <a:latin typeface="urw-din"/>
              </a:rPr>
              <a:t>It is the most popular HTML, CSS, and JavaScript framework for developing responsive, mobile-first web sites.</a:t>
            </a:r>
          </a:p>
          <a:p>
            <a:pPr fontAlgn="base"/>
            <a:r>
              <a:rPr lang="en-US" u="sng" dirty="0" err="1">
                <a:solidFill>
                  <a:srgbClr val="FFFFFF"/>
                </a:solidFill>
                <a:latin typeface="urw-din"/>
              </a:rPr>
              <a:t>JQuery</a:t>
            </a:r>
            <a:r>
              <a:rPr lang="en-US" b="1" dirty="0">
                <a:solidFill>
                  <a:srgbClr val="FFFFFF"/>
                </a:solidFill>
                <a:latin typeface="urw-din"/>
              </a:rPr>
              <a:t> –</a:t>
            </a:r>
          </a:p>
          <a:p>
            <a:pPr lvl="1" fontAlgn="base"/>
            <a:r>
              <a:rPr lang="en-US" b="0" i="0" dirty="0">
                <a:solidFill>
                  <a:srgbClr val="FFFFFF"/>
                </a:solidFill>
                <a:effectLst/>
                <a:latin typeface="urw-din"/>
              </a:rPr>
              <a:t>It is an open source JavaScript library that simplifies the interactions between an HTML/CSS document, or more precisely the Document Object Model (DOM), and JavaScript.</a:t>
            </a:r>
          </a:p>
          <a:p>
            <a:pPr lvl="1" fontAlgn="base"/>
            <a:r>
              <a:rPr lang="en-US" b="0" i="0" dirty="0">
                <a:solidFill>
                  <a:srgbClr val="FFFFFF"/>
                </a:solidFill>
                <a:effectLst/>
                <a:latin typeface="urw-din"/>
              </a:rPr>
              <a:t>It </a:t>
            </a:r>
            <a:r>
              <a:rPr lang="en-IN" b="0" i="0" dirty="0">
                <a:solidFill>
                  <a:srgbClr val="FFFFFF"/>
                </a:solidFill>
                <a:effectLst/>
                <a:latin typeface="urw-din"/>
              </a:rPr>
              <a:t>simplifies HTML document traversing and manipulation, browser event handling, DOM animations, Ajax interactions, and cross-browser JavaScript development.</a:t>
            </a:r>
            <a:endParaRPr lang="en-US" dirty="0">
              <a:solidFill>
                <a:srgbClr val="FFFFFF"/>
              </a:solidFill>
              <a:latin typeface="urw-din"/>
            </a:endParaRPr>
          </a:p>
        </p:txBody>
      </p:sp>
    </p:spTree>
    <p:extLst>
      <p:ext uri="{BB962C8B-B14F-4D97-AF65-F5344CB8AC3E}">
        <p14:creationId xmlns:p14="http://schemas.microsoft.com/office/powerpoint/2010/main" val="2425748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a:bodyPr>
          <a:lstStyle/>
          <a:p>
            <a:pPr fontAlgn="base"/>
            <a:r>
              <a:rPr lang="en-US" b="1" u="sng" dirty="0">
                <a:solidFill>
                  <a:srgbClr val="FFFFFF"/>
                </a:solidFill>
                <a:latin typeface="urw-din"/>
              </a:rPr>
              <a:t>Back end </a:t>
            </a:r>
            <a:r>
              <a:rPr lang="en-US" dirty="0">
                <a:solidFill>
                  <a:srgbClr val="FFFFFF"/>
                </a:solidFill>
                <a:latin typeface="urw-din"/>
              </a:rPr>
              <a:t>– </a:t>
            </a:r>
          </a:p>
          <a:p>
            <a:pPr lvl="1" fontAlgn="base"/>
            <a:r>
              <a:rPr lang="en-US" b="0" i="0" dirty="0">
                <a:solidFill>
                  <a:srgbClr val="FFFFFF"/>
                </a:solidFill>
                <a:effectLst/>
                <a:latin typeface="urw-din"/>
              </a:rPr>
              <a:t>It refers to the server-side development of web application or website with a primary focus on how the website works.</a:t>
            </a:r>
          </a:p>
          <a:p>
            <a:pPr lvl="1" fontAlgn="base"/>
            <a:r>
              <a:rPr lang="en-US" b="0" i="0" dirty="0">
                <a:solidFill>
                  <a:srgbClr val="FFFFFF"/>
                </a:solidFill>
                <a:effectLst/>
                <a:latin typeface="urw-din"/>
              </a:rPr>
              <a:t>It is responsible for managing the database through queries and APIs by client-side commands. </a:t>
            </a:r>
          </a:p>
          <a:p>
            <a:pPr lvl="1" fontAlgn="base"/>
            <a:r>
              <a:rPr lang="en-US" b="1" u="sng" dirty="0">
                <a:solidFill>
                  <a:srgbClr val="FFFFFF"/>
                </a:solidFill>
                <a:latin typeface="urw-din"/>
              </a:rPr>
              <a:t>PHP</a:t>
            </a:r>
            <a:r>
              <a:rPr lang="en-US" b="1" dirty="0">
                <a:solidFill>
                  <a:srgbClr val="FFFFFF"/>
                </a:solidFill>
                <a:latin typeface="urw-din"/>
              </a:rPr>
              <a:t> –</a:t>
            </a:r>
          </a:p>
          <a:p>
            <a:pPr lvl="1" fontAlgn="base"/>
            <a:r>
              <a:rPr lang="en-US" b="0" i="0" dirty="0">
                <a:solidFill>
                  <a:srgbClr val="FFFFFF"/>
                </a:solidFill>
                <a:effectLst/>
                <a:latin typeface="urw-din"/>
              </a:rPr>
              <a:t>It is a server-side scripting language designed specifically for web development.</a:t>
            </a:r>
          </a:p>
          <a:p>
            <a:pPr lvl="1" fontAlgn="base"/>
            <a:r>
              <a:rPr lang="en-US" b="0" i="0" dirty="0">
                <a:solidFill>
                  <a:srgbClr val="FFFFFF"/>
                </a:solidFill>
                <a:effectLst/>
                <a:latin typeface="urw-din"/>
              </a:rPr>
              <a:t>Since, PHP code executed on server side so it is called server side scripting language.</a:t>
            </a:r>
            <a:endParaRPr lang="en-US" dirty="0">
              <a:solidFill>
                <a:srgbClr val="FFFFFF"/>
              </a:solidFill>
              <a:latin typeface="urw-din"/>
            </a:endParaRPr>
          </a:p>
        </p:txBody>
      </p:sp>
    </p:spTree>
    <p:extLst>
      <p:ext uri="{BB962C8B-B14F-4D97-AF65-F5344CB8AC3E}">
        <p14:creationId xmlns:p14="http://schemas.microsoft.com/office/powerpoint/2010/main" val="503222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Intro to </a:t>
            </a:r>
            <a:r>
              <a:rPr lang="en-IN" dirty="0" err="1"/>
              <a:t>FullStack</a:t>
            </a:r>
            <a:r>
              <a:rPr lang="en-IN" dirty="0"/>
              <a:t> Development</a:t>
            </a:r>
            <a:endParaRPr lang="en-US" dirty="0"/>
          </a:p>
        </p:txBody>
      </p:sp>
      <p:sp>
        <p:nvSpPr>
          <p:cNvPr id="14" name="Content Placeholder 13"/>
          <p:cNvSpPr>
            <a:spLocks noGrp="1"/>
          </p:cNvSpPr>
          <p:nvPr>
            <p:ph idx="1"/>
          </p:nvPr>
        </p:nvSpPr>
        <p:spPr/>
        <p:txBody>
          <a:bodyPr>
            <a:normAutofit/>
          </a:bodyPr>
          <a:lstStyle/>
          <a:p>
            <a:pPr fontAlgn="base"/>
            <a:r>
              <a:rPr lang="en-US" b="1" u="sng" dirty="0">
                <a:solidFill>
                  <a:srgbClr val="FFFFFF"/>
                </a:solidFill>
                <a:latin typeface="urw-din"/>
              </a:rPr>
              <a:t>Java </a:t>
            </a:r>
            <a:r>
              <a:rPr lang="en-US" dirty="0">
                <a:solidFill>
                  <a:srgbClr val="FFFFFF"/>
                </a:solidFill>
                <a:latin typeface="urw-din"/>
              </a:rPr>
              <a:t>– </a:t>
            </a:r>
          </a:p>
          <a:p>
            <a:pPr lvl="1" fontAlgn="base"/>
            <a:r>
              <a:rPr lang="en-US" b="0" i="0" dirty="0">
                <a:solidFill>
                  <a:srgbClr val="FFFFFF"/>
                </a:solidFill>
                <a:effectLst/>
                <a:latin typeface="urw-din"/>
              </a:rPr>
              <a:t>It is one of the most popular and widely used programming language and platform. It is highly scalable.</a:t>
            </a:r>
          </a:p>
          <a:p>
            <a:pPr lvl="1" fontAlgn="base"/>
            <a:r>
              <a:rPr lang="en-US" b="0" i="0" dirty="0">
                <a:solidFill>
                  <a:srgbClr val="FFFFFF"/>
                </a:solidFill>
                <a:effectLst/>
                <a:latin typeface="urw-din"/>
              </a:rPr>
              <a:t>Java components are easily available.</a:t>
            </a:r>
          </a:p>
          <a:p>
            <a:pPr fontAlgn="base"/>
            <a:r>
              <a:rPr lang="en-US" b="1" u="sng" dirty="0">
                <a:solidFill>
                  <a:srgbClr val="FFFFFF"/>
                </a:solidFill>
                <a:latin typeface="urw-din"/>
              </a:rPr>
              <a:t>Python</a:t>
            </a:r>
            <a:r>
              <a:rPr lang="en-US" b="1" dirty="0">
                <a:solidFill>
                  <a:srgbClr val="FFFFFF"/>
                </a:solidFill>
                <a:latin typeface="urw-din"/>
              </a:rPr>
              <a:t> –</a:t>
            </a:r>
          </a:p>
          <a:p>
            <a:pPr lvl="1" fontAlgn="base"/>
            <a:r>
              <a:rPr lang="en-US" b="0" i="0" dirty="0">
                <a:solidFill>
                  <a:srgbClr val="FFFFFF"/>
                </a:solidFill>
                <a:effectLst/>
                <a:latin typeface="urw-din"/>
              </a:rPr>
              <a:t>It </a:t>
            </a:r>
            <a:r>
              <a:rPr lang="en-US" dirty="0">
                <a:solidFill>
                  <a:srgbClr val="FFFFFF"/>
                </a:solidFill>
                <a:latin typeface="urw-din"/>
              </a:rPr>
              <a:t>is a high-level, interpreted, general-purpose programming language. </a:t>
            </a:r>
          </a:p>
          <a:p>
            <a:pPr lvl="1" fontAlgn="base"/>
            <a:r>
              <a:rPr lang="en-US" dirty="0">
                <a:solidFill>
                  <a:srgbClr val="FFFFFF"/>
                </a:solidFill>
                <a:latin typeface="urw-din"/>
              </a:rPr>
              <a:t>Its design philosophy emphasizes code readability with the use of significant indentation. </a:t>
            </a:r>
          </a:p>
          <a:p>
            <a:pPr lvl="1" fontAlgn="base"/>
            <a:r>
              <a:rPr lang="en-US" dirty="0">
                <a:solidFill>
                  <a:srgbClr val="FFFFFF"/>
                </a:solidFill>
                <a:latin typeface="urw-din"/>
              </a:rPr>
              <a:t>Python is dynamically-typed and garbage-collected.</a:t>
            </a:r>
          </a:p>
        </p:txBody>
      </p:sp>
    </p:spTree>
    <p:extLst>
      <p:ext uri="{BB962C8B-B14F-4D97-AF65-F5344CB8AC3E}">
        <p14:creationId xmlns:p14="http://schemas.microsoft.com/office/powerpoint/2010/main" val="2070324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lnSpcReduction="10000"/>
          </a:bodyPr>
          <a:lstStyle/>
          <a:p>
            <a:pPr fontAlgn="base"/>
            <a:r>
              <a:rPr lang="en-US" b="1" u="sng" dirty="0">
                <a:solidFill>
                  <a:srgbClr val="FFFFFF"/>
                </a:solidFill>
                <a:latin typeface="urw-din"/>
              </a:rPr>
              <a:t>NodeJS </a:t>
            </a:r>
            <a:r>
              <a:rPr lang="en-US" dirty="0">
                <a:solidFill>
                  <a:srgbClr val="FFFFFF"/>
                </a:solidFill>
                <a:latin typeface="urw-din"/>
              </a:rPr>
              <a:t>– </a:t>
            </a:r>
          </a:p>
          <a:p>
            <a:pPr lvl="1" fontAlgn="base"/>
            <a:r>
              <a:rPr lang="en-US" b="0" i="0" dirty="0">
                <a:solidFill>
                  <a:srgbClr val="FFFFFF"/>
                </a:solidFill>
                <a:effectLst/>
                <a:latin typeface="urw-din"/>
              </a:rPr>
              <a:t>Node.js is an open-source and cross-platform runtime environment for executing </a:t>
            </a:r>
            <a:r>
              <a:rPr lang="en-US" b="0" i="0" dirty="0">
                <a:effectLst/>
                <a:latin typeface="urw-din"/>
              </a:rPr>
              <a:t>JavaScript</a:t>
            </a:r>
            <a:r>
              <a:rPr lang="en-US" b="0" i="0" dirty="0">
                <a:solidFill>
                  <a:srgbClr val="FFFFFF"/>
                </a:solidFill>
                <a:effectLst/>
                <a:latin typeface="urw-din"/>
              </a:rPr>
              <a:t> code outside a browser.</a:t>
            </a:r>
          </a:p>
          <a:p>
            <a:pPr lvl="1" fontAlgn="base"/>
            <a:r>
              <a:rPr lang="en-US" b="0" i="0" dirty="0">
                <a:solidFill>
                  <a:srgbClr val="FFFFFF"/>
                </a:solidFill>
                <a:effectLst/>
                <a:latin typeface="urw-din"/>
              </a:rPr>
              <a:t>You need to remember that NodeJS is not a framework and it’s not a programming language.</a:t>
            </a:r>
          </a:p>
          <a:p>
            <a:pPr lvl="1" fontAlgn="base"/>
            <a:r>
              <a:rPr lang="en-US" b="0" i="0" dirty="0">
                <a:solidFill>
                  <a:srgbClr val="FFFFFF"/>
                </a:solidFill>
                <a:effectLst/>
                <a:latin typeface="urw-din"/>
              </a:rPr>
              <a:t>We often use Node.js for building back-end services like APIs like Web App or Mobile App.</a:t>
            </a:r>
          </a:p>
          <a:p>
            <a:pPr lvl="1" fontAlgn="base"/>
            <a:r>
              <a:rPr lang="en-US" b="0" i="0" dirty="0">
                <a:solidFill>
                  <a:srgbClr val="FFFFFF"/>
                </a:solidFill>
                <a:effectLst/>
                <a:latin typeface="urw-din"/>
              </a:rPr>
              <a:t>It’s used in production by large companies such as </a:t>
            </a:r>
            <a:r>
              <a:rPr lang="en-US" b="0" i="0" dirty="0" err="1">
                <a:solidFill>
                  <a:srgbClr val="FFFFFF"/>
                </a:solidFill>
                <a:effectLst/>
                <a:latin typeface="urw-din"/>
              </a:rPr>
              <a:t>Paypal</a:t>
            </a:r>
            <a:r>
              <a:rPr lang="en-US" b="0" i="0" dirty="0">
                <a:solidFill>
                  <a:srgbClr val="FFFFFF"/>
                </a:solidFill>
                <a:effectLst/>
                <a:latin typeface="urw-din"/>
              </a:rPr>
              <a:t>, Uber, Netflix, Walmart, and so on.</a:t>
            </a:r>
          </a:p>
          <a:p>
            <a:pPr algn="l" fontAlgn="base">
              <a:buFont typeface="Arial" panose="020B0604020202020204" pitchFamily="34" charset="0"/>
              <a:buChar char="•"/>
            </a:pPr>
            <a:r>
              <a:rPr lang="en-US" b="1" i="0" u="sng" dirty="0">
                <a:solidFill>
                  <a:srgbClr val="FFFFFF"/>
                </a:solidFill>
                <a:effectLst/>
                <a:latin typeface="urw-din"/>
              </a:rPr>
              <a:t>Back End Frameworks </a:t>
            </a:r>
            <a:r>
              <a:rPr lang="en-US" b="1" i="0" dirty="0">
                <a:solidFill>
                  <a:srgbClr val="FFFFFF"/>
                </a:solidFill>
                <a:effectLst/>
                <a:latin typeface="urw-din"/>
              </a:rPr>
              <a:t>–</a:t>
            </a:r>
          </a:p>
          <a:p>
            <a:pPr lvl="1" fontAlgn="base"/>
            <a:r>
              <a:rPr lang="en-US" b="0" i="0" dirty="0">
                <a:solidFill>
                  <a:srgbClr val="FFFFFF"/>
                </a:solidFill>
                <a:effectLst/>
                <a:latin typeface="urw-din"/>
              </a:rPr>
              <a:t>The list of back end frameworks are: Express, Spring, Django, Rails, Laravel etc.</a:t>
            </a:r>
          </a:p>
          <a:p>
            <a:pPr lvl="1" fontAlgn="base"/>
            <a:r>
              <a:rPr lang="en-US" b="0" i="0" dirty="0">
                <a:solidFill>
                  <a:srgbClr val="FFFFFF"/>
                </a:solidFill>
                <a:effectLst/>
                <a:latin typeface="urw-din"/>
              </a:rPr>
              <a:t>The other back end program/scripting languages are: C#, Ruby, REST, GO etc.</a:t>
            </a:r>
          </a:p>
          <a:p>
            <a:pPr lvl="1" fontAlgn="base"/>
            <a:endParaRPr lang="en-US" b="0" i="0" dirty="0">
              <a:solidFill>
                <a:srgbClr val="FFFFFF"/>
              </a:solidFill>
              <a:effectLst/>
              <a:latin typeface="urw-din"/>
            </a:endParaRPr>
          </a:p>
        </p:txBody>
      </p:sp>
    </p:spTree>
    <p:extLst>
      <p:ext uri="{BB962C8B-B14F-4D97-AF65-F5344CB8AC3E}">
        <p14:creationId xmlns:p14="http://schemas.microsoft.com/office/powerpoint/2010/main" val="617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a:bodyPr>
          <a:lstStyle/>
          <a:p>
            <a:pPr fontAlgn="base"/>
            <a:r>
              <a:rPr lang="en-US" b="1" u="sng" dirty="0">
                <a:solidFill>
                  <a:srgbClr val="FFFFFF"/>
                </a:solidFill>
                <a:latin typeface="urw-din"/>
              </a:rPr>
              <a:t>Database </a:t>
            </a:r>
            <a:r>
              <a:rPr lang="en-US" dirty="0">
                <a:solidFill>
                  <a:srgbClr val="FFFFFF"/>
                </a:solidFill>
                <a:latin typeface="urw-din"/>
              </a:rPr>
              <a:t>– </a:t>
            </a:r>
            <a:r>
              <a:rPr lang="en-US" b="0" i="0" dirty="0">
                <a:solidFill>
                  <a:srgbClr val="FFFFFF"/>
                </a:solidFill>
                <a:effectLst/>
                <a:latin typeface="urw-din"/>
              </a:rPr>
              <a:t>Database is the collection of inter-related data which helps in efficient retrieval, insertion and deletion of data from database and organizes the data in the form of tables, views, schemas, reports etc.</a:t>
            </a:r>
          </a:p>
          <a:p>
            <a:pPr lvl="1" fontAlgn="base"/>
            <a:r>
              <a:rPr lang="en-IN" b="1" i="0" u="sng" dirty="0">
                <a:solidFill>
                  <a:srgbClr val="FFFFFF"/>
                </a:solidFill>
                <a:effectLst/>
                <a:latin typeface="urw-din"/>
              </a:rPr>
              <a:t>Oracle</a:t>
            </a:r>
            <a:r>
              <a:rPr lang="en-US" b="1" i="0" dirty="0">
                <a:solidFill>
                  <a:srgbClr val="FFFFFF"/>
                </a:solidFill>
                <a:effectLst/>
                <a:latin typeface="urw-din"/>
              </a:rPr>
              <a:t> –</a:t>
            </a:r>
          </a:p>
          <a:p>
            <a:pPr lvl="2" fontAlgn="base"/>
            <a:r>
              <a:rPr lang="en-US" b="0" i="0" dirty="0">
                <a:solidFill>
                  <a:srgbClr val="FFFFFF"/>
                </a:solidFill>
                <a:effectLst/>
                <a:latin typeface="urw-din"/>
              </a:rPr>
              <a:t>It is the collection of data which is treated as a unit. The purpose of this database is to store and retrieve information related to the query. </a:t>
            </a:r>
          </a:p>
          <a:p>
            <a:pPr lvl="1" fontAlgn="base"/>
            <a:r>
              <a:rPr lang="en-IN" b="1" i="0" u="sng" dirty="0">
                <a:solidFill>
                  <a:srgbClr val="FFFFFF"/>
                </a:solidFill>
                <a:effectLst/>
                <a:latin typeface="urw-din"/>
              </a:rPr>
              <a:t>MongoDB</a:t>
            </a:r>
            <a:r>
              <a:rPr lang="en-US" b="1" i="0" dirty="0">
                <a:solidFill>
                  <a:srgbClr val="FFFFFF"/>
                </a:solidFill>
                <a:effectLst/>
                <a:latin typeface="urw-din"/>
              </a:rPr>
              <a:t> –</a:t>
            </a:r>
          </a:p>
          <a:p>
            <a:pPr lvl="2" fontAlgn="base"/>
            <a:r>
              <a:rPr lang="en-US" b="0" i="0" dirty="0">
                <a:solidFill>
                  <a:srgbClr val="FFFFFF"/>
                </a:solidFill>
                <a:effectLst/>
                <a:latin typeface="urw-din"/>
              </a:rPr>
              <a:t>It is the most popular NoSQL database, which isn’t based on the table-like relational database structure but provides an altogether different mechanism for storage and retrieval of data.</a:t>
            </a:r>
          </a:p>
          <a:p>
            <a:pPr lvl="1" fontAlgn="base"/>
            <a:r>
              <a:rPr lang="en-IN" b="1" i="0" u="sng" dirty="0">
                <a:solidFill>
                  <a:srgbClr val="FFFFFF"/>
                </a:solidFill>
                <a:effectLst/>
                <a:latin typeface="urw-din"/>
              </a:rPr>
              <a:t>SQL</a:t>
            </a:r>
            <a:r>
              <a:rPr lang="en-US" b="1" i="0" dirty="0">
                <a:solidFill>
                  <a:srgbClr val="FFFFFF"/>
                </a:solidFill>
                <a:effectLst/>
                <a:latin typeface="urw-din"/>
              </a:rPr>
              <a:t> –</a:t>
            </a:r>
          </a:p>
          <a:p>
            <a:pPr lvl="2" fontAlgn="base"/>
            <a:r>
              <a:rPr lang="en-US" b="0" i="0" dirty="0">
                <a:solidFill>
                  <a:srgbClr val="FFFFFF"/>
                </a:solidFill>
                <a:effectLst/>
                <a:latin typeface="urw-din"/>
              </a:rPr>
              <a:t>Structured Query Language is a standard Database language which is used to create, maintain and retrieve the relational database.</a:t>
            </a:r>
          </a:p>
        </p:txBody>
      </p:sp>
    </p:spTree>
    <p:extLst>
      <p:ext uri="{BB962C8B-B14F-4D97-AF65-F5344CB8AC3E}">
        <p14:creationId xmlns:p14="http://schemas.microsoft.com/office/powerpoint/2010/main" val="605064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1714</TotalTime>
  <Words>1874</Words>
  <Application>Microsoft Office PowerPoint</Application>
  <PresentationFormat>Custom</PresentationFormat>
  <Paragraphs>154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Open Sans</vt:lpstr>
      <vt:lpstr>urw-din</vt:lpstr>
      <vt:lpstr>Tech 16x9</vt:lpstr>
      <vt:lpstr>Intro to NodeJS &amp; OS Concepts</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NodeJS</vt:lpstr>
      <vt:lpstr>NodeJS Features</vt:lpstr>
      <vt:lpstr>NodeJS Event Loop</vt:lpstr>
      <vt:lpstr>NodeJS Event Loop</vt:lpstr>
      <vt:lpstr>NodeJS Modules</vt:lpstr>
      <vt:lpstr>NodeJS Modules</vt:lpstr>
      <vt:lpstr>NodeJS Modules</vt:lpstr>
      <vt:lpstr>NodeJS Modules</vt:lpstr>
      <vt:lpstr>NodeJS Modules</vt:lpstr>
      <vt:lpstr>NodeJS OS</vt:lpstr>
      <vt:lpstr>NodeJs OS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NoSQL</dc:title>
  <dc:creator>Siddharth Agrawal</dc:creator>
  <cp:lastModifiedBy>Siddharth Agrawal</cp:lastModifiedBy>
  <cp:revision>80</cp:revision>
  <dcterms:created xsi:type="dcterms:W3CDTF">2022-08-15T17:29:01Z</dcterms:created>
  <dcterms:modified xsi:type="dcterms:W3CDTF">2022-12-12T14:47:08Z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