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57" r:id="rId5"/>
    <p:sldId id="268" r:id="rId6"/>
    <p:sldId id="272" r:id="rId7"/>
    <p:sldId id="273" r:id="rId8"/>
    <p:sldId id="274" r:id="rId9"/>
    <p:sldId id="275" r:id="rId10"/>
    <p:sldId id="276" r:id="rId11"/>
    <p:sldId id="277" r:id="rId12"/>
    <p:sldId id="279" r:id="rId13"/>
    <p:sldId id="280" r:id="rId14"/>
    <p:sldId id="281" r:id="rId15"/>
    <p:sldId id="284" r:id="rId16"/>
    <p:sldId id="285" r:id="rId17"/>
    <p:sldId id="286" r:id="rId18"/>
    <p:sldId id="288" r:id="rId19"/>
    <p:sldId id="287" r:id="rId20"/>
    <p:sldId id="289" r:id="rId21"/>
    <p:sldId id="290" r:id="rId22"/>
    <p:sldId id="291" r:id="rId23"/>
    <p:sldId id="296" r:id="rId24"/>
    <p:sldId id="292" r:id="rId25"/>
    <p:sldId id="293" r:id="rId26"/>
    <p:sldId id="294" r:id="rId27"/>
    <p:sldId id="295" r:id="rId2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3" d="100"/>
          <a:sy n="63" d="100"/>
        </p:scale>
        <p:origin x="804" y="4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10/11/2022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10/11/2022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10/11/2022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10/11/2022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10/11/2022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10/11/2022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10/11/2022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10/11/2022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10/11/2022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educative.io/blog/distributed-systems-considerations-tradeoff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NoSQL</a:t>
            </a:r>
          </a:p>
        </p:txBody>
      </p:sp>
      <p:sp>
        <p:nvSpPr>
          <p:cNvPr id="5" name="Subtitle 4"/>
          <p:cNvSpPr>
            <a:spLocks noGrp="1"/>
          </p:cNvSpPr>
          <p:nvPr>
            <p:ph type="subTitle" idx="1"/>
          </p:nvPr>
        </p:nvSpPr>
        <p:spPr/>
        <p:txBody>
          <a:bodyPr/>
          <a:lstStyle/>
          <a:p>
            <a:r>
              <a:rPr lang="en-US" dirty="0"/>
              <a:t>Databases</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Do you need database </a:t>
            </a:r>
            <a:r>
              <a:rPr lang="en-IN" b="1" dirty="0" err="1"/>
              <a:t>s</a:t>
            </a:r>
            <a:r>
              <a:rPr lang="en-IN" b="1" i="0" dirty="0" err="1">
                <a:effectLst/>
              </a:rPr>
              <a:t>harding</a:t>
            </a:r>
            <a:r>
              <a:rPr lang="en-IN" b="1" i="0" dirty="0">
                <a:effectLst/>
              </a:rPr>
              <a:t>?</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US" sz="2400" b="0" i="0" dirty="0">
                <a:effectLst/>
              </a:rPr>
              <a:t>By simply upgrading your machine, you can scale vertically without the complexity of </a:t>
            </a:r>
            <a:r>
              <a:rPr lang="en-US" sz="2400" b="0" i="0" dirty="0" err="1">
                <a:effectLst/>
              </a:rPr>
              <a:t>sharding</a:t>
            </a:r>
            <a:r>
              <a:rPr lang="en-US" sz="2400" b="0" i="0" dirty="0">
                <a:effectLst/>
              </a:rPr>
              <a:t>.</a:t>
            </a:r>
          </a:p>
          <a:p>
            <a:r>
              <a:rPr lang="en-US" sz="2400" b="0" i="0" dirty="0">
                <a:effectLst/>
              </a:rPr>
              <a:t>Adding RAM, upgrading your computer (CPU), or increasing the storage available to your database are simple solutions that do not require you to change the design of either your database architecture or your application.</a:t>
            </a:r>
            <a:endParaRPr lang="en-US" sz="2400" dirty="0"/>
          </a:p>
        </p:txBody>
      </p:sp>
      <p:pic>
        <p:nvPicPr>
          <p:cNvPr id="4098" name="Picture 2" descr="visualization of vertical scaling in sharding">
            <a:extLst>
              <a:ext uri="{FF2B5EF4-FFF2-40B4-BE49-F238E27FC236}">
                <a16:creationId xmlns:a16="http://schemas.microsoft.com/office/drawing/2014/main" id="{3B600D76-34CC-9FE6-4FDC-C74AD13767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707" y="2888254"/>
            <a:ext cx="5078677" cy="2102572"/>
          </a:xfrm>
          <a:prstGeom prst="rect">
            <a:avLst/>
          </a:prstGeom>
          <a:solidFill>
            <a:srgbClr val="FFFFFF"/>
          </a:solidFill>
        </p:spPr>
      </p:pic>
    </p:spTree>
    <p:extLst>
      <p:ext uri="{BB962C8B-B14F-4D97-AF65-F5344CB8AC3E}">
        <p14:creationId xmlns:p14="http://schemas.microsoft.com/office/powerpoint/2010/main" val="749335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Do you need database </a:t>
            </a:r>
            <a:r>
              <a:rPr lang="en-IN" b="1" dirty="0" err="1"/>
              <a:t>s</a:t>
            </a:r>
            <a:r>
              <a:rPr lang="en-IN" b="1" i="0" dirty="0" err="1">
                <a:effectLst/>
              </a:rPr>
              <a:t>harding</a:t>
            </a:r>
            <a:r>
              <a:rPr lang="en-IN" b="1" i="0" dirty="0">
                <a:effectLst/>
              </a:rPr>
              <a:t>?</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Depending on your use case, it may make more sense to simply shift a subset of the burden onto other providers or even a separate database. </a:t>
            </a:r>
          </a:p>
          <a:p>
            <a:r>
              <a:rPr lang="en-US" sz="2400" dirty="0"/>
              <a:t>For example, </a:t>
            </a:r>
          </a:p>
          <a:p>
            <a:pPr lvl="1"/>
            <a:r>
              <a:rPr lang="en-US" sz="2000" dirty="0"/>
              <a:t>Blob or file storage can be moved directly to a cloud provider such as Amazon S3. </a:t>
            </a:r>
          </a:p>
          <a:p>
            <a:pPr lvl="1"/>
            <a:r>
              <a:rPr lang="en-US" sz="2000" dirty="0"/>
              <a:t>Analytics or full-text search can be handled by specialized services or a data warehouse. </a:t>
            </a:r>
          </a:p>
          <a:p>
            <a:pPr lvl="1"/>
            <a:r>
              <a:rPr lang="en-US" sz="2000" dirty="0"/>
              <a:t>Offloading this particular functionality can make more sense than trying to shard your entire database.</a:t>
            </a:r>
          </a:p>
        </p:txBody>
      </p:sp>
    </p:spTree>
    <p:extLst>
      <p:ext uri="{BB962C8B-B14F-4D97-AF65-F5344CB8AC3E}">
        <p14:creationId xmlns:p14="http://schemas.microsoft.com/office/powerpoint/2010/main" val="141225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Replication</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US" sz="2000" dirty="0"/>
              <a:t>If your data workload is primarily read-focused, replication increases availability and read performance while avoiding some of the complexity of database </a:t>
            </a:r>
            <a:r>
              <a:rPr lang="en-US" sz="2000" dirty="0" err="1"/>
              <a:t>sharding</a:t>
            </a:r>
            <a:r>
              <a:rPr lang="en-US" sz="2000" dirty="0"/>
              <a:t>.</a:t>
            </a:r>
          </a:p>
          <a:p>
            <a:r>
              <a:rPr lang="en-US" sz="2000" dirty="0"/>
              <a:t>By simply spinning up additional copies of the database, read performance can be increased either through load balancing or through geo-located query routing.</a:t>
            </a:r>
          </a:p>
          <a:p>
            <a:r>
              <a:rPr lang="en-US" sz="2000" dirty="0"/>
              <a:t>However, replication introduces complexity on write-focused workloads, as each write must be copied to every replicated node.</a:t>
            </a:r>
          </a:p>
          <a:p>
            <a:pPr marL="0" indent="0">
              <a:buNone/>
            </a:pPr>
            <a:r>
              <a:rPr lang="en-US" sz="1200" b="1" dirty="0"/>
              <a:t>Note:</a:t>
            </a:r>
            <a:r>
              <a:rPr lang="en-US" sz="1200" dirty="0"/>
              <a:t> If your core application database contains large amounts of data, requires high read and high write volume, and/or you have specific availability requirements, a sharded database may be the way forward.</a:t>
            </a:r>
          </a:p>
        </p:txBody>
      </p:sp>
      <p:pic>
        <p:nvPicPr>
          <p:cNvPr id="7170" name="Picture 2" descr="visualization of replication in sharding">
            <a:extLst>
              <a:ext uri="{FF2B5EF4-FFF2-40B4-BE49-F238E27FC236}">
                <a16:creationId xmlns:a16="http://schemas.microsoft.com/office/drawing/2014/main" id="{EACEF949-7D74-C721-C9F0-C3DF0C61B3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00707" y="3241222"/>
            <a:ext cx="5078677" cy="1396636"/>
          </a:xfrm>
          <a:prstGeom prst="rect">
            <a:avLst/>
          </a:prstGeom>
          <a:solidFill>
            <a:srgbClr val="FFFFFF"/>
          </a:solidFill>
        </p:spPr>
      </p:pic>
    </p:spTree>
    <p:extLst>
      <p:ext uri="{BB962C8B-B14F-4D97-AF65-F5344CB8AC3E}">
        <p14:creationId xmlns:p14="http://schemas.microsoft.com/office/powerpoint/2010/main" val="4198505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Advantages &amp; Disadvantages of </a:t>
            </a:r>
            <a:r>
              <a:rPr lang="en-IN" b="1" dirty="0" err="1"/>
              <a:t>sharding</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IN" sz="2400" dirty="0"/>
              <a:t>Advantages</a:t>
            </a:r>
          </a:p>
          <a:p>
            <a:pPr lvl="1"/>
            <a:r>
              <a:rPr lang="en-IN" dirty="0"/>
              <a:t>Increased read/write throughput</a:t>
            </a:r>
          </a:p>
          <a:p>
            <a:pPr lvl="1"/>
            <a:r>
              <a:rPr lang="en-IN" dirty="0"/>
              <a:t>Increased storage capacity</a:t>
            </a:r>
          </a:p>
          <a:p>
            <a:pPr lvl="1"/>
            <a:r>
              <a:rPr lang="en-IN" dirty="0"/>
              <a:t>High availability</a:t>
            </a:r>
          </a:p>
          <a:p>
            <a:r>
              <a:rPr lang="en-IN" sz="2400" dirty="0"/>
              <a:t>Disadvantages</a:t>
            </a:r>
          </a:p>
          <a:p>
            <a:pPr lvl="1"/>
            <a:r>
              <a:rPr lang="en-IN" dirty="0"/>
              <a:t>Query overhead</a:t>
            </a:r>
          </a:p>
          <a:p>
            <a:pPr lvl="1"/>
            <a:r>
              <a:rPr lang="en-IN" dirty="0"/>
              <a:t>Complexity of administration</a:t>
            </a:r>
          </a:p>
          <a:p>
            <a:pPr lvl="1"/>
            <a:r>
              <a:rPr lang="en-IN" dirty="0"/>
              <a:t>Increased infrastructure costs</a:t>
            </a:r>
          </a:p>
        </p:txBody>
      </p:sp>
    </p:spTree>
    <p:extLst>
      <p:ext uri="{BB962C8B-B14F-4D97-AF65-F5344CB8AC3E}">
        <p14:creationId xmlns:p14="http://schemas.microsoft.com/office/powerpoint/2010/main" val="3200239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739625" cy="4465320"/>
          </a:xfrm>
        </p:spPr>
        <p:txBody>
          <a:bodyPr>
            <a:normAutofit/>
          </a:bodyPr>
          <a:lstStyle/>
          <a:p>
            <a:r>
              <a:rPr lang="en-IN" sz="1800" dirty="0"/>
              <a:t>Key-value stores</a:t>
            </a:r>
          </a:p>
          <a:p>
            <a:pPr lvl="1"/>
            <a:r>
              <a:rPr lang="en-US" sz="1800" dirty="0"/>
              <a:t>The data is stored in form of Key-Value Pairs.</a:t>
            </a:r>
          </a:p>
          <a:p>
            <a:pPr lvl="1"/>
            <a:r>
              <a:rPr lang="en-US" sz="1800" dirty="0"/>
              <a:t>The key is usually a sequence of strings, integers or characters but can also be a more advanced data type. </a:t>
            </a:r>
          </a:p>
          <a:p>
            <a:pPr lvl="1"/>
            <a:r>
              <a:rPr lang="en-US" sz="1800" dirty="0"/>
              <a:t>The value linked/co-related to the key can be of any type (JSON, BLOB(Binary Large Object), strings, </a:t>
            </a:r>
            <a:r>
              <a:rPr lang="en-US" sz="1800" dirty="0" err="1"/>
              <a:t>etc</a:t>
            </a:r>
            <a:r>
              <a:rPr lang="en-US" sz="1800" dirty="0"/>
              <a:t>)</a:t>
            </a:r>
          </a:p>
          <a:p>
            <a:pPr lvl="1"/>
            <a:r>
              <a:rPr lang="en-US" sz="1800" dirty="0"/>
              <a:t>The key-value pair storage databases generally store data as a hash table where each key is unique.</a:t>
            </a:r>
          </a:p>
          <a:p>
            <a:pPr lvl="1"/>
            <a:r>
              <a:rPr lang="en-US" sz="1800" dirty="0"/>
              <a:t>This type of pattern is usually used in shopping websites or e-commerce applications. </a:t>
            </a:r>
          </a:p>
        </p:txBody>
      </p:sp>
      <p:pic>
        <p:nvPicPr>
          <p:cNvPr id="2052" name="Picture 4" descr="intro to 4 types of NoSQL databases - DEV Community">
            <a:extLst>
              <a:ext uri="{FF2B5EF4-FFF2-40B4-BE49-F238E27FC236}">
                <a16:creationId xmlns:a16="http://schemas.microsoft.com/office/drawing/2014/main" id="{5B8FA0B1-09D6-0FDC-14D1-8B56A00FC9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2247" y="2348880"/>
            <a:ext cx="4427137" cy="2423858"/>
          </a:xfrm>
          <a:prstGeom prst="rect">
            <a:avLst/>
          </a:prstGeom>
          <a:solidFill>
            <a:srgbClr val="FFFFFF"/>
          </a:solidFill>
        </p:spPr>
      </p:pic>
    </p:spTree>
    <p:extLst>
      <p:ext uri="{BB962C8B-B14F-4D97-AF65-F5344CB8AC3E}">
        <p14:creationId xmlns:p14="http://schemas.microsoft.com/office/powerpoint/2010/main" val="190001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IN" sz="2200" b="0" i="0" dirty="0">
                <a:effectLst/>
              </a:rPr>
              <a:t>Column-oriented databases</a:t>
            </a:r>
          </a:p>
          <a:p>
            <a:pPr lvl="1"/>
            <a:r>
              <a:rPr lang="en-US" sz="2200" b="0" i="0" dirty="0">
                <a:effectLst/>
              </a:rPr>
              <a:t>Data is stored in individual cells which are further grouped into columns.</a:t>
            </a:r>
          </a:p>
          <a:p>
            <a:pPr lvl="1"/>
            <a:r>
              <a:rPr lang="en-US" sz="2200" b="0" i="0" dirty="0">
                <a:effectLst/>
              </a:rPr>
              <a:t>Column-oriented databases work only on columns.</a:t>
            </a:r>
          </a:p>
          <a:p>
            <a:pPr lvl="1"/>
            <a:r>
              <a:rPr lang="en-US" sz="2200" b="0" i="0" dirty="0">
                <a:effectLst/>
              </a:rPr>
              <a:t> They store large amounts of data into columns together.</a:t>
            </a:r>
          </a:p>
          <a:p>
            <a:pPr lvl="1"/>
            <a:r>
              <a:rPr lang="en-US" sz="2200" b="0" i="0" dirty="0">
                <a:effectLst/>
              </a:rPr>
              <a:t>Every column is treated separately. But still, each individual column may contain multiple other columns like traditional databases. </a:t>
            </a:r>
          </a:p>
        </p:txBody>
      </p:sp>
      <p:pic>
        <p:nvPicPr>
          <p:cNvPr id="13314" name="Picture 2" descr="Diagram&#10;&#10;Description automatically generated">
            <a:extLst>
              <a:ext uri="{FF2B5EF4-FFF2-40B4-BE49-F238E27FC236}">
                <a16:creationId xmlns:a16="http://schemas.microsoft.com/office/drawing/2014/main" id="{B8EE86EA-F4E1-C696-7EFF-F5BF1E93C1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0707" y="2092171"/>
            <a:ext cx="5078677" cy="3694737"/>
          </a:xfrm>
          <a:prstGeom prst="rect">
            <a:avLst/>
          </a:prstGeom>
          <a:solidFill>
            <a:srgbClr val="FFFFFF"/>
          </a:solidFill>
        </p:spPr>
      </p:pic>
    </p:spTree>
    <p:extLst>
      <p:ext uri="{BB962C8B-B14F-4D97-AF65-F5344CB8AC3E}">
        <p14:creationId xmlns:p14="http://schemas.microsoft.com/office/powerpoint/2010/main" val="2176016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6243681" cy="4465320"/>
          </a:xfrm>
        </p:spPr>
        <p:txBody>
          <a:bodyPr>
            <a:normAutofit/>
          </a:bodyPr>
          <a:lstStyle/>
          <a:p>
            <a:r>
              <a:rPr lang="en-IN" b="0" i="0" dirty="0">
                <a:effectLst/>
              </a:rPr>
              <a:t>Graph-based databases</a:t>
            </a:r>
            <a:endParaRPr lang="en-IN" dirty="0"/>
          </a:p>
          <a:p>
            <a:pPr lvl="1"/>
            <a:r>
              <a:rPr lang="en-US" sz="2000" b="0" i="0" dirty="0">
                <a:solidFill>
                  <a:srgbClr val="FFFFFF"/>
                </a:solidFill>
                <a:effectLst/>
                <a:latin typeface="urw-din"/>
              </a:rPr>
              <a:t>Data is stored and managed in graphs</a:t>
            </a:r>
          </a:p>
          <a:p>
            <a:pPr lvl="1"/>
            <a:r>
              <a:rPr lang="en-US" sz="2000" b="0" i="0" dirty="0">
                <a:solidFill>
                  <a:srgbClr val="FFFFFF"/>
                </a:solidFill>
                <a:effectLst/>
                <a:latin typeface="urw-din"/>
              </a:rPr>
              <a:t>Graphs are basically structures that depict connections between two or more objects in some data.</a:t>
            </a:r>
            <a:endParaRPr lang="en-US" sz="2000" dirty="0">
              <a:solidFill>
                <a:srgbClr val="FFFFFF"/>
              </a:solidFill>
              <a:latin typeface="urw-din"/>
            </a:endParaRPr>
          </a:p>
          <a:p>
            <a:pPr lvl="1"/>
            <a:r>
              <a:rPr lang="en-US" sz="2000" b="0" i="0" dirty="0">
                <a:solidFill>
                  <a:srgbClr val="FFFFFF"/>
                </a:solidFill>
                <a:effectLst/>
                <a:latin typeface="urw-din"/>
              </a:rPr>
              <a:t>The objects or entities are called as nodes and are joined together by relationships called Edges.</a:t>
            </a:r>
          </a:p>
          <a:p>
            <a:pPr lvl="1"/>
            <a:r>
              <a:rPr lang="en-US" sz="2000" b="0" i="0" dirty="0">
                <a:solidFill>
                  <a:srgbClr val="FFFFFF"/>
                </a:solidFill>
                <a:effectLst/>
                <a:latin typeface="urw-din"/>
              </a:rPr>
              <a:t>Each edge has a unique identifier. Each node serves as a point of contact for the graph.</a:t>
            </a:r>
          </a:p>
          <a:p>
            <a:pPr lvl="1"/>
            <a:r>
              <a:rPr lang="en-US" sz="2000" b="0" i="0" dirty="0">
                <a:solidFill>
                  <a:srgbClr val="FFFFFF"/>
                </a:solidFill>
                <a:effectLst/>
                <a:latin typeface="urw-din"/>
              </a:rPr>
              <a:t>This pattern is very commonly used in social networks where there are a large number of entities and each entity has one or many characteristics which are connected by edges.</a:t>
            </a:r>
            <a:endParaRPr lang="en-IN" sz="2800" b="0" i="0" dirty="0">
              <a:effectLst/>
            </a:endParaRPr>
          </a:p>
        </p:txBody>
      </p:sp>
      <p:pic>
        <p:nvPicPr>
          <p:cNvPr id="9219" name="Picture 3">
            <a:extLst>
              <a:ext uri="{FF2B5EF4-FFF2-40B4-BE49-F238E27FC236}">
                <a16:creationId xmlns:a16="http://schemas.microsoft.com/office/drawing/2014/main" id="{EEA48EDD-38C8-4D4A-E09D-BF41AD0625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7957" y="1706880"/>
            <a:ext cx="3566003" cy="3307468"/>
          </a:xfrm>
          <a:prstGeom prst="rect">
            <a:avLst/>
          </a:prstGeom>
          <a:solidFill>
            <a:srgbClr val="FFFFFF"/>
          </a:solidFill>
        </p:spPr>
      </p:pic>
    </p:spTree>
    <p:extLst>
      <p:ext uri="{BB962C8B-B14F-4D97-AF65-F5344CB8AC3E}">
        <p14:creationId xmlns:p14="http://schemas.microsoft.com/office/powerpoint/2010/main" val="2073666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IN" b="1" dirty="0"/>
              <a:t>Taxonomy of NoSQL</a:t>
            </a:r>
            <a:endParaRPr lang="en-IN" b="1"/>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6459705" cy="4465320"/>
          </a:xfrm>
        </p:spPr>
        <p:txBody>
          <a:bodyPr>
            <a:normAutofit/>
          </a:bodyPr>
          <a:lstStyle/>
          <a:p>
            <a:r>
              <a:rPr lang="en-IN" sz="2000" dirty="0"/>
              <a:t>Document-based databases</a:t>
            </a:r>
          </a:p>
          <a:p>
            <a:pPr lvl="1"/>
            <a:r>
              <a:rPr lang="en-US" sz="2000" b="0" i="0" dirty="0">
                <a:effectLst/>
              </a:rPr>
              <a:t>The document database fetches and accumulates data in form of key-value pairs but here, the values are called as Documents.</a:t>
            </a:r>
            <a:endParaRPr lang="en-US" sz="2000" dirty="0"/>
          </a:p>
          <a:p>
            <a:pPr lvl="1"/>
            <a:r>
              <a:rPr lang="en-US" sz="2000" dirty="0"/>
              <a:t>Store data in documents similar to JSON (JavaScript Object Notation) objects</a:t>
            </a:r>
            <a:r>
              <a:rPr lang="en-IN" sz="2000" dirty="0"/>
              <a:t>, BSON, or XML documents.</a:t>
            </a:r>
          </a:p>
          <a:p>
            <a:pPr lvl="1"/>
            <a:r>
              <a:rPr lang="en-US" sz="2000" dirty="0"/>
              <a:t>Each document contains pairs of fields and values. The values can typically be a variety of types including things like strings, numbers, </a:t>
            </a:r>
            <a:r>
              <a:rPr lang="en-US" sz="2000" dirty="0" err="1"/>
              <a:t>booleans</a:t>
            </a:r>
            <a:r>
              <a:rPr lang="en-US" sz="2000" dirty="0"/>
              <a:t>, arrays, or objects.</a:t>
            </a:r>
          </a:p>
          <a:p>
            <a:pPr lvl="1"/>
            <a:r>
              <a:rPr lang="en-US" sz="2000" dirty="0"/>
              <a:t>It is very effective as most of the data created is usually in form of JSONs and is unstructured. </a:t>
            </a:r>
            <a:endParaRPr lang="en-IN" sz="2000" dirty="0"/>
          </a:p>
          <a:p>
            <a:endParaRPr lang="en-IN" sz="2000" b="0" i="0" dirty="0">
              <a:effectLst/>
            </a:endParaRPr>
          </a:p>
        </p:txBody>
      </p:sp>
      <p:pic>
        <p:nvPicPr>
          <p:cNvPr id="14338" name="Picture 2">
            <a:extLst>
              <a:ext uri="{FF2B5EF4-FFF2-40B4-BE49-F238E27FC236}">
                <a16:creationId xmlns:a16="http://schemas.microsoft.com/office/drawing/2014/main" id="{508C649B-D9AD-5E9B-1776-2C7A853EFE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456" y="2239364"/>
            <a:ext cx="3761693" cy="2379271"/>
          </a:xfrm>
          <a:prstGeom prst="rect">
            <a:avLst/>
          </a:prstGeom>
          <a:solidFill>
            <a:srgbClr val="FFFFFF"/>
          </a:solidFill>
        </p:spPr>
      </p:pic>
    </p:spTree>
    <p:extLst>
      <p:ext uri="{BB962C8B-B14F-4D97-AF65-F5344CB8AC3E}">
        <p14:creationId xmlns:p14="http://schemas.microsoft.com/office/powerpoint/2010/main" val="14864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US" b="1" dirty="0"/>
              <a:t>CAP Theorem</a:t>
            </a:r>
            <a:endParaRPr lang="en-IN" b="1" dirty="0"/>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a:bodyPr>
          <a:lstStyle/>
          <a:p>
            <a:r>
              <a:rPr lang="en-US" sz="2400" dirty="0"/>
              <a:t>CAP theorem or Eric Brewers theorem states that a </a:t>
            </a:r>
            <a:r>
              <a:rPr lang="en-US" sz="2400" dirty="0">
                <a:hlinkClick r:id="rId2">
                  <a:extLst>
                    <a:ext uri="{A12FA001-AC4F-418D-AE19-62706E023703}">
                      <ahyp:hlinkClr xmlns:ahyp="http://schemas.microsoft.com/office/drawing/2018/hyperlinkcolor" val="tx"/>
                    </a:ext>
                  </a:extLst>
                </a:hlinkClick>
              </a:rPr>
              <a:t>distributed system</a:t>
            </a:r>
            <a:r>
              <a:rPr lang="en-US" sz="2400" dirty="0"/>
              <a:t> can only provide two out of three guarantees simultaneously: </a:t>
            </a:r>
            <a:r>
              <a:rPr lang="en-US" sz="2400" b="1" u="sng" dirty="0"/>
              <a:t>Consistency</a:t>
            </a:r>
            <a:r>
              <a:rPr lang="en-US" sz="2400" dirty="0"/>
              <a:t>, </a:t>
            </a:r>
            <a:r>
              <a:rPr lang="en-US" sz="2400" b="1" u="sng" dirty="0"/>
              <a:t>Availability</a:t>
            </a:r>
            <a:r>
              <a:rPr lang="en-US" sz="2400" dirty="0"/>
              <a:t> and </a:t>
            </a:r>
            <a:r>
              <a:rPr lang="en-US" sz="2400" b="1" u="sng" dirty="0"/>
              <a:t>Partition Tolerance</a:t>
            </a:r>
            <a:r>
              <a:rPr lang="en-US" sz="2400" dirty="0"/>
              <a:t>.</a:t>
            </a:r>
          </a:p>
          <a:p>
            <a:r>
              <a:rPr lang="en-US" sz="2400" dirty="0"/>
              <a:t>It is very important to understand the limitations of NoSQL database. NoSQL can not provide consistency and high availability together.</a:t>
            </a:r>
          </a:p>
          <a:p>
            <a:pPr marL="609494" lvl="2" indent="-304747">
              <a:spcBef>
                <a:spcPts val="1600"/>
              </a:spcBef>
              <a:buSzPct val="100000"/>
            </a:pPr>
            <a:r>
              <a:rPr lang="en-US" b="1" u="sng" dirty="0"/>
              <a:t>Consistency</a:t>
            </a:r>
            <a:r>
              <a:rPr lang="en-US" dirty="0"/>
              <a:t> means that all nodes in the network see the same data at the same time.</a:t>
            </a:r>
          </a:p>
          <a:p>
            <a:pPr marL="609494" lvl="2" indent="-304747">
              <a:spcBef>
                <a:spcPts val="1600"/>
              </a:spcBef>
              <a:buSzPct val="100000"/>
            </a:pPr>
            <a:r>
              <a:rPr lang="en-US" b="1" u="sng" dirty="0"/>
              <a:t>Availability</a:t>
            </a:r>
            <a:r>
              <a:rPr lang="en-US" dirty="0"/>
              <a:t> is a guarantee that every request receives a response about whether it was successful or failed.</a:t>
            </a:r>
          </a:p>
          <a:p>
            <a:pPr marL="609494" lvl="2" indent="-304747">
              <a:spcBef>
                <a:spcPts val="1600"/>
              </a:spcBef>
              <a:buSzPct val="100000"/>
            </a:pPr>
            <a:r>
              <a:rPr lang="en-US" b="1" u="sng" dirty="0"/>
              <a:t>Partition Tolerance</a:t>
            </a:r>
            <a:r>
              <a:rPr lang="en-US" dirty="0"/>
              <a:t> is a guarantee that the system continues to operate despite arbitrary message loss or failure of part of the system.</a:t>
            </a:r>
          </a:p>
        </p:txBody>
      </p:sp>
    </p:spTree>
    <p:extLst>
      <p:ext uri="{BB962C8B-B14F-4D97-AF65-F5344CB8AC3E}">
        <p14:creationId xmlns:p14="http://schemas.microsoft.com/office/powerpoint/2010/main" val="359244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US" b="1" dirty="0"/>
              <a:t>CAP Theorem Proof</a:t>
            </a:r>
            <a:endParaRPr lang="en-IN" b="1" dirty="0"/>
          </a:p>
        </p:txBody>
      </p:sp>
      <p:pic>
        <p:nvPicPr>
          <p:cNvPr id="3" name="Picture 2">
            <a:extLst>
              <a:ext uri="{FF2B5EF4-FFF2-40B4-BE49-F238E27FC236}">
                <a16:creationId xmlns:a16="http://schemas.microsoft.com/office/drawing/2014/main" id="{47FE3E1C-D059-8095-BFA4-AA678B7609F2}"/>
              </a:ext>
            </a:extLst>
          </p:cNvPr>
          <p:cNvPicPr>
            <a:picLocks noChangeAspect="1"/>
          </p:cNvPicPr>
          <p:nvPr/>
        </p:nvPicPr>
        <p:blipFill>
          <a:blip r:embed="rId2"/>
          <a:stretch>
            <a:fillRect/>
          </a:stretch>
        </p:blipFill>
        <p:spPr>
          <a:xfrm>
            <a:off x="2301809" y="1772816"/>
            <a:ext cx="7585206" cy="4455750"/>
          </a:xfrm>
          <a:prstGeom prst="rect">
            <a:avLst/>
          </a:prstGeom>
        </p:spPr>
      </p:pic>
    </p:spTree>
    <p:extLst>
      <p:ext uri="{BB962C8B-B14F-4D97-AF65-F5344CB8AC3E}">
        <p14:creationId xmlns:p14="http://schemas.microsoft.com/office/powerpoint/2010/main" val="413277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NoSQL?</a:t>
            </a:r>
          </a:p>
        </p:txBody>
      </p:sp>
      <p:sp>
        <p:nvSpPr>
          <p:cNvPr id="14" name="Content Placeholder 13"/>
          <p:cNvSpPr>
            <a:spLocks noGrp="1"/>
          </p:cNvSpPr>
          <p:nvPr>
            <p:ph idx="1"/>
          </p:nvPr>
        </p:nvSpPr>
        <p:spPr/>
        <p:txBody>
          <a:bodyPr/>
          <a:lstStyle/>
          <a:p>
            <a:r>
              <a:rPr lang="en-US" dirty="0"/>
              <a:t>NoSQL databases (aka "not only SQL") are non-tabular databases and store data differently than relational tables.</a:t>
            </a:r>
          </a:p>
          <a:p>
            <a:r>
              <a:rPr lang="en-US" dirty="0"/>
              <a:t>They emerged in the late 2000s as the cost of storage dramatically decreased. </a:t>
            </a:r>
          </a:p>
          <a:p>
            <a:r>
              <a:rPr lang="en-US" dirty="0"/>
              <a:t>In 1956 cost of MB in US Dollars was $9200 which decreased over time and came down to $0.00001953 in 2022(equivalent to $0.02/GB).</a:t>
            </a:r>
          </a:p>
          <a:p>
            <a:r>
              <a:rPr lang="en-US" dirty="0"/>
              <a:t>As storage costs rapidly decreased, the amount of data that applications needed to store and query increased.</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US" b="1" dirty="0"/>
              <a:t>CAP Theorem</a:t>
            </a:r>
            <a:endParaRPr lang="en-IN" b="1" dirty="0"/>
          </a:p>
        </p:txBody>
      </p:sp>
      <p:pic>
        <p:nvPicPr>
          <p:cNvPr id="1026" name="Picture 2">
            <a:extLst>
              <a:ext uri="{FF2B5EF4-FFF2-40B4-BE49-F238E27FC236}">
                <a16:creationId xmlns:a16="http://schemas.microsoft.com/office/drawing/2014/main" id="{AA0DC7F6-AB85-AF1B-D131-706139E176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66021" y="1498600"/>
            <a:ext cx="6912768" cy="5184576"/>
          </a:xfrm>
          <a:prstGeom prst="rect">
            <a:avLst/>
          </a:prstGeom>
          <a:solidFill>
            <a:srgbClr val="FFFFFF"/>
          </a:solidFill>
        </p:spPr>
      </p:pic>
    </p:spTree>
    <p:extLst>
      <p:ext uri="{BB962C8B-B14F-4D97-AF65-F5344CB8AC3E}">
        <p14:creationId xmlns:p14="http://schemas.microsoft.com/office/powerpoint/2010/main" val="590741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NoSQL vs RDBMS</a:t>
            </a:r>
          </a:p>
        </p:txBody>
      </p:sp>
      <p:graphicFrame>
        <p:nvGraphicFramePr>
          <p:cNvPr id="7" name="Table 7">
            <a:extLst>
              <a:ext uri="{FF2B5EF4-FFF2-40B4-BE49-F238E27FC236}">
                <a16:creationId xmlns:a16="http://schemas.microsoft.com/office/drawing/2014/main" id="{D3EBE8DA-D105-5A04-17C9-362557961586}"/>
              </a:ext>
            </a:extLst>
          </p:cNvPr>
          <p:cNvGraphicFramePr>
            <a:graphicFrameLocks noGrp="1"/>
          </p:cNvGraphicFramePr>
          <p:nvPr>
            <p:ph idx="1"/>
            <p:extLst>
              <p:ext uri="{D42A27DB-BD31-4B8C-83A1-F6EECF244321}">
                <p14:modId xmlns:p14="http://schemas.microsoft.com/office/powerpoint/2010/main" val="2282049847"/>
              </p:ext>
            </p:extLst>
          </p:nvPr>
        </p:nvGraphicFramePr>
        <p:xfrm>
          <a:off x="981844" y="1628800"/>
          <a:ext cx="11089234" cy="5074920"/>
        </p:xfrm>
        <a:graphic>
          <a:graphicData uri="http://schemas.openxmlformats.org/drawingml/2006/table">
            <a:tbl>
              <a:tblPr firstRow="1" bandRow="1">
                <a:tableStyleId>{5C22544A-7EE6-4342-B048-85BDC9FD1C3A}</a:tableStyleId>
              </a:tblPr>
              <a:tblGrid>
                <a:gridCol w="5544617">
                  <a:extLst>
                    <a:ext uri="{9D8B030D-6E8A-4147-A177-3AD203B41FA5}">
                      <a16:colId xmlns:a16="http://schemas.microsoft.com/office/drawing/2014/main" val="3624809959"/>
                    </a:ext>
                  </a:extLst>
                </a:gridCol>
                <a:gridCol w="5544617">
                  <a:extLst>
                    <a:ext uri="{9D8B030D-6E8A-4147-A177-3AD203B41FA5}">
                      <a16:colId xmlns:a16="http://schemas.microsoft.com/office/drawing/2014/main" val="796751685"/>
                    </a:ext>
                  </a:extLst>
                </a:gridCol>
              </a:tblGrid>
              <a:tr h="370840">
                <a:tc>
                  <a:txBody>
                    <a:bodyPr/>
                    <a:lstStyle/>
                    <a:p>
                      <a:pPr algn="l" fontAlgn="base"/>
                      <a:r>
                        <a:rPr lang="en-IN" sz="1800" b="0" dirty="0">
                          <a:effectLst/>
                        </a:rPr>
                        <a:t>SQL</a:t>
                      </a:r>
                    </a:p>
                  </a:txBody>
                  <a:tcPr marL="95250" marR="95250" marT="95250" marB="95250" anchor="ctr"/>
                </a:tc>
                <a:tc>
                  <a:txBody>
                    <a:bodyPr/>
                    <a:lstStyle/>
                    <a:p>
                      <a:pPr algn="l" fontAlgn="base"/>
                      <a:r>
                        <a:rPr lang="en-IN" sz="1800" b="0" dirty="0">
                          <a:effectLst/>
                        </a:rPr>
                        <a:t>NoSQL</a:t>
                      </a:r>
                    </a:p>
                  </a:txBody>
                  <a:tcPr marL="95250" marR="95250" marT="95250" marB="95250" anchor="ctr"/>
                </a:tc>
                <a:extLst>
                  <a:ext uri="{0D108BD9-81ED-4DB2-BD59-A6C34878D82A}">
                    <a16:rowId xmlns:a16="http://schemas.microsoft.com/office/drawing/2014/main" val="954419324"/>
                  </a:ext>
                </a:extLst>
              </a:tr>
              <a:tr h="370840">
                <a:tc>
                  <a:txBody>
                    <a:bodyPr/>
                    <a:lstStyle/>
                    <a:p>
                      <a:pPr algn="l" fontAlgn="base"/>
                      <a:r>
                        <a:rPr lang="en-IN" sz="1800" b="0" dirty="0">
                          <a:effectLst/>
                        </a:rPr>
                        <a:t>RELATIONAL DATABASE MANAGEMENT SYSTEM (RDBMS)</a:t>
                      </a:r>
                    </a:p>
                  </a:txBody>
                  <a:tcPr marL="95250" marR="95250" marT="133350" marB="133350" anchor="ctr"/>
                </a:tc>
                <a:tc>
                  <a:txBody>
                    <a:bodyPr/>
                    <a:lstStyle/>
                    <a:p>
                      <a:pPr algn="l" fontAlgn="base"/>
                      <a:r>
                        <a:rPr lang="en-IN" sz="1800" b="0">
                          <a:effectLst/>
                        </a:rPr>
                        <a:t>Non-relational or distributed database system.</a:t>
                      </a:r>
                    </a:p>
                  </a:txBody>
                  <a:tcPr marL="95250" marR="95250" marT="133350" marB="133350" anchor="ctr"/>
                </a:tc>
                <a:extLst>
                  <a:ext uri="{0D108BD9-81ED-4DB2-BD59-A6C34878D82A}">
                    <a16:rowId xmlns:a16="http://schemas.microsoft.com/office/drawing/2014/main" val="701915708"/>
                  </a:ext>
                </a:extLst>
              </a:tr>
              <a:tr h="370840">
                <a:tc>
                  <a:txBody>
                    <a:bodyPr/>
                    <a:lstStyle/>
                    <a:p>
                      <a:pPr algn="l" fontAlgn="base"/>
                      <a:r>
                        <a:rPr lang="en-US" sz="1800" b="0">
                          <a:effectLst/>
                        </a:rPr>
                        <a:t>These databases have fixed or static or predefined schema</a:t>
                      </a:r>
                    </a:p>
                  </a:txBody>
                  <a:tcPr marL="95250" marR="95250" marT="133350" marB="133350" anchor="ctr"/>
                </a:tc>
                <a:tc>
                  <a:txBody>
                    <a:bodyPr/>
                    <a:lstStyle/>
                    <a:p>
                      <a:pPr algn="l" fontAlgn="base"/>
                      <a:r>
                        <a:rPr lang="en-IN" sz="1800" b="0" dirty="0">
                          <a:effectLst/>
                        </a:rPr>
                        <a:t>They have dynamic schema</a:t>
                      </a:r>
                    </a:p>
                  </a:txBody>
                  <a:tcPr marL="95250" marR="95250" marT="133350" marB="133350" anchor="ctr"/>
                </a:tc>
                <a:extLst>
                  <a:ext uri="{0D108BD9-81ED-4DB2-BD59-A6C34878D82A}">
                    <a16:rowId xmlns:a16="http://schemas.microsoft.com/office/drawing/2014/main" val="12048092"/>
                  </a:ext>
                </a:extLst>
              </a:tr>
              <a:tr h="370840">
                <a:tc>
                  <a:txBody>
                    <a:bodyPr/>
                    <a:lstStyle/>
                    <a:p>
                      <a:pPr algn="l" fontAlgn="base"/>
                      <a:r>
                        <a:rPr lang="en-US" sz="1800" b="0" dirty="0">
                          <a:effectLst/>
                        </a:rPr>
                        <a:t>These databases are not suited for hierarchical data storage.</a:t>
                      </a:r>
                    </a:p>
                  </a:txBody>
                  <a:tcPr marL="95250" marR="95250" marT="133350" marB="133350" anchor="ctr"/>
                </a:tc>
                <a:tc>
                  <a:txBody>
                    <a:bodyPr/>
                    <a:lstStyle/>
                    <a:p>
                      <a:pPr algn="l" fontAlgn="base"/>
                      <a:r>
                        <a:rPr lang="en-US" sz="1800" b="0">
                          <a:effectLst/>
                        </a:rPr>
                        <a:t>These databases are best suited for hierarchical data storage.</a:t>
                      </a:r>
                    </a:p>
                  </a:txBody>
                  <a:tcPr marL="95250" marR="95250" marT="133350" marB="133350" anchor="ctr"/>
                </a:tc>
                <a:extLst>
                  <a:ext uri="{0D108BD9-81ED-4DB2-BD59-A6C34878D82A}">
                    <a16:rowId xmlns:a16="http://schemas.microsoft.com/office/drawing/2014/main" val="265834631"/>
                  </a:ext>
                </a:extLst>
              </a:tr>
              <a:tr h="370840">
                <a:tc>
                  <a:txBody>
                    <a:bodyPr/>
                    <a:lstStyle/>
                    <a:p>
                      <a:pPr algn="l" fontAlgn="base"/>
                      <a:r>
                        <a:rPr lang="en-US" sz="1800" b="0">
                          <a:effectLst/>
                        </a:rPr>
                        <a:t>These databases are best suited for complex queries</a:t>
                      </a:r>
                    </a:p>
                  </a:txBody>
                  <a:tcPr marL="95250" marR="95250" marT="133350" marB="133350" anchor="ctr"/>
                </a:tc>
                <a:tc>
                  <a:txBody>
                    <a:bodyPr/>
                    <a:lstStyle/>
                    <a:p>
                      <a:pPr algn="l" fontAlgn="base"/>
                      <a:r>
                        <a:rPr lang="en-US" sz="1800" b="0">
                          <a:effectLst/>
                        </a:rPr>
                        <a:t>These databases are not so good for complex queries</a:t>
                      </a:r>
                    </a:p>
                  </a:txBody>
                  <a:tcPr marL="95250" marR="95250" marT="133350" marB="133350" anchor="ctr"/>
                </a:tc>
                <a:extLst>
                  <a:ext uri="{0D108BD9-81ED-4DB2-BD59-A6C34878D82A}">
                    <a16:rowId xmlns:a16="http://schemas.microsoft.com/office/drawing/2014/main" val="672528623"/>
                  </a:ext>
                </a:extLst>
              </a:tr>
              <a:tr h="370840">
                <a:tc>
                  <a:txBody>
                    <a:bodyPr/>
                    <a:lstStyle/>
                    <a:p>
                      <a:pPr algn="l" fontAlgn="base"/>
                      <a:r>
                        <a:rPr lang="en-IN" sz="1800" b="0">
                          <a:effectLst/>
                        </a:rPr>
                        <a:t>Vertically Scalable</a:t>
                      </a:r>
                    </a:p>
                  </a:txBody>
                  <a:tcPr marL="95250" marR="95250" marT="133350" marB="133350" anchor="ctr"/>
                </a:tc>
                <a:tc>
                  <a:txBody>
                    <a:bodyPr/>
                    <a:lstStyle/>
                    <a:p>
                      <a:pPr algn="l" fontAlgn="base"/>
                      <a:r>
                        <a:rPr lang="en-IN" sz="1800" b="0">
                          <a:effectLst/>
                        </a:rPr>
                        <a:t>Horizontally scalable</a:t>
                      </a:r>
                    </a:p>
                  </a:txBody>
                  <a:tcPr marL="95250" marR="95250" marT="133350" marB="133350" anchor="ctr"/>
                </a:tc>
                <a:extLst>
                  <a:ext uri="{0D108BD9-81ED-4DB2-BD59-A6C34878D82A}">
                    <a16:rowId xmlns:a16="http://schemas.microsoft.com/office/drawing/2014/main" val="198022172"/>
                  </a:ext>
                </a:extLst>
              </a:tr>
              <a:tr h="370840">
                <a:tc>
                  <a:txBody>
                    <a:bodyPr/>
                    <a:lstStyle/>
                    <a:p>
                      <a:pPr algn="l" fontAlgn="base"/>
                      <a:r>
                        <a:rPr lang="en-IN" sz="1800" b="0">
                          <a:effectLst/>
                        </a:rPr>
                        <a:t>Follows ACID property</a:t>
                      </a:r>
                    </a:p>
                  </a:txBody>
                  <a:tcPr marL="95250" marR="95250" marT="133350" marB="133350" anchor="ctr"/>
                </a:tc>
                <a:tc>
                  <a:txBody>
                    <a:bodyPr/>
                    <a:lstStyle/>
                    <a:p>
                      <a:pPr algn="l" fontAlgn="base"/>
                      <a:r>
                        <a:rPr lang="en-US" sz="1800" b="0">
                          <a:effectLst/>
                        </a:rPr>
                        <a:t>Follows CAP(consistency, availability, partition tolerance)</a:t>
                      </a:r>
                    </a:p>
                  </a:txBody>
                  <a:tcPr marL="95250" marR="95250" marT="133350" marB="133350" anchor="ctr"/>
                </a:tc>
                <a:extLst>
                  <a:ext uri="{0D108BD9-81ED-4DB2-BD59-A6C34878D82A}">
                    <a16:rowId xmlns:a16="http://schemas.microsoft.com/office/drawing/2014/main" val="3347823590"/>
                  </a:ext>
                </a:extLst>
              </a:tr>
              <a:tr h="370840">
                <a:tc>
                  <a:txBody>
                    <a:bodyPr/>
                    <a:lstStyle/>
                    <a:p>
                      <a:pPr algn="l" fontAlgn="base"/>
                      <a:r>
                        <a:rPr lang="fr-FR" sz="1800" b="1">
                          <a:effectLst/>
                        </a:rPr>
                        <a:t>Examples: </a:t>
                      </a:r>
                      <a:r>
                        <a:rPr lang="fr-FR" sz="1800" b="0">
                          <a:effectLst/>
                        </a:rPr>
                        <a:t>MySQL, PostgreSQL, Oracle, MS-SQL Server etc</a:t>
                      </a:r>
                    </a:p>
                  </a:txBody>
                  <a:tcPr marL="95250" marR="95250" marT="133350" marB="133350" anchor="ctr"/>
                </a:tc>
                <a:tc>
                  <a:txBody>
                    <a:bodyPr/>
                    <a:lstStyle/>
                    <a:p>
                      <a:pPr algn="l" fontAlgn="base"/>
                      <a:r>
                        <a:rPr lang="en-IN" sz="1800" b="1" dirty="0">
                          <a:effectLst/>
                        </a:rPr>
                        <a:t>Examples: </a:t>
                      </a:r>
                      <a:r>
                        <a:rPr lang="en-IN" sz="1800" b="0" dirty="0">
                          <a:effectLst/>
                        </a:rPr>
                        <a:t>MongoDB, </a:t>
                      </a:r>
                      <a:r>
                        <a:rPr lang="en-IN" sz="1800" b="0" dirty="0" err="1">
                          <a:effectLst/>
                        </a:rPr>
                        <a:t>GraphQL</a:t>
                      </a:r>
                      <a:r>
                        <a:rPr lang="en-IN" sz="1800" b="0" dirty="0">
                          <a:effectLst/>
                        </a:rPr>
                        <a:t>, HBase, Neo4j, Cassandra etc</a:t>
                      </a:r>
                    </a:p>
                  </a:txBody>
                  <a:tcPr marL="95250" marR="95250" marT="133350" marB="133350" anchor="ctr"/>
                </a:tc>
                <a:extLst>
                  <a:ext uri="{0D108BD9-81ED-4DB2-BD59-A6C34878D82A}">
                    <a16:rowId xmlns:a16="http://schemas.microsoft.com/office/drawing/2014/main" val="2489325563"/>
                  </a:ext>
                </a:extLst>
              </a:tr>
            </a:tbl>
          </a:graphicData>
        </a:graphic>
      </p:graphicFrame>
    </p:spTree>
    <p:extLst>
      <p:ext uri="{BB962C8B-B14F-4D97-AF65-F5344CB8AC3E}">
        <p14:creationId xmlns:p14="http://schemas.microsoft.com/office/powerpoint/2010/main" val="2912564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Benefits &amp; Drawbacks of NoSQL</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lnSpcReduction="10000"/>
          </a:bodyPr>
          <a:lstStyle/>
          <a:p>
            <a:r>
              <a:rPr lang="en-US" dirty="0"/>
              <a:t>Benefits</a:t>
            </a:r>
          </a:p>
          <a:p>
            <a:pPr lvl="1"/>
            <a:r>
              <a:rPr lang="en-IN" dirty="0"/>
              <a:t>Flexible Data Model</a:t>
            </a:r>
          </a:p>
          <a:p>
            <a:pPr lvl="1"/>
            <a:r>
              <a:rPr lang="en-IN" dirty="0"/>
              <a:t>Evolving Data Model</a:t>
            </a:r>
          </a:p>
          <a:p>
            <a:pPr lvl="1"/>
            <a:r>
              <a:rPr lang="en-IN" dirty="0"/>
              <a:t>Elastic Scalability</a:t>
            </a:r>
          </a:p>
          <a:p>
            <a:pPr lvl="1"/>
            <a:r>
              <a:rPr lang="en-IN" dirty="0"/>
              <a:t>High Performance</a:t>
            </a:r>
          </a:p>
          <a:p>
            <a:pPr lvl="1"/>
            <a:r>
              <a:rPr lang="en-IN" dirty="0"/>
              <a:t>Open-source</a:t>
            </a:r>
            <a:endParaRPr lang="en-US" dirty="0"/>
          </a:p>
          <a:p>
            <a:r>
              <a:rPr lang="en-US" dirty="0"/>
              <a:t>Drawbacks</a:t>
            </a:r>
          </a:p>
          <a:p>
            <a:pPr lvl="1"/>
            <a:r>
              <a:rPr lang="en-IN" dirty="0"/>
              <a:t>Lack of Standardization</a:t>
            </a:r>
          </a:p>
          <a:p>
            <a:pPr lvl="1"/>
            <a:r>
              <a:rPr lang="en-IN" dirty="0"/>
              <a:t>Backup of Database</a:t>
            </a:r>
          </a:p>
          <a:p>
            <a:pPr lvl="1"/>
            <a:r>
              <a:rPr lang="en-IN" dirty="0"/>
              <a:t>Consistency</a:t>
            </a:r>
          </a:p>
        </p:txBody>
      </p:sp>
    </p:spTree>
    <p:extLst>
      <p:ext uri="{BB962C8B-B14F-4D97-AF65-F5344CB8AC3E}">
        <p14:creationId xmlns:p14="http://schemas.microsoft.com/office/powerpoint/2010/main" val="3516420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l"/>
            <a:r>
              <a:rPr lang="en-IN" b="1" dirty="0"/>
              <a:t>NoSQL BASE</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70000" lnSpcReduction="20000"/>
          </a:bodyPr>
          <a:lstStyle/>
          <a:p>
            <a:r>
              <a:rPr lang="en-US" sz="3300" dirty="0"/>
              <a:t>In RDBMS ACID stands for Atomicity, Consistency, Isolated, Durable. </a:t>
            </a:r>
          </a:p>
          <a:p>
            <a:r>
              <a:rPr lang="en-US" sz="3300" dirty="0"/>
              <a:t>Whereas in NOSQL BASE stands for Basically Available, Soft state, Eventually consistent. </a:t>
            </a:r>
          </a:p>
          <a:p>
            <a:r>
              <a:rPr lang="en-US" sz="3300" dirty="0"/>
              <a:t>While the ACID model is focused on data consistency, the BASE model is focused on data availability.</a:t>
            </a:r>
          </a:p>
          <a:p>
            <a:pPr algn="l"/>
            <a:r>
              <a:rPr lang="en-US" sz="3300" dirty="0"/>
              <a:t>Businesses use BASE Database Types to:</a:t>
            </a:r>
          </a:p>
          <a:p>
            <a:pPr lvl="1"/>
            <a:r>
              <a:rPr lang="en-US" sz="3300" dirty="0"/>
              <a:t>Use the object-oriented architecture native to the cloud</a:t>
            </a:r>
          </a:p>
          <a:p>
            <a:pPr lvl="1"/>
            <a:r>
              <a:rPr lang="en-US" sz="3300" dirty="0"/>
              <a:t>Process large amounts of unstructured data very quickly</a:t>
            </a:r>
          </a:p>
          <a:p>
            <a:pPr lvl="1"/>
            <a:r>
              <a:rPr lang="en-US" sz="3300" dirty="0"/>
              <a:t>Support data research</a:t>
            </a:r>
          </a:p>
          <a:p>
            <a:pPr lvl="1"/>
            <a:r>
              <a:rPr lang="en-US" sz="3300" dirty="0"/>
              <a:t>Find patterns, such as fraud</a:t>
            </a:r>
          </a:p>
          <a:p>
            <a:pPr lvl="1"/>
            <a:r>
              <a:rPr lang="en-US" sz="3300" dirty="0"/>
              <a:t>Gain business insights</a:t>
            </a:r>
          </a:p>
          <a:p>
            <a:pPr lvl="1"/>
            <a:r>
              <a:rPr lang="en-US" sz="3300" dirty="0"/>
              <a:t>Manage data from the Internet of Things (IoT)</a:t>
            </a:r>
          </a:p>
          <a:p>
            <a:endParaRPr lang="en-IN" dirty="0"/>
          </a:p>
        </p:txBody>
      </p:sp>
    </p:spTree>
    <p:extLst>
      <p:ext uri="{BB962C8B-B14F-4D97-AF65-F5344CB8AC3E}">
        <p14:creationId xmlns:p14="http://schemas.microsoft.com/office/powerpoint/2010/main" val="2031659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270F40-2070-1B98-5F39-E3E16450EBA5}"/>
              </a:ext>
            </a:extLst>
          </p:cNvPr>
          <p:cNvSpPr/>
          <p:nvPr/>
        </p:nvSpPr>
        <p:spPr>
          <a:xfrm>
            <a:off x="3574132" y="2276872"/>
            <a:ext cx="4752199" cy="1754326"/>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Any Questions?</a:t>
            </a:r>
            <a:endParaRPr lang="en-IN"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33492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NoSQL?</a:t>
            </a:r>
          </a:p>
        </p:txBody>
      </p:sp>
      <p:sp>
        <p:nvSpPr>
          <p:cNvPr id="14" name="Content Placeholder 13"/>
          <p:cNvSpPr>
            <a:spLocks noGrp="1"/>
          </p:cNvSpPr>
          <p:nvPr>
            <p:ph idx="1"/>
          </p:nvPr>
        </p:nvSpPr>
        <p:spPr/>
        <p:txBody>
          <a:bodyPr>
            <a:normAutofit/>
          </a:bodyPr>
          <a:lstStyle/>
          <a:p>
            <a:r>
              <a:rPr lang="en-US" dirty="0"/>
              <a:t>This data came in all shapes and sizes — structured, semi-structured, and polymorphic — and defining the schema in advance became nearly impossible. </a:t>
            </a:r>
          </a:p>
          <a:p>
            <a:r>
              <a:rPr lang="en-US" dirty="0"/>
              <a:t>NoSQL databases allow developers to store huge amounts of unstructured data, giving them a lot of flexibility.</a:t>
            </a:r>
          </a:p>
        </p:txBody>
      </p:sp>
    </p:spTree>
    <p:extLst>
      <p:ext uri="{BB962C8B-B14F-4D97-AF65-F5344CB8AC3E}">
        <p14:creationId xmlns:p14="http://schemas.microsoft.com/office/powerpoint/2010/main" val="1170934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Architecture with NoSQL</a:t>
            </a:r>
          </a:p>
        </p:txBody>
      </p:sp>
      <p:sp>
        <p:nvSpPr>
          <p:cNvPr id="14" name="Content Placeholder 13"/>
          <p:cNvSpPr>
            <a:spLocks noGrp="1"/>
          </p:cNvSpPr>
          <p:nvPr>
            <p:ph idx="1"/>
          </p:nvPr>
        </p:nvSpPr>
        <p:spPr/>
        <p:txBody>
          <a:bodyPr>
            <a:normAutofit/>
          </a:bodyPr>
          <a:lstStyle/>
          <a:p>
            <a:r>
              <a:rPr lang="en-US" dirty="0"/>
              <a:t>In order to understand how to properly architect applications with NoSQL databases you must understand the separation of concerns  between data management and data storage.</a:t>
            </a:r>
          </a:p>
          <a:p>
            <a:r>
              <a:rPr lang="en-US" dirty="0"/>
              <a:t>The past era of SQL based databases attempted to satisfy both concerns with databases. </a:t>
            </a:r>
          </a:p>
          <a:p>
            <a:r>
              <a:rPr lang="en-US" dirty="0"/>
              <a:t>This is very difficult, and inevitably applications would take on part of the task of data management, providing certain validation tasks and adding modeling logic.</a:t>
            </a:r>
          </a:p>
        </p:txBody>
      </p:sp>
    </p:spTree>
    <p:extLst>
      <p:ext uri="{BB962C8B-B14F-4D97-AF65-F5344CB8AC3E}">
        <p14:creationId xmlns:p14="http://schemas.microsoft.com/office/powerpoint/2010/main" val="2740316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l" fontAlgn="base"/>
            <a:r>
              <a:rPr lang="en-IN" b="1" i="0" dirty="0">
                <a:effectLst/>
                <a:latin typeface="Open Sans" panose="020B0606030504020204" pitchFamily="34" charset="0"/>
              </a:rPr>
              <a:t>Architecture with NoSQL</a:t>
            </a:r>
          </a:p>
        </p:txBody>
      </p:sp>
      <p:sp>
        <p:nvSpPr>
          <p:cNvPr id="14" name="Content Placeholder 13"/>
          <p:cNvSpPr>
            <a:spLocks noGrp="1"/>
          </p:cNvSpPr>
          <p:nvPr>
            <p:ph idx="1"/>
          </p:nvPr>
        </p:nvSpPr>
        <p:spPr/>
        <p:txBody>
          <a:bodyPr>
            <a:normAutofit/>
          </a:bodyPr>
          <a:lstStyle/>
          <a:p>
            <a:r>
              <a:rPr lang="en-US" dirty="0"/>
              <a:t>One of the key concepts of the NoSQL movement is to have DBs focus on the task of high-performance scalable data storage &amp;</a:t>
            </a:r>
          </a:p>
          <a:p>
            <a:r>
              <a:rPr lang="en-US" dirty="0"/>
              <a:t>Provide low-level access to a data management layer in a way that allows data management tasks to be conveniently written in the programming language of choice</a:t>
            </a:r>
          </a:p>
          <a:p>
            <a:r>
              <a:rPr lang="en-US" dirty="0"/>
              <a:t>This way we don’t have to have data management logic spread across Turing-complete application languages, SQL, and sometimes even DB-specific stored procedure languages.</a:t>
            </a:r>
          </a:p>
        </p:txBody>
      </p:sp>
    </p:spTree>
    <p:extLst>
      <p:ext uri="{BB962C8B-B14F-4D97-AF65-F5344CB8AC3E}">
        <p14:creationId xmlns:p14="http://schemas.microsoft.com/office/powerpoint/2010/main" val="343799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a:effectLst/>
              </a:rPr>
              <a:t>Architecture with NoSQL</a:t>
            </a:r>
          </a:p>
        </p:txBody>
      </p:sp>
      <p:pic>
        <p:nvPicPr>
          <p:cNvPr id="1026" name="Picture 2" descr="Data Management Architecture">
            <a:extLst>
              <a:ext uri="{FF2B5EF4-FFF2-40B4-BE49-F238E27FC236}">
                <a16:creationId xmlns:a16="http://schemas.microsoft.com/office/drawing/2014/main" id="{D9FE24B4-31C8-CD1F-9825-5D95EF0949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042" y="1701797"/>
            <a:ext cx="6710183" cy="4462272"/>
          </a:xfrm>
          <a:prstGeom prst="rect">
            <a:avLst/>
          </a:prstGeom>
          <a:solidFill>
            <a:srgbClr val="FFFFFF"/>
          </a:solidFill>
        </p:spPr>
      </p:pic>
    </p:spTree>
    <p:extLst>
      <p:ext uri="{BB962C8B-B14F-4D97-AF65-F5344CB8AC3E}">
        <p14:creationId xmlns:p14="http://schemas.microsoft.com/office/powerpoint/2010/main" val="2443381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err="1">
                <a:effectLst/>
              </a:rPr>
              <a:t>Sharding</a:t>
            </a:r>
            <a:endParaRPr lang="en-IN" b="1" i="0" dirty="0">
              <a:effectLst/>
            </a:endParaRP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lstStyle/>
          <a:p>
            <a:r>
              <a:rPr lang="en-US" dirty="0" err="1"/>
              <a:t>Sharding</a:t>
            </a:r>
            <a:r>
              <a:rPr lang="en-US" dirty="0"/>
              <a:t> is a method for distributing a single dataset across multiple databases, which can then be stored on multiple machines. </a:t>
            </a:r>
          </a:p>
          <a:p>
            <a:r>
              <a:rPr lang="en-US" dirty="0"/>
              <a:t>This allows for larger datasets to be split into smaller chunks and stored in multiple data nodes, increasing the total storage capacity of the system.</a:t>
            </a:r>
            <a:endParaRPr lang="en-IN" dirty="0"/>
          </a:p>
          <a:p>
            <a:r>
              <a:rPr lang="en-US" dirty="0"/>
              <a:t>By distributing the data across multiple machines, a sharded database can handle more requests than a single machine can.</a:t>
            </a:r>
          </a:p>
        </p:txBody>
      </p:sp>
    </p:spTree>
    <p:extLst>
      <p:ext uri="{BB962C8B-B14F-4D97-AF65-F5344CB8AC3E}">
        <p14:creationId xmlns:p14="http://schemas.microsoft.com/office/powerpoint/2010/main" val="307465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err="1">
                <a:effectLst/>
              </a:rPr>
              <a:t>Sharding</a:t>
            </a:r>
            <a:endParaRPr lang="en-IN" b="1" i="0" dirty="0">
              <a:effectLst/>
            </a:endParaRP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sz="half" idx="1"/>
          </p:nvPr>
        </p:nvSpPr>
        <p:spPr>
          <a:xfrm>
            <a:off x="1218883" y="1706880"/>
            <a:ext cx="5078677" cy="4465320"/>
          </a:xfrm>
        </p:spPr>
        <p:txBody>
          <a:bodyPr>
            <a:normAutofit/>
          </a:bodyPr>
          <a:lstStyle/>
          <a:p>
            <a:r>
              <a:rPr lang="en-US" dirty="0" err="1"/>
              <a:t>Sharding</a:t>
            </a:r>
            <a:r>
              <a:rPr lang="en-US" dirty="0"/>
              <a:t> is a form of scaling known as horizontal scaling or scale-out, as additional nodes are brought on to share the load.</a:t>
            </a:r>
          </a:p>
          <a:p>
            <a:r>
              <a:rPr lang="en-US" b="0" i="0" dirty="0">
                <a:effectLst/>
              </a:rPr>
              <a:t>Horizontal scaling allows for near-limitless scalability to handle </a:t>
            </a:r>
            <a:r>
              <a:rPr lang="en-US" b="0" i="0" u="none" strike="noStrike" dirty="0">
                <a:effectLst/>
              </a:rPr>
              <a:t>big data</a:t>
            </a:r>
            <a:r>
              <a:rPr lang="en-US" b="0" i="0" dirty="0">
                <a:effectLst/>
              </a:rPr>
              <a:t> and intense workloads.</a:t>
            </a:r>
          </a:p>
          <a:p>
            <a:endParaRPr lang="en-US" dirty="0"/>
          </a:p>
        </p:txBody>
      </p:sp>
      <p:pic>
        <p:nvPicPr>
          <p:cNvPr id="2050" name="Picture 2" descr="horizontal scaling in sharding illustration">
            <a:extLst>
              <a:ext uri="{FF2B5EF4-FFF2-40B4-BE49-F238E27FC236}">
                <a16:creationId xmlns:a16="http://schemas.microsoft.com/office/drawing/2014/main" id="{D34017D0-2B82-07E6-3EB4-E9F9D51A31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00707" y="3253919"/>
            <a:ext cx="5078677" cy="1371242"/>
          </a:xfrm>
          <a:prstGeom prst="rect">
            <a:avLst/>
          </a:prstGeom>
          <a:solidFill>
            <a:srgbClr val="FFFFFF"/>
          </a:solidFill>
        </p:spPr>
      </p:pic>
    </p:spTree>
    <p:extLst>
      <p:ext uri="{BB962C8B-B14F-4D97-AF65-F5344CB8AC3E}">
        <p14:creationId xmlns:p14="http://schemas.microsoft.com/office/powerpoint/2010/main" val="950043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fontAlgn="base"/>
            <a:r>
              <a:rPr lang="en-IN" b="1" i="0" dirty="0">
                <a:effectLst/>
              </a:rPr>
              <a:t>Do you need database </a:t>
            </a:r>
            <a:r>
              <a:rPr lang="en-IN" b="1" dirty="0" err="1"/>
              <a:t>s</a:t>
            </a:r>
            <a:r>
              <a:rPr lang="en-IN" b="1" i="0" dirty="0" err="1">
                <a:effectLst/>
              </a:rPr>
              <a:t>harding</a:t>
            </a:r>
            <a:r>
              <a:rPr lang="en-IN" b="1" i="0" dirty="0">
                <a:effectLst/>
              </a:rPr>
              <a:t>?</a:t>
            </a:r>
          </a:p>
        </p:txBody>
      </p:sp>
      <p:sp>
        <p:nvSpPr>
          <p:cNvPr id="3" name="Content Placeholder 2">
            <a:extLst>
              <a:ext uri="{FF2B5EF4-FFF2-40B4-BE49-F238E27FC236}">
                <a16:creationId xmlns:a16="http://schemas.microsoft.com/office/drawing/2014/main" id="{BDF19B71-8B2B-BAE8-8381-B296B270F4B8}"/>
              </a:ext>
            </a:extLst>
          </p:cNvPr>
          <p:cNvSpPr>
            <a:spLocks noGrp="1"/>
          </p:cNvSpPr>
          <p:nvPr>
            <p:ph idx="1"/>
          </p:nvPr>
        </p:nvSpPr>
        <p:spPr/>
        <p:txBody>
          <a:bodyPr>
            <a:normAutofit fontScale="92500"/>
          </a:bodyPr>
          <a:lstStyle/>
          <a:p>
            <a:r>
              <a:rPr lang="en-US" dirty="0"/>
              <a:t>Database </a:t>
            </a:r>
            <a:r>
              <a:rPr lang="en-US" dirty="0" err="1"/>
              <a:t>sharding</a:t>
            </a:r>
            <a:r>
              <a:rPr lang="en-US" dirty="0"/>
              <a:t>, as with any distributed architecture comes with an overhead and complexity in setting up shards, maintaining the data on each shard, and properly routing requests across those shards. </a:t>
            </a:r>
          </a:p>
          <a:p>
            <a:r>
              <a:rPr lang="en-US" dirty="0"/>
              <a:t>Before you begin </a:t>
            </a:r>
            <a:r>
              <a:rPr lang="en-US" dirty="0" err="1"/>
              <a:t>sharding</a:t>
            </a:r>
            <a:r>
              <a:rPr lang="en-US" dirty="0"/>
              <a:t>, consider if one of the following alternative solutions will work for you. By simply upgrading your machine, you can scale vertically without the complexity of </a:t>
            </a:r>
            <a:r>
              <a:rPr lang="en-US" dirty="0" err="1"/>
              <a:t>sharding</a:t>
            </a:r>
            <a:r>
              <a:rPr lang="en-US" dirty="0"/>
              <a:t>.  </a:t>
            </a:r>
          </a:p>
          <a:p>
            <a:r>
              <a:rPr lang="en-US" dirty="0"/>
              <a:t>Adding RAM, upgrading your computer (CPU), or increasing the storage available to your database are simple solutions that do not require you to change the design of either your database architecture or your application.</a:t>
            </a:r>
          </a:p>
        </p:txBody>
      </p:sp>
    </p:spTree>
    <p:extLst>
      <p:ext uri="{BB962C8B-B14F-4D97-AF65-F5344CB8AC3E}">
        <p14:creationId xmlns:p14="http://schemas.microsoft.com/office/powerpoint/2010/main" val="2042216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1104</TotalTime>
  <Words>1489</Words>
  <Application>Microsoft Office PowerPoint</Application>
  <PresentationFormat>Custom</PresentationFormat>
  <Paragraphs>128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Open Sans</vt:lpstr>
      <vt:lpstr>urw-din</vt:lpstr>
      <vt:lpstr>Tech 16x9</vt:lpstr>
      <vt:lpstr>Intro to NoSQL</vt:lpstr>
      <vt:lpstr>What is NoSQL?</vt:lpstr>
      <vt:lpstr>What is NoSQL?</vt:lpstr>
      <vt:lpstr>Architecture with NoSQL</vt:lpstr>
      <vt:lpstr>Architecture with NoSQL</vt:lpstr>
      <vt:lpstr>Architecture with NoSQL</vt:lpstr>
      <vt:lpstr>Sharding</vt:lpstr>
      <vt:lpstr>Sharding</vt:lpstr>
      <vt:lpstr>Do you need database sharding?</vt:lpstr>
      <vt:lpstr>Do you need database sharding?</vt:lpstr>
      <vt:lpstr>Do you need database sharding?</vt:lpstr>
      <vt:lpstr>Replication</vt:lpstr>
      <vt:lpstr>Advantages &amp; Disadvantages of sharding</vt:lpstr>
      <vt:lpstr>Taxonomy of NoSQL</vt:lpstr>
      <vt:lpstr>Taxonomy of NoSQL</vt:lpstr>
      <vt:lpstr>Taxonomy of NoSQL</vt:lpstr>
      <vt:lpstr>Taxonomy of NoSQL</vt:lpstr>
      <vt:lpstr>CAP Theorem</vt:lpstr>
      <vt:lpstr>CAP Theorem Proof</vt:lpstr>
      <vt:lpstr>CAP Theorem</vt:lpstr>
      <vt:lpstr>NoSQL vs RDBMS</vt:lpstr>
      <vt:lpstr>Benefits &amp; Drawbacks of NoSQL</vt:lpstr>
      <vt:lpstr>NoSQL BASE</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NoSQL</dc:title>
  <dc:creator>Siddharth Agrawal</dc:creator>
  <cp:lastModifiedBy>Siddharth Agrawal</cp:lastModifiedBy>
  <cp:revision>34</cp:revision>
  <dcterms:created xsi:type="dcterms:W3CDTF">2022-08-15T17:29:01Z</dcterms:created>
  <dcterms:modified xsi:type="dcterms:W3CDTF">2022-10-11T13:23:29Z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