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300" r:id="rId6"/>
    <p:sldId id="308" r:id="rId7"/>
    <p:sldId id="309" r:id="rId8"/>
    <p:sldId id="302" r:id="rId9"/>
    <p:sldId id="273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295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8/24/2022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8/24/2022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852" y="584200"/>
            <a:ext cx="9306649" cy="2000251"/>
          </a:xfrm>
        </p:spPr>
        <p:txBody>
          <a:bodyPr/>
          <a:lstStyle/>
          <a:p>
            <a:r>
              <a:rPr lang="pt-BR" b="1" dirty="0"/>
              <a:t>NodeJS &amp; Its Components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Traditional Web Server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Drawbacks of Request/Response Stateless Model:</a:t>
            </a:r>
          </a:p>
          <a:p>
            <a:pPr lvl="1"/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Handling more and more concurrent client’s request is bit tough.</a:t>
            </a:r>
          </a:p>
          <a:p>
            <a:pPr lvl="1"/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When Concurrent client requests increases, then it should use more and more threads, finally they eat up more memory.</a:t>
            </a:r>
          </a:p>
          <a:p>
            <a:pPr lvl="1"/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Sometimes, Client’s Request should wait for available threads to process their requests.</a:t>
            </a:r>
          </a:p>
          <a:p>
            <a:pPr lvl="1"/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Wastes time in processing Blocking IO Tasks.</a:t>
            </a:r>
          </a:p>
          <a:p>
            <a:endParaRPr lang="en-US" dirty="0">
              <a:solidFill>
                <a:srgbClr val="F0F0F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NodeJS Architecture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Node JS Platform does not follow Request/Response Multi-Threaded Stateless Model. </a:t>
            </a:r>
          </a:p>
          <a:p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It follows Single Threaded with </a:t>
            </a:r>
            <a:r>
              <a:rPr lang="en-US" b="1" dirty="0">
                <a:solidFill>
                  <a:srgbClr val="F0F0F0"/>
                </a:solidFill>
                <a:latin typeface="Source Sans Pro" panose="020B0503030403020204" pitchFamily="34" charset="0"/>
              </a:rPr>
              <a:t>“Event Loop” </a:t>
            </a: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Model which is the main heart of Node JS Processing model.</a:t>
            </a:r>
          </a:p>
          <a:p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Node JS Processing model mainly based on </a:t>
            </a:r>
            <a:r>
              <a:rPr lang="en-US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Javascript</a:t>
            </a: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 Event based model with </a:t>
            </a:r>
            <a:r>
              <a:rPr lang="en-US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Javascript</a:t>
            </a: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 callback mechanism.</a:t>
            </a:r>
          </a:p>
          <a:p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As Node JS follows this architecture, it can handle more and more concurrent client requests very easily.</a:t>
            </a:r>
          </a:p>
        </p:txBody>
      </p:sp>
    </p:spTree>
    <p:extLst>
      <p:ext uri="{BB962C8B-B14F-4D97-AF65-F5344CB8AC3E}">
        <p14:creationId xmlns:p14="http://schemas.microsoft.com/office/powerpoint/2010/main" val="8609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NodeJS : </a:t>
            </a:r>
            <a:r>
              <a:rPr lang="en-US" b="1" dirty="0"/>
              <a:t>Single Threaded Event Loop Model Processing Steps</a:t>
            </a:r>
            <a:endParaRPr lang="en-IN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Clients Send request to Web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Node JS Web Server internally maintains a Limited Thread pool to provide services to the Client Requests.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Node JS Web Server receives those requests and places them into a Queue. It is known as “Event Queue”.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Node JS Web Server internally has a Component, known as “Event Loop”. Why it got this name is that it uses indefinite loop to receive requests and process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Event Loop uses Single Thread only. It is main heart of Node JS Platform Processing Model.</a:t>
            </a:r>
          </a:p>
        </p:txBody>
      </p:sp>
    </p:spTree>
    <p:extLst>
      <p:ext uri="{BB962C8B-B14F-4D97-AF65-F5344CB8AC3E}">
        <p14:creationId xmlns:p14="http://schemas.microsoft.com/office/powerpoint/2010/main" val="5187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NodeJS : </a:t>
            </a:r>
            <a:r>
              <a:rPr lang="en-US" b="1" dirty="0"/>
              <a:t>Single Threaded Event Loop Model Processing Steps</a:t>
            </a:r>
            <a:endParaRPr lang="en-IN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0F0F0"/>
                </a:solidFill>
                <a:latin typeface="Source Sans Pro" panose="020B0503030403020204" pitchFamily="34" charset="0"/>
              </a:rPr>
              <a:t>Even Loop checks any Client Request is placed in Event Queue. If no, then wait for incoming requests for indefinitely.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rgbClr val="F0F0F0"/>
                </a:solidFill>
                <a:latin typeface="Source Sans Pro" panose="020B0503030403020204" pitchFamily="34" charset="0"/>
              </a:rPr>
              <a:t>If yes, then pick up one Client Request from Event Queue</a:t>
            </a:r>
          </a:p>
          <a:p>
            <a:pPr marL="609494" lvl="2" indent="-304747">
              <a:lnSpc>
                <a:spcPct val="100000"/>
              </a:lnSpc>
              <a:spcBef>
                <a:spcPts val="1600"/>
              </a:spcBef>
              <a:buSzPct val="100000"/>
            </a:pPr>
            <a:r>
              <a:rPr lang="en-US" sz="1800" dirty="0">
                <a:solidFill>
                  <a:srgbClr val="F0F0F0"/>
                </a:solidFill>
                <a:latin typeface="Source Sans Pro" panose="020B0503030403020204" pitchFamily="34" charset="0"/>
              </a:rPr>
              <a:t>Starts process that Client Request</a:t>
            </a:r>
          </a:p>
          <a:p>
            <a:pPr marL="609494" lvl="2" indent="-304747">
              <a:lnSpc>
                <a:spcPct val="100000"/>
              </a:lnSpc>
              <a:spcBef>
                <a:spcPts val="1600"/>
              </a:spcBef>
              <a:buSzPct val="100000"/>
            </a:pPr>
            <a:r>
              <a:rPr lang="en-US" sz="1800" dirty="0">
                <a:solidFill>
                  <a:srgbClr val="F0F0F0"/>
                </a:solidFill>
                <a:latin typeface="Source Sans Pro" panose="020B0503030403020204" pitchFamily="34" charset="0"/>
              </a:rPr>
              <a:t>If that Client Request Does Not requires any Blocking IO Operations, then process everything, prepare response and send it back to client.</a:t>
            </a:r>
          </a:p>
          <a:p>
            <a:pPr marL="609494" lvl="2" indent="-304747">
              <a:lnSpc>
                <a:spcPct val="100000"/>
              </a:lnSpc>
              <a:spcBef>
                <a:spcPts val="1600"/>
              </a:spcBef>
              <a:buSzPct val="100000"/>
            </a:pPr>
            <a:r>
              <a:rPr lang="en-US" sz="1800" dirty="0">
                <a:solidFill>
                  <a:srgbClr val="F0F0F0"/>
                </a:solidFill>
                <a:latin typeface="Source Sans Pro" panose="020B0503030403020204" pitchFamily="34" charset="0"/>
              </a:rPr>
              <a:t>If that Client Request requires some Blocking IO Operations like interacting with Database, File System, External Services then it will follow different approach</a:t>
            </a:r>
          </a:p>
          <a:p>
            <a:pPr marL="914240" lvl="4" indent="-304747">
              <a:lnSpc>
                <a:spcPct val="100000"/>
              </a:lnSpc>
              <a:spcBef>
                <a:spcPts val="1600"/>
              </a:spcBef>
              <a:buSzPct val="100000"/>
            </a:pPr>
            <a:r>
              <a:rPr lang="en-US" sz="1800" dirty="0">
                <a:solidFill>
                  <a:srgbClr val="F0F0F0"/>
                </a:solidFill>
                <a:latin typeface="Source Sans Pro" panose="020B0503030403020204" pitchFamily="34" charset="0"/>
              </a:rPr>
              <a:t>Checks Threads availability from Internal Thread Pool</a:t>
            </a:r>
          </a:p>
          <a:p>
            <a:pPr marL="914240" lvl="4" indent="-304747">
              <a:lnSpc>
                <a:spcPct val="100000"/>
              </a:lnSpc>
              <a:spcBef>
                <a:spcPts val="1600"/>
              </a:spcBef>
              <a:buSzPct val="100000"/>
            </a:pPr>
            <a:r>
              <a:rPr lang="en-US" sz="1800" dirty="0">
                <a:solidFill>
                  <a:srgbClr val="F0F0F0"/>
                </a:solidFill>
                <a:latin typeface="Source Sans Pro" panose="020B0503030403020204" pitchFamily="34" charset="0"/>
              </a:rPr>
              <a:t>Picks up one Thread and assign this Client Request to that thread.</a:t>
            </a:r>
          </a:p>
          <a:p>
            <a:pPr marL="914240" lvl="4" indent="-304747">
              <a:lnSpc>
                <a:spcPct val="100000"/>
              </a:lnSpc>
              <a:spcBef>
                <a:spcPts val="1600"/>
              </a:spcBef>
              <a:buSzPct val="100000"/>
            </a:pPr>
            <a:r>
              <a:rPr lang="en-US" sz="1800" dirty="0">
                <a:solidFill>
                  <a:srgbClr val="F0F0F0"/>
                </a:solidFill>
                <a:latin typeface="Source Sans Pro" panose="020B0503030403020204" pitchFamily="34" charset="0"/>
              </a:rPr>
              <a:t>That Thread is responsible for taking that request, process it, perform Blocking IO operations, prepare response and send it back to the Event Loop</a:t>
            </a:r>
          </a:p>
          <a:p>
            <a:pPr marL="914240" lvl="4" indent="-304747">
              <a:lnSpc>
                <a:spcPct val="100000"/>
              </a:lnSpc>
              <a:spcBef>
                <a:spcPts val="1600"/>
              </a:spcBef>
              <a:buSzPct val="100000"/>
            </a:pPr>
            <a:r>
              <a:rPr lang="en-US" sz="1800" dirty="0">
                <a:solidFill>
                  <a:srgbClr val="F0F0F0"/>
                </a:solidFill>
                <a:latin typeface="Source Sans Pro" panose="020B0503030403020204" pitchFamily="34" charset="0"/>
              </a:rPr>
              <a:t>Event Loop in turn, sends that Response to the respective Client.</a:t>
            </a:r>
          </a:p>
        </p:txBody>
      </p:sp>
    </p:spTree>
    <p:extLst>
      <p:ext uri="{BB962C8B-B14F-4D97-AF65-F5344CB8AC3E}">
        <p14:creationId xmlns:p14="http://schemas.microsoft.com/office/powerpoint/2010/main" val="3524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deJS-Single-Thread-Event-Model">
            <a:extLst>
              <a:ext uri="{FF2B5EF4-FFF2-40B4-BE49-F238E27FC236}">
                <a16:creationId xmlns:a16="http://schemas.microsoft.com/office/drawing/2014/main" id="{1D4DF39E-567E-49AC-1241-B1E183816B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10356"/>
            <a:ext cx="8849716" cy="66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0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NodeJS : </a:t>
            </a:r>
            <a:r>
              <a:rPr lang="en-US" b="1" dirty="0"/>
              <a:t>Event Loop Pseudo Code</a:t>
            </a:r>
            <a:endParaRPr lang="en-IN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public class </a:t>
            </a:r>
            <a:r>
              <a:rPr lang="en-US" sz="1800" b="1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EventLoop</a:t>
            </a: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     if(Event Queue receives a JavaScript Function Call)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       </a:t>
            </a:r>
            <a:r>
              <a:rPr lang="en-US" sz="1800" b="1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ClientRequest</a:t>
            </a: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request = </a:t>
            </a:r>
            <a:r>
              <a:rPr lang="en-US" sz="1800" b="1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EventQueue.getClientRequest</a:t>
            </a: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           If(request requires </a:t>
            </a:r>
            <a:r>
              <a:rPr lang="en-US" sz="1800" b="1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BlokingIO</a:t>
            </a: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or takes more computation time)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               Assign request to Thread T1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        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               Process and Prepare response</a:t>
            </a:r>
            <a:b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</a:b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297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NodeJS : </a:t>
            </a:r>
            <a:r>
              <a:rPr lang="en-US" b="1" dirty="0"/>
              <a:t>Single Threaded Event Loop Advantages</a:t>
            </a:r>
            <a:endParaRPr lang="en-IN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Handling more and more concurrent client’s request is very easy.</a:t>
            </a:r>
          </a:p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Even though our Node JS Application receives more and more Concurrent client requests, there is no need of creating more and more threads, because of Event loop.</a:t>
            </a:r>
          </a:p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Node JS application uses less Threads so that it can utilize only less resources or memory.</a:t>
            </a:r>
          </a:p>
        </p:txBody>
      </p:sp>
    </p:spTree>
    <p:extLst>
      <p:ext uri="{BB962C8B-B14F-4D97-AF65-F5344CB8AC3E}">
        <p14:creationId xmlns:p14="http://schemas.microsoft.com/office/powerpoint/2010/main" val="24265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NodeJS : </a:t>
            </a:r>
            <a:r>
              <a:rPr lang="en-US" b="1" dirty="0"/>
              <a:t>Installation</a:t>
            </a:r>
            <a:endParaRPr lang="en-IN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Access Node JS Official Website </a:t>
            </a:r>
            <a:r>
              <a:rPr lang="en-US" sz="2600" b="1" dirty="0">
                <a:solidFill>
                  <a:srgbClr val="F0F0F0"/>
                </a:solidFill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endParaRPr lang="en-US" sz="2600" b="1" dirty="0">
              <a:solidFill>
                <a:srgbClr val="F0F0F0"/>
              </a:solidFill>
              <a:latin typeface="Source Sans Pro" panose="020B0503030403020204" pitchFamily="34" charset="0"/>
            </a:endParaRPr>
          </a:p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Download and install Node.js </a:t>
            </a:r>
            <a:r>
              <a:rPr lang="en-US" sz="26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LTS </a:t>
            </a:r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version. </a:t>
            </a:r>
          </a:p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LTS is an abbreviation of the Long Time Support version where the release of the software is maintained for a more extended period of time.</a:t>
            </a:r>
          </a:p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Choose all Default values in the installation window and click on “Install” Button.</a:t>
            </a:r>
          </a:p>
        </p:txBody>
      </p:sp>
    </p:spTree>
    <p:extLst>
      <p:ext uri="{BB962C8B-B14F-4D97-AF65-F5344CB8AC3E}">
        <p14:creationId xmlns:p14="http://schemas.microsoft.com/office/powerpoint/2010/main" val="1854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NodeJS : </a:t>
            </a:r>
            <a:r>
              <a:rPr lang="en-US" b="1" dirty="0"/>
              <a:t>Environment Setup</a:t>
            </a:r>
            <a:endParaRPr lang="en-IN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Choose all Default values in the installation window and click on “Install” Button.</a:t>
            </a:r>
          </a:p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If we use Windows Installer like “node-v0.12.0-x64.msi” or exe file then we doesn’t need to do anything to SYSTEM variables. This installer will take care of everything.</a:t>
            </a:r>
          </a:p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If we use other formats or if these are missing in your system environment variables, please add the following variables to SYSTEM properties –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	PATH=C:\Program Files (x86)\</a:t>
            </a:r>
            <a:r>
              <a:rPr lang="en-US" sz="26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nodejs</a:t>
            </a:r>
            <a:endParaRPr lang="en-US" sz="2600" dirty="0">
              <a:solidFill>
                <a:srgbClr val="F0F0F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NPM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NPM – or "Node Package Manager" – is the default package manager for JavaScript's runtime Node.js.</a:t>
            </a:r>
          </a:p>
          <a:p>
            <a:pPr marL="835086" lvl="1" indent="-457200" fontAlgn="base">
              <a:buFont typeface="+mj-lt"/>
              <a:buAutoNum type="arabicPeriod"/>
            </a:pPr>
            <a:r>
              <a:rPr lang="en-US" sz="2200" dirty="0">
                <a:solidFill>
                  <a:srgbClr val="F0F0F0"/>
                </a:solidFill>
                <a:latin typeface="Source Sans Pro" panose="020B0503030403020204" pitchFamily="34" charset="0"/>
              </a:rPr>
              <a:t>An online repository that hosts JavaScript packages</a:t>
            </a:r>
          </a:p>
          <a:p>
            <a:pPr marL="835086" lvl="1" indent="-457200" fontAlgn="base">
              <a:buFont typeface="+mj-lt"/>
              <a:buAutoNum type="arabicPeriod"/>
            </a:pPr>
            <a:r>
              <a:rPr lang="en-US" sz="2200" dirty="0">
                <a:solidFill>
                  <a:srgbClr val="F0F0F0"/>
                </a:solidFill>
                <a:latin typeface="Source Sans Pro" panose="020B0503030403020204" pitchFamily="34" charset="0"/>
              </a:rPr>
              <a:t>A CLI (command-line interface) tool for interacting with said repository that aids in package installation, version management, and dependency management</a:t>
            </a:r>
          </a:p>
          <a:p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A plethora of Node.js libraries and applications are published on </a:t>
            </a:r>
            <a:r>
              <a:rPr lang="en-US" sz="24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, and many more are added every day.</a:t>
            </a:r>
          </a:p>
          <a:p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These applications can be searched for on 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. Once you have a package you want to install, it can be installed with a single command-line command.</a:t>
            </a:r>
          </a:p>
        </p:txBody>
      </p:sp>
    </p:spTree>
    <p:extLst>
      <p:ext uri="{BB962C8B-B14F-4D97-AF65-F5344CB8AC3E}">
        <p14:creationId xmlns:p14="http://schemas.microsoft.com/office/powerpoint/2010/main" val="41383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urw-din"/>
              </a:rPr>
              <a:t>NodeJS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0" i="0" dirty="0">
                <a:solidFill>
                  <a:srgbClr val="FFFFFF"/>
                </a:solidFill>
                <a:effectLst/>
                <a:latin typeface="urw-din"/>
              </a:rPr>
              <a:t>Node.js is an open-source, cross-platform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, </a:t>
            </a:r>
            <a:r>
              <a:rPr lang="en-IN" dirty="0">
                <a:solidFill>
                  <a:srgbClr val="FFFFFF"/>
                </a:solidFill>
                <a:latin typeface="urw-din"/>
              </a:rPr>
              <a:t>asynchronous event-driven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runtime environment for executing JavaScript code outside a browser. 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urw-din"/>
              </a:rPr>
              <a:t>Node.js runs the V8 JavaScript engine, the core of Google Chrome, outside of the browser. 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urw-din"/>
              </a:rPr>
              <a:t>A Node.js app runs in a single process, without creating a new thread for every request. 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urw-din"/>
              </a:rPr>
              <a:t>When Node.js performs an I/O operation, like reading from the network, accessing a database or the filesystem, instead of blocking the thread and wasting CPU cycles waiting, Node.js will resume the operations when the response comes back.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urw-din"/>
              </a:rPr>
              <a:t>This allows Node.js to handle thousands of concurrent connections with a single server without introducing the burden of managing thread concurrency, which could be a significant source of bugs.</a:t>
            </a:r>
          </a:p>
        </p:txBody>
      </p:sp>
    </p:spTree>
    <p:extLst>
      <p:ext uri="{BB962C8B-B14F-4D97-AF65-F5344CB8AC3E}">
        <p14:creationId xmlns:p14="http://schemas.microsoft.com/office/powerpoint/2010/main" val="61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NPM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package.json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file is generated when </a:t>
            </a:r>
            <a:r>
              <a:rPr lang="en-US" sz="24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“</a:t>
            </a:r>
            <a:r>
              <a:rPr lang="en-US" sz="2400" b="1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US" sz="24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</a:t>
            </a:r>
            <a:r>
              <a:rPr lang="en-US" sz="2400" b="1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init</a:t>
            </a:r>
            <a:r>
              <a:rPr lang="en-US" sz="24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”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is run to initialize a JavaScript/Node.js project, with these basic metadata provided by developers.</a:t>
            </a:r>
          </a:p>
          <a:p>
            <a:pPr lvl="1"/>
            <a:r>
              <a:rPr lang="en-US" sz="20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name: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the name of your JavaScript library/project</a:t>
            </a:r>
          </a:p>
          <a:p>
            <a:pPr lvl="1"/>
            <a:r>
              <a:rPr lang="en-US" sz="20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version: 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the version of your project. Often times, for application development, this field is often neglected as there's no apparent need for versioning opensource </a:t>
            </a:r>
            <a:r>
              <a:rPr lang="en-US" sz="20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libraies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. But still, it can come handy as a source of the deployment's version.</a:t>
            </a:r>
          </a:p>
          <a:p>
            <a:pPr lvl="1"/>
            <a:r>
              <a:rPr lang="en-US" sz="20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description: 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the project's description</a:t>
            </a:r>
          </a:p>
          <a:p>
            <a:pPr lvl="1"/>
            <a:r>
              <a:rPr lang="en-US" sz="20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license: 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the project's license</a:t>
            </a:r>
          </a:p>
          <a:p>
            <a:pPr lvl="1"/>
            <a:r>
              <a:rPr lang="en-US" sz="20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scripts: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These can be defined to run command-line tools that are installed in the project's local context. </a:t>
            </a:r>
          </a:p>
        </p:txBody>
      </p:sp>
    </p:spTree>
    <p:extLst>
      <p:ext uri="{BB962C8B-B14F-4D97-AF65-F5344CB8AC3E}">
        <p14:creationId xmlns:p14="http://schemas.microsoft.com/office/powerpoint/2010/main" val="155330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NPM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IN" sz="24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dependencies :</a:t>
            </a:r>
            <a:r>
              <a:rPr lang="en-IN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These dependencies are installed via the </a:t>
            </a:r>
            <a:r>
              <a:rPr lang="en-US" sz="24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install command with </a:t>
            </a:r>
            <a:r>
              <a:rPr lang="en-US" sz="24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--save 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flag for production environments.</a:t>
            </a:r>
          </a:p>
          <a:p>
            <a:pPr algn="l" fontAlgn="base"/>
            <a:r>
              <a:rPr lang="en-IN" sz="2400" b="1" u="sng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devDependencies</a:t>
            </a:r>
            <a:r>
              <a:rPr lang="en-IN" sz="24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: </a:t>
            </a:r>
            <a:r>
              <a:rPr lang="en-IN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can be installed using </a:t>
            </a:r>
            <a:r>
              <a:rPr lang="en-IN" sz="24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IN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install </a:t>
            </a:r>
            <a:r>
              <a:rPr lang="en-US" sz="24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--save-dev 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flag. They're meant to be used for development/test environments. </a:t>
            </a:r>
          </a:p>
          <a:p>
            <a:pPr algn="l" fontAlgn="base"/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It's important to understand the possible signs that come before the semantic versions</a:t>
            </a:r>
          </a:p>
          <a:p>
            <a:pPr lvl="1" fontAlgn="base"/>
            <a:r>
              <a:rPr lang="en-US" sz="20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^: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latest minor release. For example, a ^1.0.4 specification might install version 1.3.0 if that's the latest minor version in the 1 major series.</a:t>
            </a:r>
          </a:p>
          <a:p>
            <a:pPr lvl="1" fontAlgn="base"/>
            <a:r>
              <a:rPr lang="en-US" sz="20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~: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latest patch release. For minor releases, ~1.0.4 specification might install version 1.0.7 if that's the latest minor version in the 1.0 minor series.</a:t>
            </a:r>
          </a:p>
          <a:p>
            <a:pPr marL="377886" lvl="1" indent="0" fontAlgn="base">
              <a:buNone/>
            </a:pPr>
            <a:endParaRPr lang="en-US" sz="2000" dirty="0">
              <a:solidFill>
                <a:srgbClr val="F0F0F0"/>
              </a:solidFill>
              <a:latin typeface="Source Sans Pro" panose="020B0503030403020204" pitchFamily="34" charset="0"/>
            </a:endParaRPr>
          </a:p>
          <a:p>
            <a:pPr marL="377886" lvl="1" indent="0" fontAlgn="base">
              <a:buNone/>
            </a:pPr>
            <a:r>
              <a:rPr lang="en-US" sz="20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Note –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All of these exact package versions will be documented inside a generated </a:t>
            </a:r>
          </a:p>
          <a:p>
            <a:pPr marL="377886" lvl="1" indent="0" fontAlgn="base">
              <a:buNone/>
            </a:pP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package-</a:t>
            </a:r>
            <a:r>
              <a:rPr lang="en-US" sz="20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lock.json</a:t>
            </a: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83752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NPM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IN" sz="24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package-</a:t>
            </a:r>
            <a:r>
              <a:rPr lang="en-IN" sz="2400" b="1" u="sng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lock.json</a:t>
            </a:r>
            <a:r>
              <a:rPr lang="en-IN" sz="24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file describes the exact versions of the dependencies used in an </a:t>
            </a:r>
            <a:r>
              <a:rPr lang="en-US" sz="24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JavaScript project. </a:t>
            </a:r>
          </a:p>
          <a:p>
            <a:pPr algn="l" fontAlgn="base"/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If </a:t>
            </a:r>
            <a:r>
              <a:rPr lang="en-US" sz="2400" b="1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package.json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is a generic descriptive label, </a:t>
            </a:r>
            <a:r>
              <a:rPr lang="en-US" sz="24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package-</a:t>
            </a:r>
            <a:r>
              <a:rPr lang="en-US" sz="2400" b="1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lock.json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is an ingredient table.	</a:t>
            </a:r>
          </a:p>
          <a:p>
            <a:pPr algn="l" fontAlgn="base"/>
            <a:r>
              <a:rPr lang="en-US" sz="24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package-</a:t>
            </a:r>
            <a:r>
              <a:rPr lang="en-US" sz="2400" b="1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lock.json</a:t>
            </a:r>
            <a:r>
              <a:rPr lang="en-US" sz="24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is usually generated by the </a:t>
            </a:r>
            <a:r>
              <a:rPr lang="en-US" sz="24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install command, and is also read by our NPM CLI tool to ensure reproduction of build environments for the project with </a:t>
            </a:r>
            <a:r>
              <a:rPr lang="en-US" sz="24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 ci.</a:t>
            </a:r>
            <a:endParaRPr lang="en-IN" sz="2400" dirty="0">
              <a:solidFill>
                <a:srgbClr val="F0F0F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2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Modules &amp; Their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Consider modules are the blocks of encapsulated code that communicates with an application on the basis of their related functionality.</a:t>
            </a:r>
          </a:p>
          <a:p>
            <a:pPr algn="l"/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The reason programmers are heavily reliant on modules is because of their re-usability as well as the ability to break down a complex piece of code into manageable chunks.</a:t>
            </a:r>
          </a:p>
          <a:p>
            <a:pPr algn="l" fontAlgn="base"/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Modules are of three types:</a:t>
            </a:r>
          </a:p>
          <a:p>
            <a:pPr marL="835086" lvl="1" indent="-457200" fontAlgn="base">
              <a:buFont typeface="+mj-lt"/>
              <a:buAutoNum type="arabicPeriod"/>
            </a:pP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Core Modules</a:t>
            </a:r>
          </a:p>
          <a:p>
            <a:pPr marL="835086" lvl="1" indent="-457200" fontAlgn="base">
              <a:buFont typeface="+mj-lt"/>
              <a:buAutoNum type="arabicPeriod"/>
            </a:pP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local Modules</a:t>
            </a:r>
          </a:p>
          <a:p>
            <a:pPr marL="835086" lvl="1" indent="-457200" fontAlgn="base">
              <a:buFont typeface="+mj-lt"/>
              <a:buAutoNum type="arabicPeriod"/>
            </a:pPr>
            <a:r>
              <a:rPr lang="en-US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Third-party Modules</a:t>
            </a:r>
          </a:p>
          <a:p>
            <a:pPr algn="l"/>
            <a:endParaRPr lang="en-US" sz="2400" dirty="0">
              <a:solidFill>
                <a:srgbClr val="F0F0F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Installing NPM Packages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To install a package globally we use below command –</a:t>
            </a:r>
          </a:p>
          <a:p>
            <a:pPr lvl="1"/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$</a:t>
            </a:r>
            <a:r>
              <a:rPr lang="en-IN" sz="20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install </a:t>
            </a:r>
            <a:r>
              <a:rPr lang="en-IN" sz="20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nodemon</a:t>
            </a:r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–g</a:t>
            </a:r>
          </a:p>
          <a:p>
            <a:pPr algn="l"/>
            <a:r>
              <a:rPr lang="en-US" sz="2400" dirty="0">
                <a:solidFill>
                  <a:srgbClr val="F0F0F0"/>
                </a:solidFill>
                <a:latin typeface="Source Sans Pro" panose="020B0503030403020204" pitchFamily="34" charset="0"/>
              </a:rPr>
              <a:t>To install a package locally we use below command –</a:t>
            </a:r>
          </a:p>
          <a:p>
            <a:pPr lvl="1"/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$</a:t>
            </a:r>
            <a:r>
              <a:rPr lang="en-IN" sz="20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install </a:t>
            </a:r>
            <a:r>
              <a:rPr lang="en-IN" sz="20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nodemon</a:t>
            </a:r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- -save </a:t>
            </a:r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 to install as a dependency</a:t>
            </a:r>
          </a:p>
          <a:p>
            <a:pPr lvl="1"/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$</a:t>
            </a:r>
            <a:r>
              <a:rPr lang="en-IN" sz="20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npm</a:t>
            </a:r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install </a:t>
            </a:r>
            <a:r>
              <a:rPr lang="en-IN" sz="2000" dirty="0" err="1">
                <a:solidFill>
                  <a:srgbClr val="F0F0F0"/>
                </a:solidFill>
                <a:latin typeface="Source Sans Pro" panose="020B0503030403020204" pitchFamily="34" charset="0"/>
              </a:rPr>
              <a:t>nodemon</a:t>
            </a:r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</a:rPr>
              <a:t> - -save-dev </a:t>
            </a:r>
            <a:r>
              <a:rPr lang="en-IN" sz="2000" dirty="0">
                <a:solidFill>
                  <a:srgbClr val="F0F0F0"/>
                </a:solidFill>
                <a:latin typeface="Source Sans Pro" panose="020B0503030403020204" pitchFamily="34" charset="0"/>
                <a:sym typeface="Wingdings" panose="05000000000000000000" pitchFamily="2" charset="2"/>
              </a:rPr>
              <a:t> to install as a dev-dependency</a:t>
            </a:r>
            <a:endParaRPr lang="en-US" sz="2000" dirty="0">
              <a:solidFill>
                <a:srgbClr val="F0F0F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70F40-2070-1B98-5F39-E3E16450EBA5}"/>
              </a:ext>
            </a:extLst>
          </p:cNvPr>
          <p:cNvSpPr/>
          <p:nvPr/>
        </p:nvSpPr>
        <p:spPr>
          <a:xfrm>
            <a:off x="3574132" y="2276872"/>
            <a:ext cx="47521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you!</a:t>
            </a:r>
          </a:p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Any Questions?</a:t>
            </a:r>
            <a:endParaRPr lang="en-IN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492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urw-din"/>
              </a:rPr>
              <a:t>NodeJS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FFFFFF"/>
                </a:solidFill>
                <a:latin typeface="urw-din"/>
              </a:rPr>
              <a:t>Node.js has a unique advantage because millions of frontend developers that write JavaScript for the browser are now able to write the server-side code in addition to the client-side code without the need to learn a completely different language.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urw-din"/>
              </a:rPr>
              <a:t>In Node.js the new ECMAScript standards can be used without problems, as you don't have to wait for all your users to update their browsers. </a:t>
            </a:r>
          </a:p>
          <a:p>
            <a:pPr fontAlgn="base"/>
            <a:r>
              <a:rPr lang="en-US" dirty="0">
                <a:solidFill>
                  <a:srgbClr val="FFFFFF"/>
                </a:solidFill>
                <a:latin typeface="urw-din"/>
              </a:rPr>
              <a:t>You are in-charge of deciding which ECMAScript version to use by changing the Node.js version, and you can also enable specific experimental features by running Node.js with flags.</a:t>
            </a:r>
          </a:p>
        </p:txBody>
      </p:sp>
    </p:spTree>
    <p:extLst>
      <p:ext uri="{BB962C8B-B14F-4D97-AF65-F5344CB8AC3E}">
        <p14:creationId xmlns:p14="http://schemas.microsoft.com/office/powerpoint/2010/main" val="22295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urw-din"/>
              </a:rPr>
              <a:t>NodeJS Example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5019545" cy="4462272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In the following "hello world" example, many connections can be handled concurrently. Upon each connection, the callback is fired, but if there is no work to be done, Node.js will sleep.</a:t>
            </a:r>
            <a:endParaRPr lang="en-US" dirty="0">
              <a:solidFill>
                <a:srgbClr val="FFFFFF"/>
              </a:solidFill>
              <a:latin typeface="urw-di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0CD04-4A80-8CC1-163D-632DBE4BF892}"/>
              </a:ext>
            </a:extLst>
          </p:cNvPr>
          <p:cNvSpPr/>
          <p:nvPr/>
        </p:nvSpPr>
        <p:spPr>
          <a:xfrm>
            <a:off x="6238428" y="1628800"/>
            <a:ext cx="5645677" cy="4536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i="0" dirty="0" err="1">
                <a:solidFill>
                  <a:srgbClr val="DCC6E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 http = </a:t>
            </a:r>
            <a:r>
              <a:rPr lang="en-IN" sz="1600" b="1" i="0" dirty="0">
                <a:solidFill>
                  <a:srgbClr val="F5AB35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0" dirty="0">
                <a:solidFill>
                  <a:srgbClr val="ABE33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1600" b="1" i="0" dirty="0" err="1">
                <a:solidFill>
                  <a:srgbClr val="DCC6E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 hostname = </a:t>
            </a:r>
            <a:r>
              <a:rPr lang="en-IN" sz="1600" b="1" i="0" dirty="0">
                <a:solidFill>
                  <a:srgbClr val="ABE338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N" sz="1600" b="1" i="0" dirty="0" err="1">
                <a:solidFill>
                  <a:srgbClr val="DCC6E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 port = </a:t>
            </a:r>
            <a:r>
              <a:rPr lang="en-IN" sz="1600" b="1" i="0" dirty="0">
                <a:solidFill>
                  <a:srgbClr val="F5AB35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endParaRPr lang="en-IN" sz="1600" b="1" dirty="0">
              <a:solidFill>
                <a:srgbClr val="64DE64"/>
              </a:solidFill>
              <a:latin typeface="Consolas" panose="020B0609020204030204" pitchFamily="49" charset="0"/>
            </a:endParaRPr>
          </a:p>
          <a:p>
            <a:r>
              <a:rPr lang="en-IN" sz="1600" b="1" i="0" dirty="0" err="1">
                <a:solidFill>
                  <a:srgbClr val="DCC6E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 server = </a:t>
            </a:r>
            <a:r>
              <a:rPr lang="en-IN" sz="1600" b="1" i="0" dirty="0" err="1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http.</a:t>
            </a:r>
            <a:r>
              <a:rPr lang="en-IN" sz="1600" b="1" i="0" dirty="0" err="1">
                <a:solidFill>
                  <a:srgbClr val="00E0E0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600" b="1" i="0" dirty="0" err="1">
                <a:solidFill>
                  <a:srgbClr val="F5AB3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sz="1600" b="1" i="0" dirty="0">
                <a:solidFill>
                  <a:srgbClr val="F5AB35"/>
                </a:solidFill>
                <a:effectLst/>
                <a:latin typeface="Consolas" panose="020B0609020204030204" pitchFamily="49" charset="0"/>
              </a:rPr>
              <a:t>, res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)=&gt;{ </a:t>
            </a:r>
          </a:p>
          <a:p>
            <a:r>
              <a:rPr lang="en-IN" sz="1600" b="1" i="0" dirty="0" err="1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res.statusCode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1" i="0" dirty="0">
                <a:solidFill>
                  <a:srgbClr val="F5AB3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N" sz="1600" b="1" i="0" dirty="0" err="1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res.</a:t>
            </a:r>
            <a:r>
              <a:rPr lang="en-IN" sz="1600" b="1" i="0" dirty="0" err="1">
                <a:solidFill>
                  <a:srgbClr val="00E0E0"/>
                </a:solidFill>
                <a:effectLst/>
                <a:latin typeface="Consolas" panose="020B0609020204030204" pitchFamily="49" charset="0"/>
              </a:rPr>
              <a:t>setHeader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0" dirty="0">
                <a:solidFill>
                  <a:srgbClr val="ABE33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i="0" dirty="0">
                <a:solidFill>
                  <a:srgbClr val="ABE338"/>
                </a:solidFill>
                <a:effectLst/>
                <a:latin typeface="Consolas" panose="020B0609020204030204" pitchFamily="49" charset="0"/>
              </a:rPr>
              <a:t>'text/plain'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sz="1600" b="1" i="0" dirty="0" err="1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res.</a:t>
            </a:r>
            <a:r>
              <a:rPr lang="en-IN" sz="1600" b="1" i="0" dirty="0" err="1">
                <a:solidFill>
                  <a:srgbClr val="00E0E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0" dirty="0">
                <a:solidFill>
                  <a:srgbClr val="ABE338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IN" sz="1600" b="1" dirty="0">
              <a:solidFill>
                <a:srgbClr val="64DE64"/>
              </a:solidFill>
              <a:latin typeface="Consolas" panose="020B0609020204030204" pitchFamily="49" charset="0"/>
            </a:endParaRPr>
          </a:p>
          <a:p>
            <a:r>
              <a:rPr lang="en-IN" sz="1600" b="1" i="0" dirty="0" err="1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server.</a:t>
            </a:r>
            <a:r>
              <a:rPr lang="en-IN" sz="1600" b="1" i="0" dirty="0" err="1">
                <a:solidFill>
                  <a:srgbClr val="00E0E0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(port, hostname, () =&gt; { </a:t>
            </a:r>
            <a:r>
              <a:rPr lang="en-IN" sz="1600" b="1" i="0" dirty="0">
                <a:solidFill>
                  <a:srgbClr val="FFA07A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0" dirty="0">
                <a:solidFill>
                  <a:srgbClr val="00E0E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0" dirty="0">
                <a:solidFill>
                  <a:srgbClr val="ABE338"/>
                </a:solidFill>
                <a:effectLst/>
                <a:latin typeface="Consolas" panose="020B0609020204030204" pitchFamily="49" charset="0"/>
              </a:rPr>
              <a:t>`Server running at http://${hostname}:${port}/`</a:t>
            </a:r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i="0" dirty="0">
                <a:solidFill>
                  <a:srgbClr val="64DE64"/>
                </a:solidFill>
                <a:effectLst/>
                <a:latin typeface="Consolas" panose="020B0609020204030204" pitchFamily="49" charset="0"/>
              </a:rPr>
              <a:t>});</a:t>
            </a:r>
            <a:endParaRPr lang="en-IN" sz="1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06A2AD-468B-10A1-9650-2739C1421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624"/>
            <a:ext cx="12188825" cy="0"/>
          </a:xfrm>
          <a:prstGeom prst="rect">
            <a:avLst/>
          </a:prstGeom>
          <a:solidFill>
            <a:srgbClr val="1935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8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NodeJS Example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This is in contrast to today's more common concurrency model, in which OS threads are employed. </a:t>
            </a:r>
          </a:p>
          <a:p>
            <a:pPr algn="l" fontAlgn="base"/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Thread-based networking is relatively inefficient and very difficult to use. </a:t>
            </a:r>
          </a:p>
          <a:p>
            <a:pPr algn="l" fontAlgn="base"/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Furthermore, users of Node.js are free from worries of dead-locking the process, since there are no locks. </a:t>
            </a:r>
          </a:p>
          <a:p>
            <a:pPr algn="l" fontAlgn="base"/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Almost no function in Node.js directly performs I/O, so the process never blocks except when the I/O is performed using synchronous methods of Node.js standard library. </a:t>
            </a:r>
          </a:p>
          <a:p>
            <a:pPr algn="l" fontAlgn="base"/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Because nothing blocks, scalable systems are very reasonable to develop in Node.js.</a:t>
            </a:r>
            <a:endParaRPr lang="en-IN" b="0" i="0" dirty="0">
              <a:solidFill>
                <a:srgbClr val="FFFFFF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5930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NodeJS Example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HTTP is a first-class citizen in Node.js, designed with streaming and low latency in mind. This makes Node.js well suited for the foundation of a web library or framework.</a:t>
            </a:r>
          </a:p>
          <a:p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Node.js being designed without threads doesn't mean you can't take advantage of multiple cores in your environment. Child processes can be spawned by using </a:t>
            </a:r>
            <a:r>
              <a:rPr lang="en-US" b="1" i="0" dirty="0" err="1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child_process.fork</a:t>
            </a:r>
            <a:r>
              <a:rPr lang="en-US" b="1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()</a:t>
            </a:r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 API and are designed to be easy to communicate with.</a:t>
            </a:r>
          </a:p>
          <a:p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Built upon that same interface is the </a:t>
            </a:r>
            <a:r>
              <a:rPr lang="en-US" b="1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cluster</a:t>
            </a:r>
            <a:r>
              <a:rPr lang="en-US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 module, which allows you to share sockets between processes to enable load balancing over your cores.</a:t>
            </a:r>
          </a:p>
        </p:txBody>
      </p:sp>
    </p:spTree>
    <p:extLst>
      <p:ext uri="{BB962C8B-B14F-4D97-AF65-F5344CB8AC3E}">
        <p14:creationId xmlns:p14="http://schemas.microsoft.com/office/powerpoint/2010/main" val="27403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Traditional Web Server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Any Web Application developed without Node JS, typically follows “Multi-Threaded Request-Response” model. </a:t>
            </a:r>
          </a:p>
          <a:p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We can call this model as </a:t>
            </a:r>
            <a:r>
              <a:rPr lang="en-US" b="1" dirty="0">
                <a:solidFill>
                  <a:srgbClr val="F0F0F0"/>
                </a:solidFill>
                <a:latin typeface="Source Sans Pro" panose="020B0503030403020204" pitchFamily="34" charset="0"/>
              </a:rPr>
              <a:t>Request/Response Model</a:t>
            </a: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. Client sends request to the server, then server do some processing based on client's request, prepare response and send it back to the client.</a:t>
            </a:r>
          </a:p>
          <a:p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This model uses HTTP protocol. As HTTP is a </a:t>
            </a:r>
            <a:r>
              <a:rPr lang="en-US" b="1" dirty="0">
                <a:solidFill>
                  <a:srgbClr val="F0F0F0"/>
                </a:solidFill>
                <a:latin typeface="Source Sans Pro" panose="020B0503030403020204" pitchFamily="34" charset="0"/>
              </a:rPr>
              <a:t>Stateless</a:t>
            </a: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 Protocol, this Request/Response model is also Stateless Model. However, this model uses Multiple Threads to handle concurrent client requests.</a:t>
            </a:r>
          </a:p>
        </p:txBody>
      </p:sp>
    </p:spTree>
    <p:extLst>
      <p:ext uri="{BB962C8B-B14F-4D97-AF65-F5344CB8AC3E}">
        <p14:creationId xmlns:p14="http://schemas.microsoft.com/office/powerpoint/2010/main" val="422366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Traditional Web Server Model: Processing Steps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Clients Send request to Web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Web Server internally maintains a Limited Thread pool to provide services to the Client Requests.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Web Server is in infinite Loop and waiting for Client Incoming Requests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0F0F0"/>
                </a:solidFill>
                <a:latin typeface="Source Sans Pro" panose="020B0503030403020204" pitchFamily="34" charset="0"/>
              </a:rPr>
              <a:t>Web Server receives those requests.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Web Server pickup one Client Request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Pickup one Thread from Thread pool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Assign this Thread to Client Request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This Thread will take care of reading Client request, processing Client request, performing any Blocking IO Operations (if required) and preparing Response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This Thread sends prepared response back to the Web Server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rgbClr val="F0F0F0"/>
                </a:solidFill>
                <a:latin typeface="Source Sans Pro" panose="020B0503030403020204" pitchFamily="34" charset="0"/>
              </a:rPr>
              <a:t>Web Server in-turn sends this response to the respective Client.</a:t>
            </a:r>
          </a:p>
          <a:p>
            <a:pPr marL="152454" indent="0">
              <a:buNone/>
            </a:pPr>
            <a:r>
              <a:rPr lang="en-US" sz="2600" b="1" u="sng" dirty="0">
                <a:solidFill>
                  <a:srgbClr val="F0F0F0"/>
                </a:solidFill>
                <a:latin typeface="Source Sans Pro" panose="020B0503030403020204" pitchFamily="34" charset="0"/>
              </a:rPr>
              <a:t>Note –</a:t>
            </a:r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 If more client requests </a:t>
            </a:r>
            <a:r>
              <a:rPr lang="en-US" sz="2600" b="1" dirty="0">
                <a:solidFill>
                  <a:srgbClr val="F0F0F0"/>
                </a:solidFill>
                <a:latin typeface="Source Sans Pro" panose="020B0503030403020204" pitchFamily="34" charset="0"/>
              </a:rPr>
              <a:t>require Blocking IO Operations</a:t>
            </a:r>
            <a:r>
              <a:rPr lang="en-US" sz="2600" dirty="0">
                <a:solidFill>
                  <a:srgbClr val="F0F0F0"/>
                </a:solidFill>
                <a:latin typeface="Source Sans Pro" panose="020B0503030403020204" pitchFamily="34" charset="0"/>
              </a:rPr>
              <a:t>, then almost all threads are busy in preparing their responses. Then remaining client Requests should wait for longer time.</a:t>
            </a:r>
          </a:p>
        </p:txBody>
      </p:sp>
    </p:spTree>
    <p:extLst>
      <p:ext uri="{BB962C8B-B14F-4D97-AF65-F5344CB8AC3E}">
        <p14:creationId xmlns:p14="http://schemas.microsoft.com/office/powerpoint/2010/main" val="14526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quest Response Model, Multithreaded request response architecture">
            <a:extLst>
              <a:ext uri="{FF2B5EF4-FFF2-40B4-BE49-F238E27FC236}">
                <a16:creationId xmlns:a16="http://schemas.microsoft.com/office/drawing/2014/main" id="{2BFFD9D8-3F20-FDF3-B9FB-35D946E22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0472" y="94320"/>
            <a:ext cx="9807880" cy="666935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60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2077</TotalTime>
  <Words>2075</Words>
  <Application>Microsoft Office PowerPoint</Application>
  <PresentationFormat>Custom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Source Sans Pro</vt:lpstr>
      <vt:lpstr>urw-din</vt:lpstr>
      <vt:lpstr>Tech 16x9</vt:lpstr>
      <vt:lpstr>NodeJS &amp; Its Components</vt:lpstr>
      <vt:lpstr>NodeJS</vt:lpstr>
      <vt:lpstr>NodeJS</vt:lpstr>
      <vt:lpstr>NodeJS Example</vt:lpstr>
      <vt:lpstr>NodeJS Example</vt:lpstr>
      <vt:lpstr>NodeJS Example</vt:lpstr>
      <vt:lpstr>Traditional Web Server Model</vt:lpstr>
      <vt:lpstr>Traditional Web Server Model: Processing Steps</vt:lpstr>
      <vt:lpstr>PowerPoint Presentation</vt:lpstr>
      <vt:lpstr>Traditional Web Server Model</vt:lpstr>
      <vt:lpstr>NodeJS Architecture</vt:lpstr>
      <vt:lpstr>NodeJS : Single Threaded Event Loop Model Processing Steps</vt:lpstr>
      <vt:lpstr>NodeJS : Single Threaded Event Loop Model Processing Steps</vt:lpstr>
      <vt:lpstr>PowerPoint Presentation</vt:lpstr>
      <vt:lpstr>NodeJS : Event Loop Pseudo Code</vt:lpstr>
      <vt:lpstr>NodeJS : Single Threaded Event Loop Advantages</vt:lpstr>
      <vt:lpstr>NodeJS : Installation</vt:lpstr>
      <vt:lpstr>NodeJS : Environment Setup</vt:lpstr>
      <vt:lpstr>NPM</vt:lpstr>
      <vt:lpstr>NPM</vt:lpstr>
      <vt:lpstr>NPM</vt:lpstr>
      <vt:lpstr>NPM</vt:lpstr>
      <vt:lpstr>Modules &amp; Their Types</vt:lpstr>
      <vt:lpstr>Installing NPM Packages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NoSQL</dc:title>
  <dc:creator>Siddharth Agrawal</dc:creator>
  <cp:lastModifiedBy>Siddharth Agrawal</cp:lastModifiedBy>
  <cp:revision>143</cp:revision>
  <dcterms:created xsi:type="dcterms:W3CDTF">2022-08-15T17:29:01Z</dcterms:created>
  <dcterms:modified xsi:type="dcterms:W3CDTF">2022-08-24T16:28:46Z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