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sldIdLst>
    <p:sldId id="291" r:id="rId5"/>
    <p:sldId id="281" r:id="rId6"/>
    <p:sldId id="290" r:id="rId7"/>
    <p:sldId id="293" r:id="rId8"/>
    <p:sldId id="294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A9E18-5AAB-E3B8-6072-737C4C2E60CE}" v="32" dt="2024-08-31T07:06:26.627"/>
    <p1510:client id="{C9E1187A-EDBD-4845-9893-AE79ED00260D}" v="413" dt="2024-08-31T08:57:34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29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verse.roboflow.com/jizo/aadhar-card-entity-detection" TargetMode="External"/><Relationship Id="rId5" Type="http://schemas.openxmlformats.org/officeDocument/2006/relationships/hyperlink" Target="https://www.kaggle.com/code/ssakthisaravanan/adhaar-pan-ocr-extraction" TargetMode="External"/><Relationship Id="rId4" Type="http://schemas.openxmlformats.org/officeDocument/2006/relationships/hyperlink" Target="https://www.kaggle.com/datasets/mehaksingal/personal-identification-image-dataset-for-india/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988491" y="1524914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3025" y="8618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323" y="716334"/>
            <a:ext cx="8657205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1652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40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Extraction and Verification of Information from semi-categorized data.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montserratregular"/>
              </a:rPr>
              <a:t>Smart Automation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238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41514" y="-189911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3649" y="1100328"/>
            <a:ext cx="597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IDEA</a:t>
            </a: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RAC(</a:t>
            </a:r>
            <a:r>
              <a:rPr lang="en-IN" sz="1600" dirty="0"/>
              <a:t>Recruitment and Assessment Centre)</a:t>
            </a:r>
            <a:r>
              <a:rPr lang="en-US" sz="1600" dirty="0"/>
              <a:t> under </a:t>
            </a:r>
            <a:r>
              <a:rPr lang="en-US" sz="1600" b="1" dirty="0"/>
              <a:t>DRDO, Ministry of Defence</a:t>
            </a:r>
            <a:r>
              <a:rPr lang="en-US" sz="1600" dirty="0"/>
              <a:t> manually verifies applicant documents in various formats and languages, making the process slow and error-prone.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/>
              <a:t>An automated </a:t>
            </a:r>
            <a:r>
              <a:rPr lang="en-US" sz="1600" b="1" dirty="0"/>
              <a:t>IDP system</a:t>
            </a:r>
            <a:r>
              <a:rPr lang="en-US" sz="1600" dirty="0"/>
              <a:t> (</a:t>
            </a:r>
            <a:r>
              <a:rPr lang="en-IN" sz="1600" dirty="0"/>
              <a:t>Intelligent Document Processing)</a:t>
            </a:r>
            <a:r>
              <a:rPr lang="en-US" sz="1600" dirty="0"/>
              <a:t> using </a:t>
            </a:r>
            <a:r>
              <a:rPr lang="en-US" sz="1600" b="1" dirty="0"/>
              <a:t>OCR </a:t>
            </a:r>
            <a:r>
              <a:rPr lang="en-US" sz="1600" dirty="0"/>
              <a:t>(Optical Character Recognition)</a:t>
            </a:r>
            <a:r>
              <a:rPr lang="en-US" sz="1600" b="1" dirty="0"/>
              <a:t>,NLP, and Machine Learning</a:t>
            </a:r>
            <a:r>
              <a:rPr lang="en-US" sz="1600" dirty="0"/>
              <a:t> to streamline document verification, reduce manual effort, and provide real-time feedback.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CMD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A2E52-500D-2B57-A6A8-7285DCE02A58}"/>
              </a:ext>
            </a:extLst>
          </p:cNvPr>
          <p:cNvSpPr txBox="1"/>
          <p:nvPr/>
        </p:nvSpPr>
        <p:spPr>
          <a:xfrm>
            <a:off x="-13648" y="3350662"/>
            <a:ext cx="5973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  <a:p>
            <a:r>
              <a:rPr lang="en-US" sz="1600" dirty="0"/>
              <a:t>The proposed solution is a </a:t>
            </a:r>
            <a:r>
              <a:rPr lang="en-US" sz="1600" b="1" dirty="0"/>
              <a:t>web-based Document Extraction and Verification System</a:t>
            </a:r>
            <a:r>
              <a:rPr lang="en-US" sz="1600" dirty="0"/>
              <a:t>. It uses </a:t>
            </a:r>
            <a:r>
              <a:rPr lang="en-US" sz="1600" b="1" dirty="0"/>
              <a:t>OCR,NLP, Machine Learning (ML), and Deep Learning (DL)</a:t>
            </a:r>
            <a:r>
              <a:rPr lang="en-US" sz="1600" dirty="0"/>
              <a:t> to automate and streamline document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Frontend (Web Page):</a:t>
            </a:r>
            <a:r>
              <a:rPr lang="en-US" sz="1600" dirty="0"/>
              <a:t> User-friendly interface for document uploads, real-time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IDP:</a:t>
            </a:r>
            <a:r>
              <a:rPr lang="en-US" sz="1600" dirty="0"/>
              <a:t> Extracts text, supports multilingual documents, and identifies key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Verification and Reporting:</a:t>
            </a:r>
            <a:r>
              <a:rPr lang="en-US" sz="1600" dirty="0"/>
              <a:t> Compares data with biodata, generates reports, and visualizes results with BI tools.</a:t>
            </a:r>
          </a:p>
          <a:p>
            <a:endParaRPr lang="en-IN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ADA089D-7CE0-A916-3F9F-8B115254DF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32713" y="969812"/>
            <a:ext cx="6259286" cy="556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ADDRESSES THE PROBELM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manual effort and processing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and Speed: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Processes documents in under 3 seconds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various languages and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Adapts to growing volumes and evolving fraud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lang="en-US" altLang="en-US" sz="1600" b="1" dirty="0">
                <a:latin typeface="Arial" panose="020B0604020202020204" pitchFamily="34" charset="0"/>
              </a:rPr>
              <a:t>Judgement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quick </a:t>
            </a:r>
            <a:r>
              <a:rPr lang="en-US" altLang="en-US" sz="1600" dirty="0">
                <a:latin typeface="Arial" panose="020B0604020202020204" pitchFamily="34" charset="0"/>
              </a:rPr>
              <a:t>judgement after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submission. </a:t>
            </a:r>
          </a:p>
          <a:p>
            <a:pPr>
              <a:spcBef>
                <a:spcPts val="100"/>
              </a:spcBef>
            </a:pP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"/>
              </a:spcBef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and Uniqueness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Advanced Tec</a:t>
            </a:r>
            <a:r>
              <a:rPr lang="en-IN" sz="1600" b="1" dirty="0"/>
              <a:t>h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Stack: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Combines OCR, ML, and DL ,NLP for precise verification.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Real-Time Verification: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Provides instant judgement to reduce official workload.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Multilingual and Multi-format: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Handles diverse languages(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marathi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tamil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etc) and document types (image/pdf).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Adaptive Learning: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ML models enhance fraud detection.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User-Centric Design: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Features modern UI and detailed analytics.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Future-Ready: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Modular design for easy updates and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72625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CMD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A4BAD2-36C9-A4BF-AEE1-EACEC6DC3F0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9955" y="979959"/>
            <a:ext cx="637015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Machine Learning (ML) and Deep Learning (DL) models.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HTML/CSS/JS: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structuring and styling the web pages.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5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NLP: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For processing and analyzing natural language data within the extracted text.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5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Tesseract /Easy OCR: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Optical Character Recognition (OCR) to extract text from documents.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</a:t>
            </a:r>
            <a:r>
              <a:rPr lang="en-US" altLang="en-US" sz="1500" b="1" dirty="0">
                <a:latin typeface="Arial" panose="020B0604020202020204" pitchFamily="34" charset="0"/>
              </a:rPr>
              <a:t>: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 real-time object detection algorithm that predicts object classes and bounding boxes in one pass.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Django: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high-level Python web framework for rapid, secure web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Google Colab</a:t>
            </a:r>
            <a:r>
              <a:rPr lang="en-US" sz="1500" b="1" dirty="0"/>
              <a:t>:</a:t>
            </a:r>
            <a:r>
              <a:rPr lang="en-US" sz="1500" dirty="0"/>
              <a:t> For developing and testing ML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Bootstrap/Material-UI: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For pre-built UI components and styling.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For storing applicant data, extracted text, and verification results.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diagram of a flowchart&#10;&#10;Description automatically generated">
            <a:extLst>
              <a:ext uri="{FF2B5EF4-FFF2-40B4-BE49-F238E27FC236}">
                <a16:creationId xmlns:a16="http://schemas.microsoft.com/office/drawing/2014/main" id="{5B88E9BE-78C2-E1F4-3018-7956B8725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213" y="1020101"/>
            <a:ext cx="4994005" cy="5336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1C2B2-AC10-7487-455D-B332C404D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212" y="1020100"/>
            <a:ext cx="5323115" cy="53346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1514" y="1009370"/>
            <a:ext cx="11529376" cy="529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 Analysis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Technical: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Feasible with mature OCR and ML technologies.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Operational: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Practical with a web-based solution and integration with BI tools.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Economic: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Manageable costs for cloud services and development.</a:t>
            </a:r>
          </a:p>
          <a:p>
            <a:pPr>
              <a:spcBef>
                <a:spcPts val="100"/>
              </a:spcBef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Risks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Inconsistent OCR and ML results.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Multilingual Support: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Limited language model performance.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Performance issues with high document volumes.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Security: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Risk of breaches and privacy issues.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Experience: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Potential usability problems.</a:t>
            </a:r>
          </a:p>
          <a:p>
            <a:pPr>
              <a:spcBef>
                <a:spcPts val="100"/>
              </a:spcBef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for Overcoming Challenges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 and update models; use fallback mechanisms. Using Confidence Score as a parameter too.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Multilingual Support: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multilingual models(OCR); collaborate with language experts.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cloud auto-scaling; optimize performance.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Security: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Apply encryption and access controls; regular security audits.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Experience: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Conduct user testing; ensure responsive design.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6527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CMD</a:t>
            </a: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35974" y="1359451"/>
            <a:ext cx="9758926" cy="524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Impact on the Target Audience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Efficiency: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Streamlines document verification, reducing processing time and manual effort.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Savings: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Automated verification frees up recruitment officers from manual checks, allowing them to focus on more strategic tasks.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Multi-Language Support: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ability to process documents in multiple languages ensures that non-Hindi or non-English speaking applicants are not disadvantaged, promoting inclusivity.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Accessibility: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Provides real-time feedback and improves the applicant experience.</a:t>
            </a:r>
          </a:p>
          <a:p>
            <a:pPr>
              <a:spcBef>
                <a:spcPts val="100"/>
              </a:spcBef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the Solution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Social: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Enhances transparency and fairness in the recruitment process.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Economic: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Reduces administrative costs and resource allocation for manual verification.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Credibility: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Increases accuracy in verifying applicant documents, reducing errors and fraud.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Environmental: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Decreases paper usage and manual handling, contributing to greener practices.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Anti-Corruption: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reducing the chances of corrupt verification process.</a:t>
            </a:r>
          </a:p>
          <a:p>
            <a:pPr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Anti-spoofing: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prevent applicants from filling or uploading fake biodata.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"/>
              </a:spcBef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CMD</a:t>
            </a: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CMD</a:t>
            </a:r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9D0DE-2080-2A00-4979-CC73607431B8}"/>
              </a:ext>
            </a:extLst>
          </p:cNvPr>
          <p:cNvSpPr txBox="1"/>
          <p:nvPr/>
        </p:nvSpPr>
        <p:spPr>
          <a:xfrm>
            <a:off x="235974" y="1553497"/>
            <a:ext cx="10245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https://www.kaggle.com/datasets/mehaksingal/personal-identification-image-dataset-for-india/data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https://www.kaggle.com/code/ssakthisaravanan/adhaar-pan-ocr-extraction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Sthembile Mthethwa and Nelisiwe Dlamini, “Verifying the integrity of hardcopy document using OCR”, 2nd International Women in Science Without Borders (WiSWB)-Indaba, Johannesburg, South Africa.</a:t>
            </a:r>
          </a:p>
          <a:p>
            <a:endParaRPr lang="en-IN" dirty="0"/>
          </a:p>
          <a:p>
            <a:r>
              <a:rPr lang="en-US" dirty="0"/>
              <a:t>Yuvaraj Singh S, "Custom Object Detection Using YOLO Integrated with a Segment Anything Model" International Research Journal of Engineering and Technology (IRJET). </a:t>
            </a:r>
          </a:p>
          <a:p>
            <a:endParaRPr lang="en-US" dirty="0"/>
          </a:p>
          <a:p>
            <a:r>
              <a:rPr lang="en-IN" dirty="0">
                <a:hlinkClick r:id="rId6"/>
              </a:rPr>
              <a:t>https://universe.roboflow.com/jizo/aadhar-card-entity-detection</a:t>
            </a:r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E0CAB75E68EE4AA0D9F49E9C049612" ma:contentTypeVersion="10" ma:contentTypeDescription="Create a new document." ma:contentTypeScope="" ma:versionID="3fec93b68aeaaf92d5c8e5d8e70d1886">
  <xsd:schema xmlns:xsd="http://www.w3.org/2001/XMLSchema" xmlns:xs="http://www.w3.org/2001/XMLSchema" xmlns:p="http://schemas.microsoft.com/office/2006/metadata/properties" xmlns:ns3="3ae3bfd0-4632-4511-9069-0a83f4696520" targetNamespace="http://schemas.microsoft.com/office/2006/metadata/properties" ma:root="true" ma:fieldsID="ba43d55f90842ff8915ebcc912077f48" ns3:_="">
    <xsd:import namespace="3ae3bfd0-4632-4511-9069-0a83f4696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e3bfd0-4632-4511-9069-0a83f4696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ae3bfd0-4632-4511-9069-0a83f4696520" xsi:nil="true"/>
  </documentManagement>
</p:properties>
</file>

<file path=customXml/itemProps1.xml><?xml version="1.0" encoding="utf-8"?>
<ds:datastoreItem xmlns:ds="http://schemas.openxmlformats.org/officeDocument/2006/customXml" ds:itemID="{6D1696E6-244E-4E16-A3D4-EB5181D9D7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3B3DC2-D149-44F1-B838-727548C01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e3bfd0-4632-4511-9069-0a83f4696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CA6A5C-B0FB-436A-8EBF-7288E0683577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3ae3bfd0-4632-4511-9069-0a83f4696520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9117</TotalTime>
  <Words>1058</Words>
  <Application>Microsoft Office PowerPoint</Application>
  <PresentationFormat>Widescreen</PresentationFormat>
  <Paragraphs>133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Siddharth Bansal</cp:lastModifiedBy>
  <cp:revision>151</cp:revision>
  <dcterms:created xsi:type="dcterms:W3CDTF">2013-12-12T18:46:50Z</dcterms:created>
  <dcterms:modified xsi:type="dcterms:W3CDTF">2024-09-04T16:48:35Z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0x01010038E0CAB75E68EE4AA0D9F49E9C049612</vt:lpwstr>
  </property>
</Properties>
</file>