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4688800" cy="32918400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SimSun" charset="-122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SimSun" charset="-122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SimSun" charset="-122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SimSun" charset="-122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SimSun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SimSun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SimSun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SimSun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SimSun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-804" y="13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075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076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077" name="Rectangle 4"/>
          <p:cNvSpPr>
            <a:spLocks noGrp="1" noChangeArrowheads="1"/>
          </p:cNvSpPr>
          <p:nvPr>
            <p:ph type="sldImg"/>
          </p:nvPr>
        </p:nvSpPr>
        <p:spPr bwMode="auto">
          <a:xfrm>
            <a:off x="1371600" y="763588"/>
            <a:ext cx="5022850" cy="376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1888" cy="451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 smtClean="0"/>
          </a:p>
        </p:txBody>
      </p:sp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080" name="Text Box 7"/>
          <p:cNvSpPr txBox="1">
            <a:spLocks noChangeArrowheads="1"/>
          </p:cNvSpPr>
          <p:nvPr/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081" name="Text Box 8"/>
          <p:cNvSpPr txBox="1">
            <a:spLocks noChangeArrowheads="1"/>
          </p:cNvSpPr>
          <p:nvPr/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70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20F0DCA9-901C-4EC0-89F5-C233D120ED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09070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9pPr>
          </a:lstStyle>
          <a:p>
            <a:pPr eaLnBrk="1"/>
            <a:fld id="{989EDA1C-BA92-45A9-AA70-5241261EF6C4}" type="slidenum">
              <a:rPr lang="en-US" altLang="en-US">
                <a:solidFill>
                  <a:srgbClr val="000000"/>
                </a:solidFill>
                <a:latin typeface="Times New Roman" pitchFamily="16" charset="0"/>
              </a:rPr>
              <a:pPr eaLnBrk="1"/>
              <a:t>1</a:t>
            </a:fld>
            <a:endParaRPr lang="en-US" alt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4099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9pPr>
          </a:lstStyle>
          <a:p>
            <a:pPr algn="r" eaLnBrk="1">
              <a:lnSpc>
                <a:spcPct val="95000"/>
              </a:lnSpc>
              <a:buClrTx/>
              <a:buFontTx/>
              <a:buNone/>
            </a:pPr>
            <a:fld id="{B7739C71-77AD-45B0-97E8-4BD7A66A4526}" type="slidenum">
              <a:rPr lang="en-US" altLang="en-US" sz="1400">
                <a:solidFill>
                  <a:srgbClr val="000000"/>
                </a:solidFill>
                <a:latin typeface="Times New Roman" pitchFamily="16" charset="0"/>
              </a:rPr>
              <a:pPr algn="r" eaLnBrk="1">
                <a:lnSpc>
                  <a:spcPct val="95000"/>
                </a:lnSpc>
                <a:buClrTx/>
                <a:buFontTx/>
                <a:buNone/>
              </a:pPr>
              <a:t>1</a:t>
            </a:fld>
            <a:endParaRPr lang="en-US" altLang="en-US" sz="14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4100" name="Rectangle 2"/>
          <p:cNvSpPr txBox="1">
            <a:spLocks noChangeArrowheads="1" noTextEdit="1"/>
          </p:cNvSpPr>
          <p:nvPr>
            <p:ph type="sldImg"/>
          </p:nvPr>
        </p:nvSpPr>
        <p:spPr>
          <a:xfrm>
            <a:off x="2471738" y="763588"/>
            <a:ext cx="28289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1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777875" y="4776788"/>
            <a:ext cx="6213475" cy="45212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1025" y="10226675"/>
            <a:ext cx="20986750" cy="7054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3638" y="18653125"/>
            <a:ext cx="17281525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11/24/13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B3373E-A58D-434A-8EF0-A2DFE70FB6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7181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11/24/13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4CE1F-8315-4B9A-9CC8-90327921E0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574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895888" y="1317625"/>
            <a:ext cx="5553075" cy="280812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5075" y="1317625"/>
            <a:ext cx="16508413" cy="280812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11/24/13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C5CBDF-3594-4A55-B636-A1AACB4451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076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11/24/13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751CF-2AA1-4582-B026-56121830BF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6533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1038" y="21153438"/>
            <a:ext cx="20985162" cy="653732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1038" y="13952538"/>
            <a:ext cx="20985162" cy="72009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11/24/13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47FCF2-C484-4ED7-A699-1E29E934DC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5030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5075" y="7680325"/>
            <a:ext cx="11029950" cy="21718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17425" y="7680325"/>
            <a:ext cx="11031538" cy="21718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11/24/13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C6B34-957C-4379-B3EC-225A5216B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2273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5075" y="1317625"/>
            <a:ext cx="2221865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5075" y="7369175"/>
            <a:ext cx="10907713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5075" y="10439400"/>
            <a:ext cx="10907713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541250" y="7369175"/>
            <a:ext cx="10912475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541250" y="10439400"/>
            <a:ext cx="10912475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11/24/13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32143-5401-4B49-81D1-54EDE1F39D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4845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11/24/13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289DCC-220B-421C-A079-1AABB23DAF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0413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11/24/13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3EE7B-EA7C-48E8-BB8D-30F67D49D4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10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5075" y="1311275"/>
            <a:ext cx="8121650" cy="55768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2000" y="1311275"/>
            <a:ext cx="13801725" cy="28093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5075" y="6888163"/>
            <a:ext cx="8121650" cy="22517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11/24/13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1576D1-A185-4DA1-95F4-CE0B9A4EAF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622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8700" y="23042563"/>
            <a:ext cx="14814550" cy="27209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38700" y="2941638"/>
            <a:ext cx="14814550" cy="197500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38700" y="25763538"/>
            <a:ext cx="14814550" cy="3862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11/24/13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CAD34-0CBF-4C84-AAC0-911BDBD474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179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35075" y="1317625"/>
            <a:ext cx="22213888" cy="548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9144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5075" y="7680325"/>
            <a:ext cx="22213888" cy="2171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9144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235075" y="30510163"/>
            <a:ext cx="5754688" cy="174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9144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11/24/13</a:t>
            </a: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8435975" y="30510163"/>
            <a:ext cx="7818438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17694275" y="30510163"/>
            <a:ext cx="5754688" cy="174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9144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8C7F95E4-F7DC-409D-BA39-2B50D76E34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400">
          <a:solidFill>
            <a:srgbClr val="FFFFFF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400">
          <a:solidFill>
            <a:srgbClr val="FFFFFF"/>
          </a:solidFill>
          <a:latin typeface="Calibri" charset="0"/>
          <a:ea typeface="SimSun" charset="-122"/>
        </a:defRPr>
      </a:lvl2pPr>
      <a:lvl3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400">
          <a:solidFill>
            <a:srgbClr val="FFFFFF"/>
          </a:solidFill>
          <a:latin typeface="Calibri" charset="0"/>
          <a:ea typeface="SimSun" charset="-122"/>
        </a:defRPr>
      </a:lvl3pPr>
      <a:lvl4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400">
          <a:solidFill>
            <a:srgbClr val="FFFFFF"/>
          </a:solidFill>
          <a:latin typeface="Calibri" charset="0"/>
          <a:ea typeface="SimSun" charset="-122"/>
        </a:defRPr>
      </a:lvl4pPr>
      <a:lvl5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400">
          <a:solidFill>
            <a:srgbClr val="FFFFFF"/>
          </a:solidFill>
          <a:latin typeface="Calibri" charset="0"/>
          <a:ea typeface="SimSun" charset="-122"/>
        </a:defRPr>
      </a:lvl5pPr>
      <a:lvl6pPr marL="2514600" indent="-228600"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400">
          <a:solidFill>
            <a:srgbClr val="FFFFFF"/>
          </a:solidFill>
          <a:latin typeface="Calibri" charset="0"/>
          <a:ea typeface="SimSun" charset="-122"/>
        </a:defRPr>
      </a:lvl6pPr>
      <a:lvl7pPr marL="2971800" indent="-228600"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400">
          <a:solidFill>
            <a:srgbClr val="FFFFFF"/>
          </a:solidFill>
          <a:latin typeface="Calibri" charset="0"/>
          <a:ea typeface="SimSun" charset="-122"/>
        </a:defRPr>
      </a:lvl7pPr>
      <a:lvl8pPr marL="3429000" indent="-228600"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400">
          <a:solidFill>
            <a:srgbClr val="FFFFFF"/>
          </a:solidFill>
          <a:latin typeface="Calibri" charset="0"/>
          <a:ea typeface="SimSun" charset="-122"/>
        </a:defRPr>
      </a:lvl8pPr>
      <a:lvl9pPr marL="3886200" indent="-228600"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400">
          <a:solidFill>
            <a:srgbClr val="FFFFFF"/>
          </a:solidFill>
          <a:latin typeface="Calibri" charset="0"/>
          <a:ea typeface="SimSun" charset="-122"/>
        </a:defRPr>
      </a:lvl9pPr>
    </p:titleStyle>
    <p:bodyStyle>
      <a:lvl1pPr marL="342900" indent="-342900" algn="l" defTabSz="457200" rtl="0" eaLnBrk="0" fontAlgn="base" hangingPunct="0">
        <a:lnSpc>
          <a:spcPct val="102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13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102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9900">
          <a:solidFill>
            <a:srgbClr val="FFFFFF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lnSpc>
          <a:spcPct val="102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8200">
          <a:solidFill>
            <a:srgbClr val="FFFFFF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lnSpc>
          <a:spcPct val="102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8200">
          <a:solidFill>
            <a:srgbClr val="FFFFFF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mailto:siddharthchoudhary@gatech.edu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hyperlink" Target="mailto:jhale9@gatech.edu" TargetMode="External"/><Relationship Id="rId4" Type="http://schemas.openxmlformats.org/officeDocument/2006/relationships/hyperlink" Target="mailto:ses.goe@gatech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ChangeArrowheads="1"/>
          </p:cNvSpPr>
          <p:nvPr/>
        </p:nvSpPr>
        <p:spPr bwMode="auto">
          <a:xfrm>
            <a:off x="0" y="0"/>
            <a:ext cx="24688800" cy="3657600"/>
          </a:xfrm>
          <a:prstGeom prst="rect">
            <a:avLst/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17602200" y="4114800"/>
            <a:ext cx="6858000" cy="1173163"/>
          </a:xfrm>
          <a:prstGeom prst="rect">
            <a:avLst/>
          </a:prstGeom>
          <a:solidFill>
            <a:srgbClr val="0099FF"/>
          </a:solidFill>
          <a:ln w="25560">
            <a:solidFill>
              <a:srgbClr val="6AA34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215900" y="4094163"/>
            <a:ext cx="6686550" cy="1173162"/>
          </a:xfrm>
          <a:prstGeom prst="rect">
            <a:avLst/>
          </a:prstGeom>
          <a:solidFill>
            <a:srgbClr val="0099FF"/>
          </a:solidFill>
          <a:ln w="25560">
            <a:solidFill>
              <a:srgbClr val="6AA34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053" name="AutoShape 4"/>
          <p:cNvSpPr>
            <a:spLocks noChangeArrowheads="1"/>
          </p:cNvSpPr>
          <p:nvPr/>
        </p:nvSpPr>
        <p:spPr bwMode="auto">
          <a:xfrm>
            <a:off x="342900" y="29667200"/>
            <a:ext cx="24003000" cy="25400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054" name="AutoShape 5"/>
          <p:cNvSpPr>
            <a:spLocks noChangeArrowheads="1"/>
          </p:cNvSpPr>
          <p:nvPr/>
        </p:nvSpPr>
        <p:spPr bwMode="auto">
          <a:xfrm>
            <a:off x="17659350" y="5791200"/>
            <a:ext cx="6648450" cy="231648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055" name="Rectangle 6"/>
          <p:cNvSpPr>
            <a:spLocks noChangeArrowheads="1"/>
          </p:cNvSpPr>
          <p:nvPr/>
        </p:nvSpPr>
        <p:spPr bwMode="auto">
          <a:xfrm>
            <a:off x="457200" y="750888"/>
            <a:ext cx="23493413" cy="159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76200" tIns="187920" rIns="376200" bIns="187920" anchor="ctr">
            <a:spAutoFit/>
          </a:bodyPr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8000" b="1">
                <a:solidFill>
                  <a:srgbClr val="000000"/>
                </a:solidFill>
                <a:latin typeface="Calibri" charset="0"/>
              </a:rPr>
              <a:t>Aggie 2.0</a:t>
            </a:r>
          </a:p>
        </p:txBody>
      </p:sp>
      <p:sp>
        <p:nvSpPr>
          <p:cNvPr id="2056" name="AutoShape 7"/>
          <p:cNvSpPr>
            <a:spLocks noChangeArrowheads="1"/>
          </p:cNvSpPr>
          <p:nvPr/>
        </p:nvSpPr>
        <p:spPr bwMode="auto">
          <a:xfrm>
            <a:off x="7658100" y="5791200"/>
            <a:ext cx="9315450" cy="231648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057" name="Rectangle 8"/>
          <p:cNvSpPr>
            <a:spLocks noChangeArrowheads="1"/>
          </p:cNvSpPr>
          <p:nvPr/>
        </p:nvSpPr>
        <p:spPr bwMode="auto">
          <a:xfrm>
            <a:off x="457200" y="2146300"/>
            <a:ext cx="23602950" cy="98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76200" tIns="187920" rIns="376200" bIns="187920" anchor="ctr">
            <a:spAutoFit/>
          </a:bodyPr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Segoe UI" pitchFamily="32" charset="0"/>
                <a:cs typeface="Segoe UI" pitchFamily="32" charset="0"/>
              </a:rPr>
              <a:t>Social Election Monitoring</a:t>
            </a:r>
          </a:p>
        </p:txBody>
      </p:sp>
      <p:sp>
        <p:nvSpPr>
          <p:cNvPr id="2058" name="Rectangle 9"/>
          <p:cNvSpPr>
            <a:spLocks noChangeArrowheads="1"/>
          </p:cNvSpPr>
          <p:nvPr/>
        </p:nvSpPr>
        <p:spPr bwMode="auto">
          <a:xfrm>
            <a:off x="342900" y="29959300"/>
            <a:ext cx="241173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059" name="Rectangle 10"/>
          <p:cNvSpPr>
            <a:spLocks noChangeArrowheads="1"/>
          </p:cNvSpPr>
          <p:nvPr/>
        </p:nvSpPr>
        <p:spPr bwMode="auto">
          <a:xfrm>
            <a:off x="2286000" y="31500763"/>
            <a:ext cx="19888200" cy="96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9pPr>
          </a:lstStyle>
          <a:p>
            <a:pPr algn="ctr" eaLnBrk="1">
              <a:lnSpc>
                <a:spcPct val="100000"/>
              </a:lnSpc>
              <a:buClrTx/>
              <a:buFontTx/>
              <a:buNone/>
            </a:pPr>
            <a:r>
              <a:rPr lang="en-US" altLang="en-US" sz="2800">
                <a:solidFill>
                  <a:srgbClr val="000000"/>
                </a:solidFill>
                <a:latin typeface="Calibri" charset="0"/>
              </a:rPr>
              <a:t>Nataraj Kaushik (nmocherla3@gatech.edu), Siddharth Choudhary (</a:t>
            </a:r>
            <a:r>
              <a:rPr lang="en-US" altLang="en-US" sz="2800">
                <a:solidFill>
                  <a:srgbClr val="CCCCFF"/>
                </a:solidFill>
                <a:latin typeface="Calibri" charset="0"/>
                <a:hlinkClick r:id="rId3"/>
              </a:rPr>
              <a:t>siddharthchoudhary@gatech.edu</a:t>
            </a:r>
            <a:r>
              <a:rPr lang="en-US" altLang="en-US" sz="2800">
                <a:solidFill>
                  <a:srgbClr val="000000"/>
                </a:solidFill>
                <a:latin typeface="Calibri" charset="0"/>
              </a:rPr>
              <a:t>), Ses Goe (</a:t>
            </a:r>
            <a:r>
              <a:rPr lang="en-US" altLang="en-US" sz="2800">
                <a:solidFill>
                  <a:srgbClr val="CCCCFF"/>
                </a:solidFill>
                <a:latin typeface="Calibri" charset="0"/>
                <a:hlinkClick r:id="rId4"/>
              </a:rPr>
              <a:t>ses.goe@gatech.edu</a:t>
            </a:r>
            <a:r>
              <a:rPr lang="en-US" altLang="en-US" sz="2800">
                <a:solidFill>
                  <a:srgbClr val="000000"/>
                </a:solidFill>
                <a:latin typeface="Calibri" charset="0"/>
              </a:rPr>
              <a:t>), John Hale (</a:t>
            </a:r>
            <a:r>
              <a:rPr lang="en-US" altLang="en-US" sz="2800">
                <a:solidFill>
                  <a:srgbClr val="CCCCFF"/>
                </a:solidFill>
                <a:latin typeface="Calibri" charset="0"/>
                <a:hlinkClick r:id="rId5"/>
              </a:rPr>
              <a:t>jhale9@gatech.edu</a:t>
            </a:r>
            <a:r>
              <a:rPr lang="en-US" altLang="en-US" sz="2800">
                <a:solidFill>
                  <a:srgbClr val="000000"/>
                </a:solidFill>
                <a:latin typeface="Calibri" charset="0"/>
              </a:rPr>
              <a:t>), TJ Strott (tstrott@gatech.edu)</a:t>
            </a:r>
          </a:p>
        </p:txBody>
      </p:sp>
      <p:sp>
        <p:nvSpPr>
          <p:cNvPr id="2060" name="Rectangle 11"/>
          <p:cNvSpPr>
            <a:spLocks noChangeArrowheads="1"/>
          </p:cNvSpPr>
          <p:nvPr/>
        </p:nvSpPr>
        <p:spPr bwMode="auto">
          <a:xfrm>
            <a:off x="8272463" y="5705475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061" name="Rectangle 12"/>
          <p:cNvSpPr>
            <a:spLocks noChangeArrowheads="1"/>
          </p:cNvSpPr>
          <p:nvPr/>
        </p:nvSpPr>
        <p:spPr bwMode="auto">
          <a:xfrm>
            <a:off x="18192750" y="4252913"/>
            <a:ext cx="5786438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5400" b="1">
                <a:solidFill>
                  <a:srgbClr val="000000"/>
                </a:solidFill>
                <a:latin typeface="Segoe UI" pitchFamily="32" charset="0"/>
              </a:rPr>
              <a:t>Aggie 2.0</a:t>
            </a:r>
          </a:p>
        </p:txBody>
      </p:sp>
      <p:sp>
        <p:nvSpPr>
          <p:cNvPr id="2062" name="AutoShape 13"/>
          <p:cNvSpPr>
            <a:spLocks noChangeArrowheads="1"/>
          </p:cNvSpPr>
          <p:nvPr/>
        </p:nvSpPr>
        <p:spPr bwMode="auto">
          <a:xfrm>
            <a:off x="514350" y="5791200"/>
            <a:ext cx="6286500" cy="231648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063" name="Rectangle 14"/>
          <p:cNvSpPr>
            <a:spLocks noChangeArrowheads="1"/>
          </p:cNvSpPr>
          <p:nvPr/>
        </p:nvSpPr>
        <p:spPr bwMode="auto">
          <a:xfrm>
            <a:off x="835025" y="4176713"/>
            <a:ext cx="5700713" cy="106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3200" b="1">
                <a:solidFill>
                  <a:srgbClr val="000000"/>
                </a:solidFill>
                <a:latin typeface="Segoe UI" pitchFamily="32" charset="0"/>
                <a:cs typeface="Segoe UI" pitchFamily="32" charset="0"/>
              </a:rPr>
              <a:t>What is Social Election Monitoring?</a:t>
            </a:r>
          </a:p>
        </p:txBody>
      </p:sp>
      <p:sp>
        <p:nvSpPr>
          <p:cNvPr id="2064" name="Rectangle 15"/>
          <p:cNvSpPr>
            <a:spLocks noChangeArrowheads="1"/>
          </p:cNvSpPr>
          <p:nvPr/>
        </p:nvSpPr>
        <p:spPr bwMode="auto">
          <a:xfrm>
            <a:off x="228600" y="5562600"/>
            <a:ext cx="6686550" cy="23266400"/>
          </a:xfrm>
          <a:prstGeom prst="rect">
            <a:avLst/>
          </a:prstGeom>
          <a:noFill/>
          <a:ln w="6480">
            <a:solidFill>
              <a:srgbClr val="C8C8C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065" name="Rectangle 16"/>
          <p:cNvSpPr>
            <a:spLocks noChangeArrowheads="1"/>
          </p:cNvSpPr>
          <p:nvPr/>
        </p:nvSpPr>
        <p:spPr bwMode="auto">
          <a:xfrm>
            <a:off x="7458075" y="5588000"/>
            <a:ext cx="9829800" cy="23266400"/>
          </a:xfrm>
          <a:prstGeom prst="rect">
            <a:avLst/>
          </a:prstGeom>
          <a:noFill/>
          <a:ln w="6480">
            <a:solidFill>
              <a:srgbClr val="C8C8C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066" name="Rectangle 17"/>
          <p:cNvSpPr>
            <a:spLocks noChangeArrowheads="1"/>
          </p:cNvSpPr>
          <p:nvPr/>
        </p:nvSpPr>
        <p:spPr bwMode="auto">
          <a:xfrm>
            <a:off x="17602200" y="5588000"/>
            <a:ext cx="6858000" cy="23241000"/>
          </a:xfrm>
          <a:prstGeom prst="rect">
            <a:avLst/>
          </a:prstGeom>
          <a:noFill/>
          <a:ln w="6480">
            <a:solidFill>
              <a:srgbClr val="C8C8C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067" name="Rectangle 18"/>
          <p:cNvSpPr>
            <a:spLocks noChangeArrowheads="1"/>
          </p:cNvSpPr>
          <p:nvPr/>
        </p:nvSpPr>
        <p:spPr bwMode="auto">
          <a:xfrm>
            <a:off x="814388" y="614363"/>
            <a:ext cx="4367212" cy="348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068" name="Rectangle 19"/>
          <p:cNvSpPr>
            <a:spLocks noChangeArrowheads="1"/>
          </p:cNvSpPr>
          <p:nvPr/>
        </p:nvSpPr>
        <p:spPr bwMode="auto">
          <a:xfrm>
            <a:off x="17602200" y="18207038"/>
            <a:ext cx="6858000" cy="1173162"/>
          </a:xfrm>
          <a:prstGeom prst="rect">
            <a:avLst/>
          </a:prstGeom>
          <a:solidFill>
            <a:srgbClr val="0099FF"/>
          </a:solidFill>
          <a:ln w="25560">
            <a:solidFill>
              <a:srgbClr val="6AA34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069" name="Rectangle 20"/>
          <p:cNvSpPr>
            <a:spLocks noChangeArrowheads="1"/>
          </p:cNvSpPr>
          <p:nvPr/>
        </p:nvSpPr>
        <p:spPr bwMode="auto">
          <a:xfrm>
            <a:off x="18059400" y="18430875"/>
            <a:ext cx="5786438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4200" b="1" dirty="0">
                <a:solidFill>
                  <a:srgbClr val="000000"/>
                </a:solidFill>
                <a:latin typeface="Segoe UI" pitchFamily="32" charset="0"/>
              </a:rPr>
              <a:t>Future Considerations</a:t>
            </a:r>
          </a:p>
        </p:txBody>
      </p:sp>
      <p:sp>
        <p:nvSpPr>
          <p:cNvPr id="2070" name="Rectangle 21"/>
          <p:cNvSpPr>
            <a:spLocks noChangeArrowheads="1"/>
          </p:cNvSpPr>
          <p:nvPr/>
        </p:nvSpPr>
        <p:spPr bwMode="auto">
          <a:xfrm>
            <a:off x="17611725" y="23873619"/>
            <a:ext cx="6858000" cy="1173162"/>
          </a:xfrm>
          <a:prstGeom prst="rect">
            <a:avLst/>
          </a:prstGeom>
          <a:solidFill>
            <a:srgbClr val="0099FF"/>
          </a:solidFill>
          <a:ln w="25560">
            <a:solidFill>
              <a:srgbClr val="6AA34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071" name="Rectangle 22"/>
          <p:cNvSpPr>
            <a:spLocks noChangeArrowheads="1"/>
          </p:cNvSpPr>
          <p:nvPr/>
        </p:nvSpPr>
        <p:spPr bwMode="auto">
          <a:xfrm>
            <a:off x="18090356" y="24087139"/>
            <a:ext cx="5786438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4000" b="1" dirty="0">
                <a:solidFill>
                  <a:srgbClr val="000000"/>
                </a:solidFill>
                <a:latin typeface="Segoe UI" pitchFamily="32" charset="0"/>
              </a:rPr>
              <a:t>Software Technologies</a:t>
            </a:r>
          </a:p>
        </p:txBody>
      </p:sp>
      <p:sp>
        <p:nvSpPr>
          <p:cNvPr id="2072" name="Rectangle 23"/>
          <p:cNvSpPr>
            <a:spLocks noChangeArrowheads="1"/>
          </p:cNvSpPr>
          <p:nvPr/>
        </p:nvSpPr>
        <p:spPr bwMode="auto">
          <a:xfrm>
            <a:off x="228600" y="12290424"/>
            <a:ext cx="6667500" cy="1173162"/>
          </a:xfrm>
          <a:prstGeom prst="rect">
            <a:avLst/>
          </a:prstGeom>
          <a:solidFill>
            <a:srgbClr val="0099FF"/>
          </a:solidFill>
          <a:ln w="25560">
            <a:solidFill>
              <a:srgbClr val="6AA34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073" name="Rectangle 24"/>
          <p:cNvSpPr>
            <a:spLocks noChangeArrowheads="1"/>
          </p:cNvSpPr>
          <p:nvPr/>
        </p:nvSpPr>
        <p:spPr bwMode="auto">
          <a:xfrm>
            <a:off x="558800" y="12418217"/>
            <a:ext cx="5626100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5400" b="1" dirty="0">
                <a:solidFill>
                  <a:srgbClr val="000000"/>
                </a:solidFill>
                <a:latin typeface="Segoe UI" pitchFamily="32" charset="0"/>
              </a:rPr>
              <a:t>Aggie 1.0</a:t>
            </a:r>
          </a:p>
        </p:txBody>
      </p:sp>
      <p:sp>
        <p:nvSpPr>
          <p:cNvPr id="2074" name="Rectangle 25"/>
          <p:cNvSpPr>
            <a:spLocks noChangeArrowheads="1"/>
          </p:cNvSpPr>
          <p:nvPr/>
        </p:nvSpPr>
        <p:spPr bwMode="auto">
          <a:xfrm>
            <a:off x="639763" y="13566775"/>
            <a:ext cx="5905500" cy="1066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91440" rIns="90000" bIns="46800">
            <a:spAutoFit/>
          </a:bodyPr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3600" dirty="0">
                <a:solidFill>
                  <a:srgbClr val="000000"/>
                </a:solidFill>
                <a:latin typeface="Candara" pitchFamily="34" charset="0"/>
              </a:rPr>
              <a:t>Aggie 1.0 is a web application that is used in a Social Media Tracking Center (SMTC) to monitor elections. It uses crowdsourcing to aggregate information from </a:t>
            </a:r>
            <a:r>
              <a:rPr lang="en-US" altLang="en-US" sz="3600" b="1" dirty="0">
                <a:solidFill>
                  <a:srgbClr val="000000"/>
                </a:solidFill>
                <a:latin typeface="Candara" pitchFamily="34" charset="0"/>
              </a:rPr>
              <a:t>Facebook, Twitter,</a:t>
            </a:r>
            <a:r>
              <a:rPr lang="en-US" altLang="en-US" sz="3600" dirty="0">
                <a:solidFill>
                  <a:srgbClr val="000000"/>
                </a:solidFill>
                <a:latin typeface="Candara" pitchFamily="34" charset="0"/>
              </a:rPr>
              <a:t> and </a:t>
            </a:r>
            <a:r>
              <a:rPr lang="en-US" altLang="en-US" sz="3600" b="1" dirty="0">
                <a:solidFill>
                  <a:srgbClr val="000000"/>
                </a:solidFill>
                <a:latin typeface="Candara" pitchFamily="34" charset="0"/>
              </a:rPr>
              <a:t>RSS feeds </a:t>
            </a:r>
            <a:r>
              <a:rPr lang="en-US" altLang="en-US" sz="3600" dirty="0">
                <a:solidFill>
                  <a:srgbClr val="000000"/>
                </a:solidFill>
                <a:latin typeface="Candara" pitchFamily="34" charset="0"/>
              </a:rPr>
              <a:t>based on user-defined keywords.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en-US" altLang="en-US" sz="3600" dirty="0">
              <a:solidFill>
                <a:srgbClr val="000000"/>
              </a:solidFill>
              <a:latin typeface="Candara" pitchFamily="34" charset="0"/>
            </a:endParaRPr>
          </a:p>
          <a:p>
            <a:pPr eaLnBrk="1" hangingPunct="1">
              <a:lnSpc>
                <a:spcPct val="100000"/>
              </a:lnSpc>
              <a:spcAft>
                <a:spcPts val="1200"/>
              </a:spcAft>
              <a:buClrTx/>
              <a:buFontTx/>
              <a:buNone/>
            </a:pPr>
            <a:r>
              <a:rPr lang="en-US" altLang="en-US" sz="3600" dirty="0">
                <a:solidFill>
                  <a:srgbClr val="000000"/>
                </a:solidFill>
                <a:latin typeface="Candara" pitchFamily="34" charset="0"/>
              </a:rPr>
              <a:t>On election day, social election monitors in the SMTC examine reports as they are received and communicate any important findings to the necessary </a:t>
            </a:r>
            <a:r>
              <a:rPr lang="en-US" altLang="en-US" sz="3600" dirty="0" err="1">
                <a:solidFill>
                  <a:srgbClr val="000000"/>
                </a:solidFill>
                <a:latin typeface="Candara" pitchFamily="34" charset="0"/>
              </a:rPr>
              <a:t>resonse</a:t>
            </a:r>
            <a:r>
              <a:rPr lang="en-US" altLang="en-US" sz="3600" dirty="0">
                <a:solidFill>
                  <a:srgbClr val="000000"/>
                </a:solidFill>
                <a:latin typeface="Candara" pitchFamily="34" charset="0"/>
              </a:rPr>
              <a:t> units (e.g., election management body, police department, emergency services).</a:t>
            </a:r>
          </a:p>
        </p:txBody>
      </p:sp>
      <p:sp>
        <p:nvSpPr>
          <p:cNvPr id="2075" name="Rectangle 26"/>
          <p:cNvSpPr>
            <a:spLocks noChangeArrowheads="1"/>
          </p:cNvSpPr>
          <p:nvPr/>
        </p:nvSpPr>
        <p:spPr bwMode="auto">
          <a:xfrm flipH="1">
            <a:off x="704850" y="5641181"/>
            <a:ext cx="5905500" cy="780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91440" rIns="90000" bIns="46800">
            <a:spAutoFit/>
          </a:bodyPr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ts val="1200"/>
              </a:spcAft>
              <a:buClrTx/>
              <a:buFontTx/>
              <a:buNone/>
            </a:pPr>
            <a:r>
              <a:rPr lang="en-US" altLang="en-US" sz="3600" dirty="0">
                <a:solidFill>
                  <a:srgbClr val="000000"/>
                </a:solidFill>
                <a:latin typeface="Candara" pitchFamily="34" charset="0"/>
              </a:rPr>
              <a:t>A method of monitoring elections in which untrained citizens report what they see during an election period using digital technology. </a:t>
            </a:r>
          </a:p>
          <a:p>
            <a:pPr eaLnBrk="1" hangingPunct="1">
              <a:lnSpc>
                <a:spcPct val="100000"/>
              </a:lnSpc>
              <a:spcAft>
                <a:spcPts val="1200"/>
              </a:spcAft>
              <a:buClrTx/>
              <a:buFontTx/>
              <a:buNone/>
            </a:pPr>
            <a:r>
              <a:rPr lang="en-US" altLang="en-US" sz="3600" dirty="0">
                <a:solidFill>
                  <a:srgbClr val="000000"/>
                </a:solidFill>
                <a:latin typeface="Candara" pitchFamily="34" charset="0"/>
              </a:rPr>
              <a:t>Unlike formal election monitoring, it does not use institutionalized procedures. Any citizen can report problems, which will then be tracked in near-real-time.</a:t>
            </a:r>
          </a:p>
          <a:p>
            <a:pPr eaLnBrk="1" hangingPunct="1">
              <a:lnSpc>
                <a:spcPct val="100000"/>
              </a:lnSpc>
              <a:spcAft>
                <a:spcPts val="1200"/>
              </a:spcAft>
              <a:buClrTx/>
              <a:buFontTx/>
              <a:buNone/>
            </a:pPr>
            <a:endParaRPr lang="en-US" altLang="en-US" sz="3600" dirty="0">
              <a:solidFill>
                <a:srgbClr val="2E2E2E"/>
              </a:solidFill>
              <a:latin typeface="Calibri" charset="0"/>
            </a:endParaRPr>
          </a:p>
          <a:p>
            <a:pPr eaLnBrk="1" hangingPunct="1">
              <a:lnSpc>
                <a:spcPct val="100000"/>
              </a:lnSpc>
              <a:spcAft>
                <a:spcPts val="1200"/>
              </a:spcAft>
              <a:buClrTx/>
              <a:buFontTx/>
              <a:buNone/>
            </a:pPr>
            <a:r>
              <a:rPr lang="en-US" altLang="en-US" sz="3600" dirty="0">
                <a:solidFill>
                  <a:srgbClr val="2E2E2E"/>
                </a:solidFill>
                <a:latin typeface="Calibri" charset="0"/>
              </a:rPr>
              <a:t> </a:t>
            </a:r>
          </a:p>
        </p:txBody>
      </p:sp>
      <p:sp>
        <p:nvSpPr>
          <p:cNvPr id="2076" name="Rectangle 27"/>
          <p:cNvSpPr>
            <a:spLocks noChangeArrowheads="1"/>
          </p:cNvSpPr>
          <p:nvPr/>
        </p:nvSpPr>
        <p:spPr bwMode="auto">
          <a:xfrm>
            <a:off x="18288000" y="19459575"/>
            <a:ext cx="5715000" cy="397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91440" rIns="90000" bIns="46800">
            <a:spAutoFit/>
          </a:bodyPr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3600" dirty="0">
                <a:solidFill>
                  <a:srgbClr val="000000"/>
                </a:solidFill>
                <a:latin typeface="Candara" pitchFamily="34" charset="0"/>
              </a:rPr>
              <a:t>Incorporating an SMS function.</a:t>
            </a:r>
          </a:p>
          <a:p>
            <a:pPr eaLnBrk="1">
              <a:lnSpc>
                <a:spcPct val="100000"/>
              </a:lnSpc>
              <a:buClrTx/>
              <a:buFontTx/>
              <a:buNone/>
            </a:pPr>
            <a:endParaRPr lang="en-US" altLang="en-US" sz="3600" dirty="0">
              <a:solidFill>
                <a:srgbClr val="000000"/>
              </a:solidFill>
              <a:latin typeface="Candara" pitchFamily="34" charset="0"/>
            </a:endParaRPr>
          </a:p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3600" dirty="0">
                <a:solidFill>
                  <a:srgbClr val="000000"/>
                </a:solidFill>
                <a:latin typeface="Candara" pitchFamily="34" charset="0"/>
              </a:rPr>
              <a:t>Building a mutual understanding of Aggie's functionality </a:t>
            </a:r>
            <a:r>
              <a:rPr lang="en-US" altLang="en-US" sz="3600" i="1" dirty="0">
                <a:solidFill>
                  <a:srgbClr val="000000"/>
                </a:solidFill>
                <a:latin typeface="Candara" pitchFamily="34" charset="0"/>
              </a:rPr>
              <a:t>prior</a:t>
            </a:r>
            <a:r>
              <a:rPr lang="en-US" altLang="en-US" sz="3600" dirty="0">
                <a:solidFill>
                  <a:srgbClr val="000000"/>
                </a:solidFill>
                <a:latin typeface="Candara" pitchFamily="34" charset="0"/>
              </a:rPr>
              <a:t> to election day.</a:t>
            </a:r>
          </a:p>
        </p:txBody>
      </p:sp>
      <p:sp>
        <p:nvSpPr>
          <p:cNvPr id="2077" name="Rectangle 28"/>
          <p:cNvSpPr>
            <a:spLocks noChangeArrowheads="1"/>
          </p:cNvSpPr>
          <p:nvPr/>
        </p:nvSpPr>
        <p:spPr bwMode="auto">
          <a:xfrm>
            <a:off x="17994313" y="16159163"/>
            <a:ext cx="603885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078" name="Rectangle 29"/>
          <p:cNvSpPr>
            <a:spLocks noChangeArrowheads="1"/>
          </p:cNvSpPr>
          <p:nvPr/>
        </p:nvSpPr>
        <p:spPr bwMode="auto">
          <a:xfrm>
            <a:off x="2743200" y="30616525"/>
            <a:ext cx="18911888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4000">
                <a:solidFill>
                  <a:srgbClr val="404040"/>
                </a:solidFill>
                <a:latin typeface="Calibri" charset="0"/>
              </a:rPr>
              <a:t>CS 4803/8803; INTA 4803/8803 - Democracy and the Internet</a:t>
            </a:r>
          </a:p>
        </p:txBody>
      </p:sp>
      <p:sp>
        <p:nvSpPr>
          <p:cNvPr id="2079" name="Rectangle 30"/>
          <p:cNvSpPr>
            <a:spLocks noChangeArrowheads="1"/>
          </p:cNvSpPr>
          <p:nvPr/>
        </p:nvSpPr>
        <p:spPr bwMode="auto">
          <a:xfrm>
            <a:off x="7658100" y="7391400"/>
            <a:ext cx="9315450" cy="278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080" name="Rectangle 31"/>
          <p:cNvSpPr>
            <a:spLocks noChangeArrowheads="1"/>
          </p:cNvSpPr>
          <p:nvPr/>
        </p:nvSpPr>
        <p:spPr bwMode="auto">
          <a:xfrm>
            <a:off x="7658100" y="22975888"/>
            <a:ext cx="93154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081" name="Rectangle 32"/>
          <p:cNvSpPr>
            <a:spLocks noChangeArrowheads="1"/>
          </p:cNvSpPr>
          <p:nvPr/>
        </p:nvSpPr>
        <p:spPr bwMode="auto">
          <a:xfrm>
            <a:off x="18021300" y="16159163"/>
            <a:ext cx="603885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082" name="Rectangle 33"/>
          <p:cNvSpPr>
            <a:spLocks noChangeArrowheads="1"/>
          </p:cNvSpPr>
          <p:nvPr/>
        </p:nvSpPr>
        <p:spPr bwMode="auto">
          <a:xfrm>
            <a:off x="17965738" y="5791200"/>
            <a:ext cx="6038850" cy="1211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91440" rIns="90000" bIns="46800">
            <a:spAutoFit/>
          </a:bodyPr>
          <a:lstStyle>
            <a:lvl1pPr marL="352425" indent="-328613" eaLnBrk="0">
              <a:tabLst>
                <a:tab pos="352425" algn="l"/>
                <a:tab pos="809625" algn="l"/>
                <a:tab pos="1266825" algn="l"/>
                <a:tab pos="1724025" algn="l"/>
                <a:tab pos="2181225" algn="l"/>
                <a:tab pos="2638425" algn="l"/>
                <a:tab pos="3095625" algn="l"/>
                <a:tab pos="3552825" algn="l"/>
                <a:tab pos="4010025" algn="l"/>
                <a:tab pos="4467225" algn="l"/>
                <a:tab pos="4924425" algn="l"/>
                <a:tab pos="5381625" algn="l"/>
                <a:tab pos="5838825" algn="l"/>
                <a:tab pos="6296025" algn="l"/>
                <a:tab pos="6753225" algn="l"/>
                <a:tab pos="7210425" algn="l"/>
                <a:tab pos="7667625" algn="l"/>
                <a:tab pos="8124825" algn="l"/>
                <a:tab pos="8582025" algn="l"/>
                <a:tab pos="9039225" algn="l"/>
                <a:tab pos="9496425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1pPr>
            <a:lvl2pPr eaLnBrk="0">
              <a:tabLst>
                <a:tab pos="352425" algn="l"/>
                <a:tab pos="809625" algn="l"/>
                <a:tab pos="1266825" algn="l"/>
                <a:tab pos="1724025" algn="l"/>
                <a:tab pos="2181225" algn="l"/>
                <a:tab pos="2638425" algn="l"/>
                <a:tab pos="3095625" algn="l"/>
                <a:tab pos="3552825" algn="l"/>
                <a:tab pos="4010025" algn="l"/>
                <a:tab pos="4467225" algn="l"/>
                <a:tab pos="4924425" algn="l"/>
                <a:tab pos="5381625" algn="l"/>
                <a:tab pos="5838825" algn="l"/>
                <a:tab pos="6296025" algn="l"/>
                <a:tab pos="6753225" algn="l"/>
                <a:tab pos="7210425" algn="l"/>
                <a:tab pos="7667625" algn="l"/>
                <a:tab pos="8124825" algn="l"/>
                <a:tab pos="8582025" algn="l"/>
                <a:tab pos="9039225" algn="l"/>
                <a:tab pos="9496425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2pPr>
            <a:lvl3pPr eaLnBrk="0">
              <a:tabLst>
                <a:tab pos="352425" algn="l"/>
                <a:tab pos="809625" algn="l"/>
                <a:tab pos="1266825" algn="l"/>
                <a:tab pos="1724025" algn="l"/>
                <a:tab pos="2181225" algn="l"/>
                <a:tab pos="2638425" algn="l"/>
                <a:tab pos="3095625" algn="l"/>
                <a:tab pos="3552825" algn="l"/>
                <a:tab pos="4010025" algn="l"/>
                <a:tab pos="4467225" algn="l"/>
                <a:tab pos="4924425" algn="l"/>
                <a:tab pos="5381625" algn="l"/>
                <a:tab pos="5838825" algn="l"/>
                <a:tab pos="6296025" algn="l"/>
                <a:tab pos="6753225" algn="l"/>
                <a:tab pos="7210425" algn="l"/>
                <a:tab pos="7667625" algn="l"/>
                <a:tab pos="8124825" algn="l"/>
                <a:tab pos="8582025" algn="l"/>
                <a:tab pos="9039225" algn="l"/>
                <a:tab pos="9496425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3pPr>
            <a:lvl4pPr eaLnBrk="0">
              <a:tabLst>
                <a:tab pos="352425" algn="l"/>
                <a:tab pos="809625" algn="l"/>
                <a:tab pos="1266825" algn="l"/>
                <a:tab pos="1724025" algn="l"/>
                <a:tab pos="2181225" algn="l"/>
                <a:tab pos="2638425" algn="l"/>
                <a:tab pos="3095625" algn="l"/>
                <a:tab pos="3552825" algn="l"/>
                <a:tab pos="4010025" algn="l"/>
                <a:tab pos="4467225" algn="l"/>
                <a:tab pos="4924425" algn="l"/>
                <a:tab pos="5381625" algn="l"/>
                <a:tab pos="5838825" algn="l"/>
                <a:tab pos="6296025" algn="l"/>
                <a:tab pos="6753225" algn="l"/>
                <a:tab pos="7210425" algn="l"/>
                <a:tab pos="7667625" algn="l"/>
                <a:tab pos="8124825" algn="l"/>
                <a:tab pos="8582025" algn="l"/>
                <a:tab pos="9039225" algn="l"/>
                <a:tab pos="9496425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4pPr>
            <a:lvl5pPr eaLnBrk="0">
              <a:tabLst>
                <a:tab pos="352425" algn="l"/>
                <a:tab pos="809625" algn="l"/>
                <a:tab pos="1266825" algn="l"/>
                <a:tab pos="1724025" algn="l"/>
                <a:tab pos="2181225" algn="l"/>
                <a:tab pos="2638425" algn="l"/>
                <a:tab pos="3095625" algn="l"/>
                <a:tab pos="3552825" algn="l"/>
                <a:tab pos="4010025" algn="l"/>
                <a:tab pos="4467225" algn="l"/>
                <a:tab pos="4924425" algn="l"/>
                <a:tab pos="5381625" algn="l"/>
                <a:tab pos="5838825" algn="l"/>
                <a:tab pos="6296025" algn="l"/>
                <a:tab pos="6753225" algn="l"/>
                <a:tab pos="7210425" algn="l"/>
                <a:tab pos="7667625" algn="l"/>
                <a:tab pos="8124825" algn="l"/>
                <a:tab pos="8582025" algn="l"/>
                <a:tab pos="9039225" algn="l"/>
                <a:tab pos="9496425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52425" algn="l"/>
                <a:tab pos="809625" algn="l"/>
                <a:tab pos="1266825" algn="l"/>
                <a:tab pos="1724025" algn="l"/>
                <a:tab pos="2181225" algn="l"/>
                <a:tab pos="2638425" algn="l"/>
                <a:tab pos="3095625" algn="l"/>
                <a:tab pos="3552825" algn="l"/>
                <a:tab pos="4010025" algn="l"/>
                <a:tab pos="4467225" algn="l"/>
                <a:tab pos="4924425" algn="l"/>
                <a:tab pos="5381625" algn="l"/>
                <a:tab pos="5838825" algn="l"/>
                <a:tab pos="6296025" algn="l"/>
                <a:tab pos="6753225" algn="l"/>
                <a:tab pos="7210425" algn="l"/>
                <a:tab pos="7667625" algn="l"/>
                <a:tab pos="8124825" algn="l"/>
                <a:tab pos="8582025" algn="l"/>
                <a:tab pos="9039225" algn="l"/>
                <a:tab pos="9496425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52425" algn="l"/>
                <a:tab pos="809625" algn="l"/>
                <a:tab pos="1266825" algn="l"/>
                <a:tab pos="1724025" algn="l"/>
                <a:tab pos="2181225" algn="l"/>
                <a:tab pos="2638425" algn="l"/>
                <a:tab pos="3095625" algn="l"/>
                <a:tab pos="3552825" algn="l"/>
                <a:tab pos="4010025" algn="l"/>
                <a:tab pos="4467225" algn="l"/>
                <a:tab pos="4924425" algn="l"/>
                <a:tab pos="5381625" algn="l"/>
                <a:tab pos="5838825" algn="l"/>
                <a:tab pos="6296025" algn="l"/>
                <a:tab pos="6753225" algn="l"/>
                <a:tab pos="7210425" algn="l"/>
                <a:tab pos="7667625" algn="l"/>
                <a:tab pos="8124825" algn="l"/>
                <a:tab pos="8582025" algn="l"/>
                <a:tab pos="9039225" algn="l"/>
                <a:tab pos="9496425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52425" algn="l"/>
                <a:tab pos="809625" algn="l"/>
                <a:tab pos="1266825" algn="l"/>
                <a:tab pos="1724025" algn="l"/>
                <a:tab pos="2181225" algn="l"/>
                <a:tab pos="2638425" algn="l"/>
                <a:tab pos="3095625" algn="l"/>
                <a:tab pos="3552825" algn="l"/>
                <a:tab pos="4010025" algn="l"/>
                <a:tab pos="4467225" algn="l"/>
                <a:tab pos="4924425" algn="l"/>
                <a:tab pos="5381625" algn="l"/>
                <a:tab pos="5838825" algn="l"/>
                <a:tab pos="6296025" algn="l"/>
                <a:tab pos="6753225" algn="l"/>
                <a:tab pos="7210425" algn="l"/>
                <a:tab pos="7667625" algn="l"/>
                <a:tab pos="8124825" algn="l"/>
                <a:tab pos="8582025" algn="l"/>
                <a:tab pos="9039225" algn="l"/>
                <a:tab pos="9496425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52425" algn="l"/>
                <a:tab pos="809625" algn="l"/>
                <a:tab pos="1266825" algn="l"/>
                <a:tab pos="1724025" algn="l"/>
                <a:tab pos="2181225" algn="l"/>
                <a:tab pos="2638425" algn="l"/>
                <a:tab pos="3095625" algn="l"/>
                <a:tab pos="3552825" algn="l"/>
                <a:tab pos="4010025" algn="l"/>
                <a:tab pos="4467225" algn="l"/>
                <a:tab pos="4924425" algn="l"/>
                <a:tab pos="5381625" algn="l"/>
                <a:tab pos="5838825" algn="l"/>
                <a:tab pos="6296025" algn="l"/>
                <a:tab pos="6753225" algn="l"/>
                <a:tab pos="7210425" algn="l"/>
                <a:tab pos="7667625" algn="l"/>
                <a:tab pos="8124825" algn="l"/>
                <a:tab pos="8582025" algn="l"/>
                <a:tab pos="9039225" algn="l"/>
                <a:tab pos="9496425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ts val="1200"/>
              </a:spcAft>
              <a:buClrTx/>
              <a:buFontTx/>
              <a:buNone/>
            </a:pPr>
            <a:r>
              <a:rPr lang="en-US" altLang="en-US" sz="3600" dirty="0">
                <a:solidFill>
                  <a:srgbClr val="000000"/>
                </a:solidFill>
                <a:latin typeface="Candara" pitchFamily="34" charset="0"/>
              </a:rPr>
              <a:t>After Aggie 1.0's use in the 2012 Ghana elections, focus groups were conducted to see what was working and what was not. The users raised a number of concerns which have influenced the design of 2.0:</a:t>
            </a:r>
          </a:p>
          <a:p>
            <a:pPr eaLnBrk="1" hangingPunct="1">
              <a:lnSpc>
                <a:spcPct val="100000"/>
              </a:lnSpc>
              <a:spcAft>
                <a:spcPts val="1200"/>
              </a:spcAft>
              <a:buClrTx/>
              <a:buFontTx/>
              <a:buNone/>
            </a:pPr>
            <a:r>
              <a:rPr lang="en-US" altLang="en-US" sz="3600" dirty="0">
                <a:solidFill>
                  <a:srgbClr val="000000"/>
                </a:solidFill>
                <a:latin typeface="Candara" pitchFamily="34" charset="0"/>
              </a:rPr>
              <a:t>1) </a:t>
            </a:r>
            <a:r>
              <a:rPr lang="en-US" altLang="en-US" sz="3600" u="sng" dirty="0">
                <a:solidFill>
                  <a:srgbClr val="000000"/>
                </a:solidFill>
                <a:latin typeface="Candara" pitchFamily="34" charset="0"/>
              </a:rPr>
              <a:t>Ease of Learning</a:t>
            </a:r>
            <a:r>
              <a:rPr lang="en-US" altLang="en-US" sz="3600" dirty="0">
                <a:solidFill>
                  <a:srgbClr val="000000"/>
                </a:solidFill>
                <a:latin typeface="Candara" pitchFamily="34" charset="0"/>
              </a:rPr>
              <a:t> – Users should easily be able to locate the functions and know how they are used. </a:t>
            </a:r>
          </a:p>
          <a:p>
            <a:pPr eaLnBrk="1" hangingPunct="1">
              <a:lnSpc>
                <a:spcPct val="100000"/>
              </a:lnSpc>
              <a:spcAft>
                <a:spcPts val="1200"/>
              </a:spcAft>
              <a:buClrTx/>
              <a:buFontTx/>
              <a:buNone/>
            </a:pPr>
            <a:r>
              <a:rPr lang="en-US" altLang="en-US" sz="3600" dirty="0">
                <a:solidFill>
                  <a:srgbClr val="000000"/>
                </a:solidFill>
                <a:latin typeface="Candara" pitchFamily="34" charset="0"/>
              </a:rPr>
              <a:t>2) </a:t>
            </a:r>
            <a:r>
              <a:rPr lang="en-US" altLang="en-US" sz="3600" u="sng" dirty="0">
                <a:solidFill>
                  <a:srgbClr val="000000"/>
                </a:solidFill>
                <a:latin typeface="Candara" pitchFamily="34" charset="0"/>
              </a:rPr>
              <a:t>Performance</a:t>
            </a:r>
            <a:r>
              <a:rPr lang="en-US" altLang="en-US" sz="3600" dirty="0">
                <a:solidFill>
                  <a:srgbClr val="000000"/>
                </a:solidFill>
                <a:latin typeface="Candara" pitchFamily="34" charset="0"/>
              </a:rPr>
              <a:t> – Aggie should not lag or crash.</a:t>
            </a:r>
          </a:p>
          <a:p>
            <a:pPr eaLnBrk="1" hangingPunct="1">
              <a:lnSpc>
                <a:spcPct val="100000"/>
              </a:lnSpc>
              <a:spcAft>
                <a:spcPts val="1200"/>
              </a:spcAft>
              <a:buClrTx/>
              <a:buFontTx/>
              <a:buNone/>
            </a:pPr>
            <a:r>
              <a:rPr lang="en-US" altLang="en-US" sz="3600" dirty="0">
                <a:solidFill>
                  <a:srgbClr val="000000"/>
                </a:solidFill>
                <a:latin typeface="Candara" pitchFamily="34" charset="0"/>
              </a:rPr>
              <a:t>3) </a:t>
            </a:r>
            <a:r>
              <a:rPr lang="en-US" altLang="en-US" sz="3600" u="sng" dirty="0">
                <a:solidFill>
                  <a:srgbClr val="000000"/>
                </a:solidFill>
                <a:latin typeface="Candara" pitchFamily="34" charset="0"/>
              </a:rPr>
              <a:t>Who is Doing What</a:t>
            </a:r>
            <a:r>
              <a:rPr lang="en-US" altLang="en-US" sz="3600" dirty="0">
                <a:solidFill>
                  <a:srgbClr val="000000"/>
                </a:solidFill>
                <a:latin typeface="Candara" pitchFamily="34" charset="0"/>
              </a:rPr>
              <a:t> – Unclear who created incidents; Links to reports and trend bars do not change color after being clicked on, leaving the user with very little feedback.</a:t>
            </a:r>
          </a:p>
        </p:txBody>
      </p:sp>
      <p:sp>
        <p:nvSpPr>
          <p:cNvPr id="2083" name="Rectangle 34"/>
          <p:cNvSpPr>
            <a:spLocks noChangeArrowheads="1"/>
          </p:cNvSpPr>
          <p:nvPr/>
        </p:nvSpPr>
        <p:spPr bwMode="auto">
          <a:xfrm>
            <a:off x="7315200" y="4114800"/>
            <a:ext cx="9829800" cy="1143000"/>
          </a:xfrm>
          <a:prstGeom prst="rect">
            <a:avLst/>
          </a:prstGeom>
          <a:solidFill>
            <a:srgbClr val="0099FF"/>
          </a:solidFill>
          <a:ln w="25560">
            <a:solidFill>
              <a:srgbClr val="6AA34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US" altLang="en-US" sz="4800" b="1">
                <a:solidFill>
                  <a:srgbClr val="000000"/>
                </a:solidFill>
                <a:latin typeface="Segoe UI" pitchFamily="32" charset="0"/>
                <a:cs typeface="Segoe UI" pitchFamily="32" charset="0"/>
              </a:rPr>
              <a:t>Functionality</a:t>
            </a:r>
          </a:p>
        </p:txBody>
      </p:sp>
      <p:pic>
        <p:nvPicPr>
          <p:cNvPr id="2084" name="Picture 3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410194"/>
            <a:ext cx="6268244" cy="448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85" name="Rectangle 27"/>
          <p:cNvSpPr>
            <a:spLocks noChangeArrowheads="1"/>
          </p:cNvSpPr>
          <p:nvPr/>
        </p:nvSpPr>
        <p:spPr bwMode="auto">
          <a:xfrm>
            <a:off x="18156238" y="25165050"/>
            <a:ext cx="5715000" cy="346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91440" rIns="90000" bIns="46800">
            <a:spAutoFit/>
          </a:bodyPr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9pPr>
          </a:lstStyle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3600" dirty="0">
                <a:solidFill>
                  <a:srgbClr val="000000"/>
                </a:solidFill>
                <a:latin typeface="Candara" pitchFamily="34" charset="0"/>
              </a:rPr>
              <a:t>Node.js and Express  to create a scalable backend.</a:t>
            </a:r>
          </a:p>
          <a:p>
            <a:pPr eaLnBrk="1">
              <a:lnSpc>
                <a:spcPct val="100000"/>
              </a:lnSpc>
              <a:buClrTx/>
              <a:buFontTx/>
              <a:buNone/>
            </a:pPr>
            <a:endParaRPr lang="en-US" altLang="en-US" sz="3600" dirty="0">
              <a:solidFill>
                <a:srgbClr val="000000"/>
              </a:solidFill>
              <a:latin typeface="Candara" pitchFamily="34" charset="0"/>
            </a:endParaRPr>
          </a:p>
          <a:p>
            <a:pPr eaLnBrk="1">
              <a:lnSpc>
                <a:spcPct val="100000"/>
              </a:lnSpc>
              <a:buClrTx/>
              <a:buFontTx/>
              <a:buNone/>
            </a:pPr>
            <a:r>
              <a:rPr lang="en-US" altLang="en-US" sz="3600" dirty="0">
                <a:solidFill>
                  <a:srgbClr val="000000"/>
                </a:solidFill>
                <a:latin typeface="Candara" pitchFamily="34" charset="0"/>
              </a:rPr>
              <a:t>jQuery and HTML5 to create a dynamic auto refreshing front </a:t>
            </a:r>
            <a:r>
              <a:rPr lang="en-US" altLang="en-US" sz="3600" dirty="0" smtClean="0">
                <a:solidFill>
                  <a:srgbClr val="000000"/>
                </a:solidFill>
                <a:latin typeface="Candara" pitchFamily="34" charset="0"/>
              </a:rPr>
              <a:t>end.</a:t>
            </a:r>
            <a:endParaRPr lang="en-US" altLang="en-US" sz="3600" dirty="0">
              <a:solidFill>
                <a:srgbClr val="000000"/>
              </a:solidFill>
              <a:latin typeface="Candara" pitchFamily="34" charset="0"/>
            </a:endParaRPr>
          </a:p>
        </p:txBody>
      </p:sp>
      <p:sp>
        <p:nvSpPr>
          <p:cNvPr id="2087" name="TextBox 39"/>
          <p:cNvSpPr txBox="1">
            <a:spLocks noChangeArrowheads="1"/>
          </p:cNvSpPr>
          <p:nvPr/>
        </p:nvSpPr>
        <p:spPr bwMode="auto">
          <a:xfrm>
            <a:off x="7743825" y="6340475"/>
            <a:ext cx="9315450" cy="443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defTabSz="3760788" eaLnBrk="0"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1pPr>
            <a:lvl2pPr marL="1257300" indent="-355600" defTabSz="3760788" eaLnBrk="0"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2pPr>
            <a:lvl3pPr defTabSz="3760788" eaLnBrk="0"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3pPr>
            <a:lvl4pPr defTabSz="3760788" eaLnBrk="0"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4pPr>
            <a:lvl5pPr defTabSz="3760788" eaLnBrk="0"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5pPr>
            <a:lvl6pPr marL="2514600" indent="-228600" defTabSz="37607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6pPr>
            <a:lvl7pPr marL="2971800" indent="-228600" defTabSz="37607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7pPr>
            <a:lvl8pPr marL="3429000" indent="-228600" defTabSz="37607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8pPr>
            <a:lvl9pPr marL="3886200" indent="-228600" defTabSz="37607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ts val="1200"/>
              </a:spcAft>
              <a:buClrTx/>
              <a:buSzTx/>
              <a:buFont typeface="Arial" charset="0"/>
              <a:buChar char="•"/>
            </a:pPr>
            <a:r>
              <a:rPr lang="en-US" altLang="en-US" sz="3600" dirty="0">
                <a:solidFill>
                  <a:srgbClr val="2E2E2E"/>
                </a:solidFill>
                <a:latin typeface="Candara" panose="020E0502030303020204" pitchFamily="34" charset="0"/>
              </a:rPr>
              <a:t>Basic usage</a:t>
            </a:r>
          </a:p>
          <a:p>
            <a:pPr lvl="1" eaLnBrk="1" hangingPunct="1">
              <a:lnSpc>
                <a:spcPct val="100000"/>
              </a:lnSpc>
              <a:spcAft>
                <a:spcPts val="1200"/>
              </a:spcAft>
              <a:buClrTx/>
              <a:buSzTx/>
              <a:buFont typeface="Arial" charset="0"/>
              <a:buChar char="•"/>
            </a:pPr>
            <a:r>
              <a:rPr lang="en-US" altLang="en-US" sz="3600" dirty="0">
                <a:solidFill>
                  <a:srgbClr val="2E2E2E"/>
                </a:solidFill>
                <a:latin typeface="Candara" panose="020E0502030303020204" pitchFamily="34" charset="0"/>
              </a:rPr>
              <a:t>Users register on the website</a:t>
            </a:r>
          </a:p>
          <a:p>
            <a:pPr lvl="1" eaLnBrk="1" hangingPunct="1">
              <a:lnSpc>
                <a:spcPct val="100000"/>
              </a:lnSpc>
              <a:spcAft>
                <a:spcPts val="1200"/>
              </a:spcAft>
              <a:buClrTx/>
              <a:buSzTx/>
              <a:buFont typeface="Arial" charset="0"/>
              <a:buChar char="•"/>
            </a:pPr>
            <a:r>
              <a:rPr lang="en-US" altLang="en-US" sz="3600" dirty="0">
                <a:solidFill>
                  <a:srgbClr val="2E2E2E"/>
                </a:solidFill>
                <a:latin typeface="Candara" panose="020E0502030303020204" pitchFamily="34" charset="0"/>
              </a:rPr>
              <a:t>On login, the user sees the messages pages which contains feed from Twitter, Facebook and RSS Feeds.</a:t>
            </a:r>
          </a:p>
          <a:p>
            <a:pPr lvl="1" eaLnBrk="1" hangingPunct="1">
              <a:lnSpc>
                <a:spcPct val="100000"/>
              </a:lnSpc>
              <a:spcAft>
                <a:spcPts val="1200"/>
              </a:spcAft>
              <a:buClrTx/>
              <a:buSzTx/>
              <a:buFont typeface="Arial" charset="0"/>
              <a:buChar char="•"/>
            </a:pPr>
            <a:r>
              <a:rPr lang="en-US" altLang="en-US" sz="3600" dirty="0">
                <a:solidFill>
                  <a:srgbClr val="2E2E2E"/>
                </a:solidFill>
                <a:latin typeface="Candara" panose="020E0502030303020204" pitchFamily="34" charset="0"/>
              </a:rPr>
              <a:t>These feeds are configurable to specific search terms</a:t>
            </a:r>
          </a:p>
        </p:txBody>
      </p:sp>
      <p:sp>
        <p:nvSpPr>
          <p:cNvPr id="2088" name="TextBox 41"/>
          <p:cNvSpPr txBox="1">
            <a:spLocks noChangeArrowheads="1"/>
          </p:cNvSpPr>
          <p:nvPr/>
        </p:nvSpPr>
        <p:spPr bwMode="auto">
          <a:xfrm>
            <a:off x="7856538" y="19459575"/>
            <a:ext cx="9315450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defTabSz="3760788" eaLnBrk="0"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1pPr>
            <a:lvl2pPr marL="1257300" indent="-355600" defTabSz="3760788" eaLnBrk="0"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2pPr>
            <a:lvl3pPr defTabSz="3760788" eaLnBrk="0"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3pPr>
            <a:lvl4pPr defTabSz="3760788" eaLnBrk="0"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4pPr>
            <a:lvl5pPr defTabSz="3760788" eaLnBrk="0"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5pPr>
            <a:lvl6pPr marL="2514600" indent="-228600" defTabSz="37607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6pPr>
            <a:lvl7pPr marL="2971800" indent="-228600" defTabSz="37607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7pPr>
            <a:lvl8pPr marL="3429000" indent="-228600" defTabSz="37607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8pPr>
            <a:lvl9pPr marL="3886200" indent="-228600" defTabSz="37607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ts val="1200"/>
              </a:spcAft>
              <a:buClrTx/>
              <a:buSzTx/>
              <a:buFont typeface="Arial" charset="0"/>
              <a:buChar char="•"/>
            </a:pPr>
            <a:r>
              <a:rPr lang="en-US" altLang="en-US" sz="3600" dirty="0">
                <a:solidFill>
                  <a:srgbClr val="2E2E2E"/>
                </a:solidFill>
                <a:latin typeface="Candara" panose="020E0502030303020204" pitchFamily="34" charset="0"/>
              </a:rPr>
              <a:t>Advanced user actions</a:t>
            </a:r>
          </a:p>
          <a:p>
            <a:pPr lvl="1" eaLnBrk="1" hangingPunct="1">
              <a:lnSpc>
                <a:spcPct val="100000"/>
              </a:lnSpc>
              <a:spcAft>
                <a:spcPts val="1200"/>
              </a:spcAft>
              <a:buClrTx/>
              <a:buSzTx/>
              <a:buFont typeface="Arial" charset="0"/>
              <a:buChar char="•"/>
            </a:pPr>
            <a:r>
              <a:rPr lang="en-US" altLang="en-US" sz="3600" dirty="0">
                <a:solidFill>
                  <a:srgbClr val="2E2E2E"/>
                </a:solidFill>
                <a:latin typeface="Candara" panose="020E0502030303020204" pitchFamily="34" charset="0"/>
              </a:rPr>
              <a:t>Users can flag off certain feed items as incidents.</a:t>
            </a:r>
          </a:p>
          <a:p>
            <a:pPr lvl="1" eaLnBrk="1" hangingPunct="1">
              <a:lnSpc>
                <a:spcPct val="100000"/>
              </a:lnSpc>
              <a:spcAft>
                <a:spcPts val="1200"/>
              </a:spcAft>
              <a:buClrTx/>
              <a:buSzTx/>
              <a:buFont typeface="Arial" charset="0"/>
              <a:buChar char="•"/>
            </a:pPr>
            <a:r>
              <a:rPr lang="en-US" altLang="en-US" sz="3600" dirty="0">
                <a:solidFill>
                  <a:srgbClr val="2E2E2E"/>
                </a:solidFill>
                <a:latin typeface="Candara" panose="020E0502030303020204" pitchFamily="34" charset="0"/>
              </a:rPr>
              <a:t>Can mark feed items as pertinent or irrelevant to an incident. </a:t>
            </a:r>
          </a:p>
          <a:p>
            <a:pPr lvl="1" eaLnBrk="1" hangingPunct="1">
              <a:lnSpc>
                <a:spcPct val="100000"/>
              </a:lnSpc>
              <a:spcAft>
                <a:spcPts val="1200"/>
              </a:spcAft>
              <a:buClrTx/>
              <a:buSzTx/>
              <a:buFont typeface="Arial" charset="0"/>
              <a:buChar char="•"/>
            </a:pPr>
            <a:r>
              <a:rPr lang="en-US" altLang="en-US" sz="3600" dirty="0">
                <a:solidFill>
                  <a:srgbClr val="2E2E2E"/>
                </a:solidFill>
                <a:latin typeface="Candara" panose="020E0502030303020204" pitchFamily="34" charset="0"/>
              </a:rPr>
              <a:t>Can start search bots on new search terms.</a:t>
            </a:r>
          </a:p>
        </p:txBody>
      </p:sp>
      <p:grpSp>
        <p:nvGrpSpPr>
          <p:cNvPr id="2089" name="Group 42"/>
          <p:cNvGrpSpPr>
            <a:grpSpLocks/>
          </p:cNvGrpSpPr>
          <p:nvPr/>
        </p:nvGrpSpPr>
        <p:grpSpPr bwMode="auto">
          <a:xfrm>
            <a:off x="15433675" y="14320838"/>
            <a:ext cx="276225" cy="1271587"/>
            <a:chOff x="14173200" y="24753134"/>
            <a:chExt cx="609600" cy="1432212"/>
          </a:xfrm>
        </p:grpSpPr>
        <p:grpSp>
          <p:nvGrpSpPr>
            <p:cNvPr id="2120" name="Group 43"/>
            <p:cNvGrpSpPr>
              <a:grpSpLocks/>
            </p:cNvGrpSpPr>
            <p:nvPr/>
          </p:nvGrpSpPr>
          <p:grpSpPr bwMode="auto">
            <a:xfrm>
              <a:off x="14173200" y="24753134"/>
              <a:ext cx="304800" cy="1432212"/>
              <a:chOff x="14173200" y="24753134"/>
              <a:chExt cx="304800" cy="1432212"/>
            </a:xfrm>
          </p:grpSpPr>
          <p:cxnSp>
            <p:nvCxnSpPr>
              <p:cNvPr id="2122" name="Straight Connector 45"/>
              <p:cNvCxnSpPr>
                <a:cxnSpLocks noChangeShapeType="1"/>
              </p:cNvCxnSpPr>
              <p:nvPr/>
            </p:nvCxnSpPr>
            <p:spPr bwMode="auto">
              <a:xfrm>
                <a:off x="14478000" y="24753134"/>
                <a:ext cx="0" cy="1432212"/>
              </a:xfrm>
              <a:prstGeom prst="line">
                <a:avLst/>
              </a:prstGeom>
              <a:noFill/>
              <a:ln w="9525" algn="ctr">
                <a:solidFill>
                  <a:srgbClr val="7F7F7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23" name="Straight Connector 46"/>
              <p:cNvCxnSpPr>
                <a:cxnSpLocks noChangeShapeType="1"/>
              </p:cNvCxnSpPr>
              <p:nvPr/>
            </p:nvCxnSpPr>
            <p:spPr bwMode="auto">
              <a:xfrm>
                <a:off x="14173200" y="24753134"/>
                <a:ext cx="304800" cy="0"/>
              </a:xfrm>
              <a:prstGeom prst="line">
                <a:avLst/>
              </a:prstGeom>
              <a:noFill/>
              <a:ln w="9525" algn="ctr">
                <a:solidFill>
                  <a:srgbClr val="7F7F7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24" name="Straight Connector 47"/>
              <p:cNvCxnSpPr>
                <a:cxnSpLocks noChangeShapeType="1"/>
              </p:cNvCxnSpPr>
              <p:nvPr/>
            </p:nvCxnSpPr>
            <p:spPr bwMode="auto">
              <a:xfrm>
                <a:off x="14173200" y="26185346"/>
                <a:ext cx="304800" cy="0"/>
              </a:xfrm>
              <a:prstGeom prst="line">
                <a:avLst/>
              </a:prstGeom>
              <a:noFill/>
              <a:ln w="9525" algn="ctr">
                <a:solidFill>
                  <a:srgbClr val="7F7F7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121" name="Straight Connector 44"/>
            <p:cNvCxnSpPr>
              <a:cxnSpLocks noChangeShapeType="1"/>
            </p:cNvCxnSpPr>
            <p:nvPr/>
          </p:nvCxnSpPr>
          <p:spPr bwMode="auto">
            <a:xfrm>
              <a:off x="14478000" y="25438324"/>
              <a:ext cx="304800" cy="0"/>
            </a:xfrm>
            <a:prstGeom prst="line">
              <a:avLst/>
            </a:prstGeom>
            <a:noFill/>
            <a:ln w="9525" algn="ctr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090" name="TextBox 48"/>
          <p:cNvSpPr txBox="1">
            <a:spLocks noChangeArrowheads="1"/>
          </p:cNvSpPr>
          <p:nvPr/>
        </p:nvSpPr>
        <p:spPr bwMode="auto">
          <a:xfrm>
            <a:off x="15808325" y="14320838"/>
            <a:ext cx="1247775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760788" eaLnBrk="0"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1pPr>
            <a:lvl2pPr defTabSz="3760788" eaLnBrk="0"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2pPr>
            <a:lvl3pPr defTabSz="3760788" eaLnBrk="0"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3pPr>
            <a:lvl4pPr defTabSz="3760788" eaLnBrk="0"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4pPr>
            <a:lvl5pPr defTabSz="3760788" eaLnBrk="0"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5pPr>
            <a:lvl6pPr marL="2514600" indent="-228600" defTabSz="37607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6pPr>
            <a:lvl7pPr marL="2971800" indent="-228600" defTabSz="37607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7pPr>
            <a:lvl8pPr marL="3429000" indent="-228600" defTabSz="37607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8pPr>
            <a:lvl9pPr marL="3886200" indent="-228600" defTabSz="37607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Calibri" charset="0"/>
              </a:rPr>
              <a:t>Auto refreshing Feed Content</a:t>
            </a:r>
          </a:p>
        </p:txBody>
      </p:sp>
      <p:grpSp>
        <p:nvGrpSpPr>
          <p:cNvPr id="2092" name="Group 50"/>
          <p:cNvGrpSpPr>
            <a:grpSpLocks/>
          </p:cNvGrpSpPr>
          <p:nvPr/>
        </p:nvGrpSpPr>
        <p:grpSpPr bwMode="auto">
          <a:xfrm rot="-5400000">
            <a:off x="8769350" y="25473026"/>
            <a:ext cx="276225" cy="1270000"/>
            <a:chOff x="14173200" y="24753134"/>
            <a:chExt cx="609600" cy="1432212"/>
          </a:xfrm>
        </p:grpSpPr>
        <p:grpSp>
          <p:nvGrpSpPr>
            <p:cNvPr id="2115" name="Group 51"/>
            <p:cNvGrpSpPr>
              <a:grpSpLocks/>
            </p:cNvGrpSpPr>
            <p:nvPr/>
          </p:nvGrpSpPr>
          <p:grpSpPr bwMode="auto">
            <a:xfrm>
              <a:off x="14173200" y="24753134"/>
              <a:ext cx="304800" cy="1432212"/>
              <a:chOff x="14173200" y="24753134"/>
              <a:chExt cx="304800" cy="1432212"/>
            </a:xfrm>
          </p:grpSpPr>
          <p:cxnSp>
            <p:nvCxnSpPr>
              <p:cNvPr id="2117" name="Straight Connector 53"/>
              <p:cNvCxnSpPr>
                <a:cxnSpLocks noChangeShapeType="1"/>
              </p:cNvCxnSpPr>
              <p:nvPr/>
            </p:nvCxnSpPr>
            <p:spPr bwMode="auto">
              <a:xfrm>
                <a:off x="14478000" y="24753134"/>
                <a:ext cx="0" cy="1432212"/>
              </a:xfrm>
              <a:prstGeom prst="line">
                <a:avLst/>
              </a:prstGeom>
              <a:noFill/>
              <a:ln w="9525" algn="ctr">
                <a:solidFill>
                  <a:srgbClr val="7F7F7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18" name="Straight Connector 54"/>
              <p:cNvCxnSpPr>
                <a:cxnSpLocks noChangeShapeType="1"/>
              </p:cNvCxnSpPr>
              <p:nvPr/>
            </p:nvCxnSpPr>
            <p:spPr bwMode="auto">
              <a:xfrm>
                <a:off x="14173200" y="24753134"/>
                <a:ext cx="304800" cy="0"/>
              </a:xfrm>
              <a:prstGeom prst="line">
                <a:avLst/>
              </a:prstGeom>
              <a:noFill/>
              <a:ln w="9525" algn="ctr">
                <a:solidFill>
                  <a:srgbClr val="7F7F7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19" name="Straight Connector 55"/>
              <p:cNvCxnSpPr>
                <a:cxnSpLocks noChangeShapeType="1"/>
              </p:cNvCxnSpPr>
              <p:nvPr/>
            </p:nvCxnSpPr>
            <p:spPr bwMode="auto">
              <a:xfrm>
                <a:off x="14173200" y="26185346"/>
                <a:ext cx="304800" cy="0"/>
              </a:xfrm>
              <a:prstGeom prst="line">
                <a:avLst/>
              </a:prstGeom>
              <a:noFill/>
              <a:ln w="9525" algn="ctr">
                <a:solidFill>
                  <a:srgbClr val="7F7F7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116" name="Straight Connector 52"/>
            <p:cNvCxnSpPr>
              <a:cxnSpLocks noChangeShapeType="1"/>
            </p:cNvCxnSpPr>
            <p:nvPr/>
          </p:nvCxnSpPr>
          <p:spPr bwMode="auto">
            <a:xfrm>
              <a:off x="14478000" y="25438324"/>
              <a:ext cx="304800" cy="0"/>
            </a:xfrm>
            <a:prstGeom prst="line">
              <a:avLst/>
            </a:prstGeom>
            <a:noFill/>
            <a:ln w="9525" algn="ctr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093" name="Group 56"/>
          <p:cNvGrpSpPr>
            <a:grpSpLocks/>
          </p:cNvGrpSpPr>
          <p:nvPr/>
        </p:nvGrpSpPr>
        <p:grpSpPr bwMode="auto">
          <a:xfrm rot="-5400000">
            <a:off x="14516100" y="25473026"/>
            <a:ext cx="276225" cy="1270000"/>
            <a:chOff x="14173200" y="24753134"/>
            <a:chExt cx="609600" cy="1432212"/>
          </a:xfrm>
        </p:grpSpPr>
        <p:grpSp>
          <p:nvGrpSpPr>
            <p:cNvPr id="2110" name="Group 57"/>
            <p:cNvGrpSpPr>
              <a:grpSpLocks/>
            </p:cNvGrpSpPr>
            <p:nvPr/>
          </p:nvGrpSpPr>
          <p:grpSpPr bwMode="auto">
            <a:xfrm>
              <a:off x="14173200" y="24753134"/>
              <a:ext cx="304800" cy="1432212"/>
              <a:chOff x="14173200" y="24753134"/>
              <a:chExt cx="304800" cy="1432212"/>
            </a:xfrm>
          </p:grpSpPr>
          <p:cxnSp>
            <p:nvCxnSpPr>
              <p:cNvPr id="2112" name="Straight Connector 59"/>
              <p:cNvCxnSpPr>
                <a:cxnSpLocks noChangeShapeType="1"/>
              </p:cNvCxnSpPr>
              <p:nvPr/>
            </p:nvCxnSpPr>
            <p:spPr bwMode="auto">
              <a:xfrm>
                <a:off x="14478000" y="24753134"/>
                <a:ext cx="0" cy="1432212"/>
              </a:xfrm>
              <a:prstGeom prst="line">
                <a:avLst/>
              </a:prstGeom>
              <a:noFill/>
              <a:ln w="9525" algn="ctr">
                <a:solidFill>
                  <a:srgbClr val="7F7F7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13" name="Straight Connector 60"/>
              <p:cNvCxnSpPr>
                <a:cxnSpLocks noChangeShapeType="1"/>
              </p:cNvCxnSpPr>
              <p:nvPr/>
            </p:nvCxnSpPr>
            <p:spPr bwMode="auto">
              <a:xfrm>
                <a:off x="14173200" y="24753134"/>
                <a:ext cx="304800" cy="0"/>
              </a:xfrm>
              <a:prstGeom prst="line">
                <a:avLst/>
              </a:prstGeom>
              <a:noFill/>
              <a:ln w="9525" algn="ctr">
                <a:solidFill>
                  <a:srgbClr val="7F7F7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14" name="Straight Connector 61"/>
              <p:cNvCxnSpPr>
                <a:cxnSpLocks noChangeShapeType="1"/>
              </p:cNvCxnSpPr>
              <p:nvPr/>
            </p:nvCxnSpPr>
            <p:spPr bwMode="auto">
              <a:xfrm>
                <a:off x="14173200" y="26185346"/>
                <a:ext cx="304800" cy="0"/>
              </a:xfrm>
              <a:prstGeom prst="line">
                <a:avLst/>
              </a:prstGeom>
              <a:noFill/>
              <a:ln w="9525" algn="ctr">
                <a:solidFill>
                  <a:srgbClr val="7F7F7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111" name="Straight Connector 58"/>
            <p:cNvCxnSpPr>
              <a:cxnSpLocks noChangeShapeType="1"/>
            </p:cNvCxnSpPr>
            <p:nvPr/>
          </p:nvCxnSpPr>
          <p:spPr bwMode="auto">
            <a:xfrm>
              <a:off x="14478000" y="25438324"/>
              <a:ext cx="304800" cy="0"/>
            </a:xfrm>
            <a:prstGeom prst="line">
              <a:avLst/>
            </a:prstGeom>
            <a:noFill/>
            <a:ln w="9525" algn="ctr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094" name="TextBox 68"/>
          <p:cNvSpPr txBox="1">
            <a:spLocks noChangeArrowheads="1"/>
          </p:cNvSpPr>
          <p:nvPr/>
        </p:nvSpPr>
        <p:spPr bwMode="auto">
          <a:xfrm>
            <a:off x="8253413" y="24998363"/>
            <a:ext cx="123348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760788" eaLnBrk="0"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1pPr>
            <a:lvl2pPr defTabSz="3760788" eaLnBrk="0"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2pPr>
            <a:lvl3pPr defTabSz="3760788" eaLnBrk="0"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3pPr>
            <a:lvl4pPr defTabSz="3760788" eaLnBrk="0"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4pPr>
            <a:lvl5pPr defTabSz="3760788" eaLnBrk="0"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5pPr>
            <a:lvl6pPr marL="2514600" indent="-228600" defTabSz="37607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6pPr>
            <a:lvl7pPr marL="2971800" indent="-228600" defTabSz="37607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7pPr>
            <a:lvl8pPr marL="3429000" indent="-228600" defTabSz="37607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8pPr>
            <a:lvl9pPr marL="3886200" indent="-228600" defTabSz="37607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Calibri" charset="0"/>
              </a:rPr>
              <a:t>Select specific feed items</a:t>
            </a:r>
          </a:p>
        </p:txBody>
      </p:sp>
      <p:sp>
        <p:nvSpPr>
          <p:cNvPr id="2095" name="TextBox 69"/>
          <p:cNvSpPr txBox="1">
            <a:spLocks noChangeArrowheads="1"/>
          </p:cNvSpPr>
          <p:nvPr/>
        </p:nvSpPr>
        <p:spPr bwMode="auto">
          <a:xfrm>
            <a:off x="14019213" y="25323800"/>
            <a:ext cx="12477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760788" eaLnBrk="0"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1pPr>
            <a:lvl2pPr defTabSz="3760788" eaLnBrk="0"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2pPr>
            <a:lvl3pPr defTabSz="3760788" eaLnBrk="0"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3pPr>
            <a:lvl4pPr defTabSz="3760788" eaLnBrk="0"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4pPr>
            <a:lvl5pPr defTabSz="3760788" eaLnBrk="0"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5pPr>
            <a:lvl6pPr marL="2514600" indent="-228600" defTabSz="37607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6pPr>
            <a:lvl7pPr marL="2971800" indent="-228600" defTabSz="37607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7pPr>
            <a:lvl8pPr marL="3429000" indent="-228600" defTabSz="37607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8pPr>
            <a:lvl9pPr marL="3886200" indent="-228600" defTabSz="37607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Calibri" charset="0"/>
              </a:rPr>
              <a:t>Filter items by Incident</a:t>
            </a:r>
          </a:p>
        </p:txBody>
      </p:sp>
      <p:grpSp>
        <p:nvGrpSpPr>
          <p:cNvPr id="2096" name="Group 70"/>
          <p:cNvGrpSpPr>
            <a:grpSpLocks/>
          </p:cNvGrpSpPr>
          <p:nvPr/>
        </p:nvGrpSpPr>
        <p:grpSpPr bwMode="auto">
          <a:xfrm rot="-5400000">
            <a:off x="10596562" y="25425401"/>
            <a:ext cx="276225" cy="1270000"/>
            <a:chOff x="14173200" y="24753134"/>
            <a:chExt cx="609600" cy="1432212"/>
          </a:xfrm>
        </p:grpSpPr>
        <p:grpSp>
          <p:nvGrpSpPr>
            <p:cNvPr id="2105" name="Group 71"/>
            <p:cNvGrpSpPr>
              <a:grpSpLocks/>
            </p:cNvGrpSpPr>
            <p:nvPr/>
          </p:nvGrpSpPr>
          <p:grpSpPr bwMode="auto">
            <a:xfrm>
              <a:off x="14173200" y="24753134"/>
              <a:ext cx="304800" cy="1432212"/>
              <a:chOff x="14173200" y="24753134"/>
              <a:chExt cx="304800" cy="1432212"/>
            </a:xfrm>
          </p:grpSpPr>
          <p:cxnSp>
            <p:nvCxnSpPr>
              <p:cNvPr id="2107" name="Straight Connector 73"/>
              <p:cNvCxnSpPr>
                <a:cxnSpLocks noChangeShapeType="1"/>
              </p:cNvCxnSpPr>
              <p:nvPr/>
            </p:nvCxnSpPr>
            <p:spPr bwMode="auto">
              <a:xfrm>
                <a:off x="14478000" y="24753134"/>
                <a:ext cx="0" cy="1432212"/>
              </a:xfrm>
              <a:prstGeom prst="line">
                <a:avLst/>
              </a:prstGeom>
              <a:noFill/>
              <a:ln w="9525" algn="ctr">
                <a:solidFill>
                  <a:srgbClr val="7F7F7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08" name="Straight Connector 74"/>
              <p:cNvCxnSpPr>
                <a:cxnSpLocks noChangeShapeType="1"/>
              </p:cNvCxnSpPr>
              <p:nvPr/>
            </p:nvCxnSpPr>
            <p:spPr bwMode="auto">
              <a:xfrm>
                <a:off x="14173200" y="24753134"/>
                <a:ext cx="304800" cy="0"/>
              </a:xfrm>
              <a:prstGeom prst="line">
                <a:avLst/>
              </a:prstGeom>
              <a:noFill/>
              <a:ln w="9525" algn="ctr">
                <a:solidFill>
                  <a:srgbClr val="7F7F7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09" name="Straight Connector 75"/>
              <p:cNvCxnSpPr>
                <a:cxnSpLocks noChangeShapeType="1"/>
              </p:cNvCxnSpPr>
              <p:nvPr/>
            </p:nvCxnSpPr>
            <p:spPr bwMode="auto">
              <a:xfrm>
                <a:off x="14173200" y="26185346"/>
                <a:ext cx="304800" cy="0"/>
              </a:xfrm>
              <a:prstGeom prst="line">
                <a:avLst/>
              </a:prstGeom>
              <a:noFill/>
              <a:ln w="9525" algn="ctr">
                <a:solidFill>
                  <a:srgbClr val="7F7F7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106" name="Straight Connector 72"/>
            <p:cNvCxnSpPr>
              <a:cxnSpLocks noChangeShapeType="1"/>
            </p:cNvCxnSpPr>
            <p:nvPr/>
          </p:nvCxnSpPr>
          <p:spPr bwMode="auto">
            <a:xfrm>
              <a:off x="14478000" y="25438324"/>
              <a:ext cx="304800" cy="0"/>
            </a:xfrm>
            <a:prstGeom prst="line">
              <a:avLst/>
            </a:prstGeom>
            <a:noFill/>
            <a:ln w="9525" algn="ctr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097" name="TextBox 82"/>
          <p:cNvSpPr txBox="1">
            <a:spLocks noChangeArrowheads="1"/>
          </p:cNvSpPr>
          <p:nvPr/>
        </p:nvSpPr>
        <p:spPr bwMode="auto">
          <a:xfrm>
            <a:off x="10136188" y="24722138"/>
            <a:ext cx="12334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760788" eaLnBrk="0"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1pPr>
            <a:lvl2pPr defTabSz="3760788" eaLnBrk="0"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2pPr>
            <a:lvl3pPr defTabSz="3760788" eaLnBrk="0"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3pPr>
            <a:lvl4pPr defTabSz="3760788" eaLnBrk="0"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4pPr>
            <a:lvl5pPr defTabSz="3760788" eaLnBrk="0"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5pPr>
            <a:lvl6pPr marL="2514600" indent="-228600" defTabSz="37607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6pPr>
            <a:lvl7pPr marL="2971800" indent="-228600" defTabSz="37607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7pPr>
            <a:lvl8pPr marL="3429000" indent="-228600" defTabSz="37607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8pPr>
            <a:lvl9pPr marL="3886200" indent="-228600" defTabSz="37607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Calibri" charset="0"/>
              </a:rPr>
              <a:t>Mark item as pertinent</a:t>
            </a:r>
            <a:r>
              <a:rPr lang="en-US" altLang="en-US" dirty="0" smtClean="0">
                <a:solidFill>
                  <a:schemeClr val="bg2">
                    <a:lumMod val="50000"/>
                  </a:schemeClr>
                </a:solidFill>
                <a:latin typeface="Calibri" charset="0"/>
              </a:rPr>
              <a:t>/ irrelevant</a:t>
            </a:r>
            <a:endParaRPr lang="en-US" altLang="en-US" dirty="0">
              <a:solidFill>
                <a:schemeClr val="bg2">
                  <a:lumMod val="50000"/>
                </a:schemeClr>
              </a:solidFill>
              <a:latin typeface="Calibri" charset="0"/>
            </a:endParaRPr>
          </a:p>
        </p:txBody>
      </p:sp>
      <p:grpSp>
        <p:nvGrpSpPr>
          <p:cNvPr id="2098" name="Group 83"/>
          <p:cNvGrpSpPr>
            <a:grpSpLocks/>
          </p:cNvGrpSpPr>
          <p:nvPr/>
        </p:nvGrpSpPr>
        <p:grpSpPr bwMode="auto">
          <a:xfrm rot="-5400000">
            <a:off x="12788900" y="25455563"/>
            <a:ext cx="276225" cy="1270000"/>
            <a:chOff x="14173200" y="24753134"/>
            <a:chExt cx="609600" cy="1432212"/>
          </a:xfrm>
        </p:grpSpPr>
        <p:grpSp>
          <p:nvGrpSpPr>
            <p:cNvPr id="2100" name="Group 84"/>
            <p:cNvGrpSpPr>
              <a:grpSpLocks/>
            </p:cNvGrpSpPr>
            <p:nvPr/>
          </p:nvGrpSpPr>
          <p:grpSpPr bwMode="auto">
            <a:xfrm>
              <a:off x="14173200" y="24753134"/>
              <a:ext cx="304800" cy="1432212"/>
              <a:chOff x="14173200" y="24753134"/>
              <a:chExt cx="304800" cy="1432212"/>
            </a:xfrm>
          </p:grpSpPr>
          <p:cxnSp>
            <p:nvCxnSpPr>
              <p:cNvPr id="2102" name="Straight Connector 86"/>
              <p:cNvCxnSpPr>
                <a:cxnSpLocks noChangeShapeType="1"/>
              </p:cNvCxnSpPr>
              <p:nvPr/>
            </p:nvCxnSpPr>
            <p:spPr bwMode="auto">
              <a:xfrm>
                <a:off x="14478000" y="24753134"/>
                <a:ext cx="0" cy="1432212"/>
              </a:xfrm>
              <a:prstGeom prst="line">
                <a:avLst/>
              </a:prstGeom>
              <a:noFill/>
              <a:ln w="9525" algn="ctr">
                <a:solidFill>
                  <a:srgbClr val="7F7F7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03" name="Straight Connector 87"/>
              <p:cNvCxnSpPr>
                <a:cxnSpLocks noChangeShapeType="1"/>
              </p:cNvCxnSpPr>
              <p:nvPr/>
            </p:nvCxnSpPr>
            <p:spPr bwMode="auto">
              <a:xfrm>
                <a:off x="14173200" y="24753134"/>
                <a:ext cx="304800" cy="0"/>
              </a:xfrm>
              <a:prstGeom prst="line">
                <a:avLst/>
              </a:prstGeom>
              <a:noFill/>
              <a:ln w="9525" algn="ctr">
                <a:solidFill>
                  <a:srgbClr val="7F7F7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04" name="Straight Connector 88"/>
              <p:cNvCxnSpPr>
                <a:cxnSpLocks noChangeShapeType="1"/>
              </p:cNvCxnSpPr>
              <p:nvPr/>
            </p:nvCxnSpPr>
            <p:spPr bwMode="auto">
              <a:xfrm>
                <a:off x="14173200" y="26185346"/>
                <a:ext cx="304800" cy="0"/>
              </a:xfrm>
              <a:prstGeom prst="line">
                <a:avLst/>
              </a:prstGeom>
              <a:noFill/>
              <a:ln w="9525" algn="ctr">
                <a:solidFill>
                  <a:srgbClr val="7F7F7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101" name="Straight Connector 85"/>
            <p:cNvCxnSpPr>
              <a:cxnSpLocks noChangeShapeType="1"/>
            </p:cNvCxnSpPr>
            <p:nvPr/>
          </p:nvCxnSpPr>
          <p:spPr bwMode="auto">
            <a:xfrm>
              <a:off x="14478000" y="25438324"/>
              <a:ext cx="304800" cy="0"/>
            </a:xfrm>
            <a:prstGeom prst="line">
              <a:avLst/>
            </a:prstGeom>
            <a:noFill/>
            <a:ln w="9525" algn="ctr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099" name="TextBox 95"/>
          <p:cNvSpPr txBox="1">
            <a:spLocks noChangeArrowheads="1"/>
          </p:cNvSpPr>
          <p:nvPr/>
        </p:nvSpPr>
        <p:spPr bwMode="auto">
          <a:xfrm>
            <a:off x="12328525" y="25268238"/>
            <a:ext cx="12334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760788" eaLnBrk="0"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1pPr>
            <a:lvl2pPr defTabSz="3760788" eaLnBrk="0"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2pPr>
            <a:lvl3pPr defTabSz="3760788" eaLnBrk="0"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3pPr>
            <a:lvl4pPr defTabSz="3760788" eaLnBrk="0"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4pPr>
            <a:lvl5pPr defTabSz="3760788" eaLnBrk="0"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5pPr>
            <a:lvl6pPr marL="2514600" indent="-228600" defTabSz="37607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6pPr>
            <a:lvl7pPr marL="2971800" indent="-228600" defTabSz="37607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7pPr>
            <a:lvl8pPr marL="3429000" indent="-228600" defTabSz="37607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8pPr>
            <a:lvl9pPr marL="3886200" indent="-228600" defTabSz="37607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Calibri" charset="0"/>
              </a:rPr>
              <a:t>Create Incidents</a:t>
            </a:r>
          </a:p>
        </p:txBody>
      </p:sp>
      <p:pic>
        <p:nvPicPr>
          <p:cNvPr id="2125" name="Picture 77" descr="C:\Users\Tom\Downloads\Messages - Google Chrome_2013-12-02_18-56-41 (1)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622" y="26524347"/>
            <a:ext cx="8411856" cy="1822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6" name="Picture 78" descr="C:\Users\Tom\Downloads\Messages - Google Chrome_2013-12-02_18-56-24 (1)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622" y="12479733"/>
            <a:ext cx="7115323" cy="4953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SimSun"/>
        <a:cs typeface=""/>
      </a:majorFont>
      <a:minorFont>
        <a:latin typeface="Calibri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SimSun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SimSun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419</Words>
  <Application>Microsoft Office PowerPoint</Application>
  <PresentationFormat>Custom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SimSun</vt:lpstr>
      <vt:lpstr>Times New Roman</vt:lpstr>
      <vt:lpstr>Calibri</vt:lpstr>
      <vt:lpstr>Segoe UI</vt:lpstr>
      <vt:lpstr>Candara</vt:lpstr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Strott, Thomas K</dc:creator>
  <cp:lastModifiedBy>Tom</cp:lastModifiedBy>
  <cp:revision>10</cp:revision>
  <cp:lastPrinted>1601-01-01T00:00:00Z</cp:lastPrinted>
  <dcterms:created xsi:type="dcterms:W3CDTF">1601-01-01T00:00:00Z</dcterms:created>
  <dcterms:modified xsi:type="dcterms:W3CDTF">2013-12-03T15:18:23Z</dcterms:modified>
</cp:coreProperties>
</file>