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2062400"/>
  <p:notesSz cx="6858000" cy="9144000"/>
  <p:defaultTextStyle>
    <a:defPPr>
      <a:defRPr lang="en-US"/>
    </a:defPPr>
    <a:lvl1pPr marL="0" algn="l" defTabSz="3599078" rtl="0" eaLnBrk="1" latinLnBrk="0" hangingPunct="1">
      <a:defRPr sz="7085" kern="1200">
        <a:solidFill>
          <a:schemeClr val="tx1"/>
        </a:solidFill>
        <a:latin typeface="+mn-lt"/>
        <a:ea typeface="+mn-ea"/>
        <a:cs typeface="+mn-cs"/>
      </a:defRPr>
    </a:lvl1pPr>
    <a:lvl2pPr marL="1799539" algn="l" defTabSz="3599078" rtl="0" eaLnBrk="1" latinLnBrk="0" hangingPunct="1">
      <a:defRPr sz="7085" kern="1200">
        <a:solidFill>
          <a:schemeClr val="tx1"/>
        </a:solidFill>
        <a:latin typeface="+mn-lt"/>
        <a:ea typeface="+mn-ea"/>
        <a:cs typeface="+mn-cs"/>
      </a:defRPr>
    </a:lvl2pPr>
    <a:lvl3pPr marL="3599078" algn="l" defTabSz="3599078" rtl="0" eaLnBrk="1" latinLnBrk="0" hangingPunct="1">
      <a:defRPr sz="7085" kern="1200">
        <a:solidFill>
          <a:schemeClr val="tx1"/>
        </a:solidFill>
        <a:latin typeface="+mn-lt"/>
        <a:ea typeface="+mn-ea"/>
        <a:cs typeface="+mn-cs"/>
      </a:defRPr>
    </a:lvl3pPr>
    <a:lvl4pPr marL="5398618" algn="l" defTabSz="3599078" rtl="0" eaLnBrk="1" latinLnBrk="0" hangingPunct="1">
      <a:defRPr sz="7085" kern="1200">
        <a:solidFill>
          <a:schemeClr val="tx1"/>
        </a:solidFill>
        <a:latin typeface="+mn-lt"/>
        <a:ea typeface="+mn-ea"/>
        <a:cs typeface="+mn-cs"/>
      </a:defRPr>
    </a:lvl4pPr>
    <a:lvl5pPr marL="7198157" algn="l" defTabSz="3599078" rtl="0" eaLnBrk="1" latinLnBrk="0" hangingPunct="1">
      <a:defRPr sz="7085" kern="1200">
        <a:solidFill>
          <a:schemeClr val="tx1"/>
        </a:solidFill>
        <a:latin typeface="+mn-lt"/>
        <a:ea typeface="+mn-ea"/>
        <a:cs typeface="+mn-cs"/>
      </a:defRPr>
    </a:lvl5pPr>
    <a:lvl6pPr marL="8997696" algn="l" defTabSz="3599078" rtl="0" eaLnBrk="1" latinLnBrk="0" hangingPunct="1">
      <a:defRPr sz="7085" kern="1200">
        <a:solidFill>
          <a:schemeClr val="tx1"/>
        </a:solidFill>
        <a:latin typeface="+mn-lt"/>
        <a:ea typeface="+mn-ea"/>
        <a:cs typeface="+mn-cs"/>
      </a:defRPr>
    </a:lvl6pPr>
    <a:lvl7pPr marL="10797235" algn="l" defTabSz="3599078" rtl="0" eaLnBrk="1" latinLnBrk="0" hangingPunct="1">
      <a:defRPr sz="7085" kern="1200">
        <a:solidFill>
          <a:schemeClr val="tx1"/>
        </a:solidFill>
        <a:latin typeface="+mn-lt"/>
        <a:ea typeface="+mn-ea"/>
        <a:cs typeface="+mn-cs"/>
      </a:defRPr>
    </a:lvl7pPr>
    <a:lvl8pPr marL="12596774" algn="l" defTabSz="3599078" rtl="0" eaLnBrk="1" latinLnBrk="0" hangingPunct="1">
      <a:defRPr sz="7085" kern="1200">
        <a:solidFill>
          <a:schemeClr val="tx1"/>
        </a:solidFill>
        <a:latin typeface="+mn-lt"/>
        <a:ea typeface="+mn-ea"/>
        <a:cs typeface="+mn-cs"/>
      </a:defRPr>
    </a:lvl8pPr>
    <a:lvl9pPr marL="14396314" algn="l" defTabSz="3599078" rtl="0" eaLnBrk="1" latinLnBrk="0" hangingPunct="1">
      <a:defRPr sz="708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p:scale>
          <a:sx n="40" d="100"/>
          <a:sy n="40" d="100"/>
        </p:scale>
        <p:origin x="1928" y="-2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27D045-CB7B-4555-B74D-7695E7E74F8D}"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74158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27D045-CB7B-4555-B74D-7695E7E74F8D}"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224045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27D045-CB7B-4555-B74D-7695E7E74F8D}"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247116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27D045-CB7B-4555-B74D-7695E7E74F8D}"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340796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27D045-CB7B-4555-B74D-7695E7E74F8D}"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122126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27D045-CB7B-4555-B74D-7695E7E74F8D}"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85151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27D045-CB7B-4555-B74D-7695E7E74F8D}" type="datetimeFigureOut">
              <a:rPr lang="en-US" smtClean="0"/>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290959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27D045-CB7B-4555-B74D-7695E7E74F8D}" type="datetimeFigureOut">
              <a:rPr lang="en-US" smtClean="0"/>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144234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7D045-CB7B-4555-B74D-7695E7E74F8D}" type="datetimeFigureOut">
              <a:rPr lang="en-US" smtClean="0"/>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343424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7D045-CB7B-4555-B74D-7695E7E74F8D}"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290127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7D045-CB7B-4555-B74D-7695E7E74F8D}"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7EC62-20C3-425A-876F-D1E5A205D3C7}" type="slidenum">
              <a:rPr lang="en-US" smtClean="0"/>
              <a:t>‹#›</a:t>
            </a:fld>
            <a:endParaRPr lang="en-US"/>
          </a:p>
        </p:txBody>
      </p:sp>
    </p:spTree>
    <p:extLst>
      <p:ext uri="{BB962C8B-B14F-4D97-AF65-F5344CB8AC3E}">
        <p14:creationId xmlns:p14="http://schemas.microsoft.com/office/powerpoint/2010/main" val="111888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75000"/>
                  </a:schemeClr>
                </a:solidFill>
              </a:defRPr>
            </a:lvl1pPr>
          </a:lstStyle>
          <a:p>
            <a:fld id="{E327D045-CB7B-4555-B74D-7695E7E74F8D}" type="datetimeFigureOut">
              <a:rPr lang="en-US" smtClean="0"/>
              <a:t>3/11/2016</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75000"/>
                  </a:schemeClr>
                </a:solidFill>
              </a:defRPr>
            </a:lvl1pPr>
          </a:lstStyle>
          <a:p>
            <a:fld id="{D627EC62-20C3-425A-876F-D1E5A205D3C7}" type="slidenum">
              <a:rPr lang="en-US" smtClean="0"/>
              <a:t>‹#›</a:t>
            </a:fld>
            <a:endParaRPr lang="en-US"/>
          </a:p>
        </p:txBody>
      </p:sp>
    </p:spTree>
    <p:extLst>
      <p:ext uri="{BB962C8B-B14F-4D97-AF65-F5344CB8AC3E}">
        <p14:creationId xmlns:p14="http://schemas.microsoft.com/office/powerpoint/2010/main" val="105593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5.jpeg"/><Relationship Id="rId3" Type="http://schemas.microsoft.com/office/2007/relationships/hdphoto" Target="../media/hdphoto1.wdp"/><Relationship Id="rId21" Type="http://schemas.openxmlformats.org/officeDocument/2006/relationships/image" Target="../media/image18.jpg"/><Relationship Id="rId7" Type="http://schemas.openxmlformats.org/officeDocument/2006/relationships/image" Target="../media/image5.png"/><Relationship Id="rId12" Type="http://schemas.openxmlformats.org/officeDocument/2006/relationships/image" Target="file://localhost/Users/jasonrodriguez/Projects/Power%20Points/FINAL%20Template/images/images/CoverSlide_Header_01.png" TargetMode="External"/><Relationship Id="rId17" Type="http://schemas.openxmlformats.org/officeDocument/2006/relationships/image" Target="../media/image14.jpeg"/><Relationship Id="rId25" Type="http://schemas.openxmlformats.org/officeDocument/2006/relationships/hyperlink" Target="mailto:yuping.huang@stevens.edu" TargetMode="External"/><Relationship Id="rId2" Type="http://schemas.openxmlformats.org/officeDocument/2006/relationships/image" Target="../media/image1.png"/><Relationship Id="rId16" Type="http://schemas.openxmlformats.org/officeDocument/2006/relationships/image" Target="../media/image13.jpeg"/><Relationship Id="rId20"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24" Type="http://schemas.openxmlformats.org/officeDocument/2006/relationships/image" Target="../media/image21.emf"/><Relationship Id="rId5" Type="http://schemas.openxmlformats.org/officeDocument/2006/relationships/image" Target="../media/image3.jpg"/><Relationship Id="rId15" Type="http://schemas.openxmlformats.org/officeDocument/2006/relationships/image" Target="../media/image12.png"/><Relationship Id="rId23" Type="http://schemas.openxmlformats.org/officeDocument/2006/relationships/image" Target="../media/image20.jpeg"/><Relationship Id="rId10" Type="http://schemas.openxmlformats.org/officeDocument/2006/relationships/image" Target="../media/image8.png"/><Relationship Id="rId19" Type="http://schemas.openxmlformats.org/officeDocument/2006/relationships/image" Target="../media/image16.jp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reakingenergy.com/wp-content/uploads/sites/2/2013/12/181753791.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l="44509" r="13737"/>
          <a:stretch/>
        </p:blipFill>
        <p:spPr bwMode="auto">
          <a:xfrm flipH="1">
            <a:off x="28827662" y="22843956"/>
            <a:ext cx="3898230" cy="547654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1543569" y="14615987"/>
            <a:ext cx="2123375" cy="2831167"/>
          </a:xfrm>
          <a:prstGeom prst="rect">
            <a:avLst/>
          </a:prstGeom>
          <a:effectLst>
            <a:outerShdw blurRad="50800" dist="38100" dir="2700000" algn="tl" rotWithShape="0">
              <a:prstClr val="black">
                <a:alpha val="40000"/>
              </a:prstClr>
            </a:outerShdw>
          </a:effectLst>
        </p:spPr>
      </p:pic>
      <p:pic>
        <p:nvPicPr>
          <p:cNvPr id="73" name="Picture 72"/>
          <p:cNvPicPr>
            <a:picLocks noChangeAspect="1"/>
          </p:cNvPicPr>
          <p:nvPr/>
        </p:nvPicPr>
        <p:blipFill rotWithShape="1">
          <a:blip r:embed="rId5">
            <a:extLst>
              <a:ext uri="{28A0092B-C50C-407E-A947-70E740481C1C}">
                <a14:useLocalDpi xmlns:a14="http://schemas.microsoft.com/office/drawing/2010/main" val="0"/>
              </a:ext>
            </a:extLst>
          </a:blip>
          <a:srcRect r="21454" b="9665"/>
          <a:stretch/>
        </p:blipFill>
        <p:spPr>
          <a:xfrm>
            <a:off x="1866165" y="18353314"/>
            <a:ext cx="3284546" cy="2511503"/>
          </a:xfrm>
          <a:prstGeom prst="rect">
            <a:avLst/>
          </a:prstGeom>
          <a:effectLst>
            <a:outerShdw blurRad="50800" dist="38100" dir="2700000" algn="tl" rotWithShape="0">
              <a:prstClr val="black">
                <a:alpha val="40000"/>
              </a:prstClr>
            </a:outerShdw>
          </a:effectLst>
        </p:spPr>
      </p:pic>
      <p:pic>
        <p:nvPicPr>
          <p:cNvPr id="57" name="Picture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71733" y="11053042"/>
            <a:ext cx="2645723" cy="2645723"/>
          </a:xfrm>
          <a:prstGeom prst="rect">
            <a:avLst/>
          </a:prstGeom>
          <a:effectLst>
            <a:outerShdw blurRad="50800" dist="38100" dir="2700000" algn="tl" rotWithShape="0">
              <a:prstClr val="black">
                <a:alpha val="40000"/>
              </a:prstClr>
            </a:outerShdw>
          </a:effectLst>
        </p:spPr>
      </p:pic>
      <p:pic>
        <p:nvPicPr>
          <p:cNvPr id="46" name="Picture 45"/>
          <p:cNvPicPr>
            <a:picLocks noChangeAspect="1"/>
          </p:cNvPicPr>
          <p:nvPr/>
        </p:nvPicPr>
        <p:blipFill>
          <a:blip r:embed="rId7"/>
          <a:stretch>
            <a:fillRect/>
          </a:stretch>
        </p:blipFill>
        <p:spPr>
          <a:xfrm>
            <a:off x="21174536" y="29199590"/>
            <a:ext cx="10566005" cy="4510843"/>
          </a:xfrm>
          <a:prstGeom prst="rect">
            <a:avLst/>
          </a:prstGeom>
          <a:ln>
            <a:noFill/>
          </a:ln>
          <a:effectLst>
            <a:softEdge rad="0"/>
          </a:effectLst>
        </p:spPr>
      </p:pic>
      <p:pic>
        <p:nvPicPr>
          <p:cNvPr id="49" name="Picture 48"/>
          <p:cNvPicPr/>
          <p:nvPr/>
        </p:nvPicPr>
        <p:blipFill rotWithShape="1">
          <a:blip r:embed="rId8">
            <a:extLst>
              <a:ext uri="{28A0092B-C50C-407E-A947-70E740481C1C}">
                <a14:useLocalDpi xmlns:a14="http://schemas.microsoft.com/office/drawing/2010/main" val="0"/>
              </a:ext>
            </a:extLst>
          </a:blip>
          <a:srcRect l="71339" b="14398"/>
          <a:stretch/>
        </p:blipFill>
        <p:spPr bwMode="auto">
          <a:xfrm>
            <a:off x="26875253" y="35480249"/>
            <a:ext cx="5430049" cy="4740442"/>
          </a:xfrm>
          <a:prstGeom prst="rect">
            <a:avLst/>
          </a:prstGeom>
          <a:noFill/>
        </p:spPr>
      </p:pic>
      <p:pic>
        <p:nvPicPr>
          <p:cNvPr id="4" name="Picture 3"/>
          <p:cNvPicPr>
            <a:picLocks noChangeAspect="1"/>
          </p:cNvPicPr>
          <p:nvPr/>
        </p:nvPicPr>
        <p:blipFill rotWithShape="1">
          <a:blip r:embed="rId9"/>
          <a:srcRect t="20945"/>
          <a:stretch/>
        </p:blipFill>
        <p:spPr>
          <a:xfrm>
            <a:off x="1462440" y="1088221"/>
            <a:ext cx="22216956" cy="4977811"/>
          </a:xfrm>
          <a:prstGeom prst="rect">
            <a:avLst/>
          </a:prstGeom>
        </p:spPr>
      </p:pic>
      <p:pic>
        <p:nvPicPr>
          <p:cNvPr id="5" name="Picture 2" descr="http://www.stevens.edu/ses/sites/ses/files/Stevens-Official-PMSColor-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93049" y="1385620"/>
            <a:ext cx="7666214" cy="3265807"/>
          </a:xfrm>
          <a:prstGeom prst="rect">
            <a:avLst/>
          </a:prstGeom>
          <a:noFill/>
          <a:extLst>
            <a:ext uri="{909E8E84-426E-40DD-AFC4-6F175D3DCCD1}">
              <a14:hiddenFill xmlns:a14="http://schemas.microsoft.com/office/drawing/2010/main">
                <a:solidFill>
                  <a:srgbClr val="FFFFFF"/>
                </a:solidFill>
              </a14:hiddenFill>
            </a:ext>
          </a:extLst>
        </p:spPr>
      </p:pic>
      <p:pic>
        <p:nvPicPr>
          <p:cNvPr id="6" name="CoverSlide_Header_01.png" descr="/Users/jasonrodriguez/Projects/Power Points/FINAL Template/images/images/CoverSlide_Header_01.png"/>
          <p:cNvPicPr>
            <a:picLocks noChangeAspect="1"/>
          </p:cNvPicPr>
          <p:nvPr/>
        </p:nvPicPr>
        <p:blipFill>
          <a:blip r:embed="rId11" r:link="rId12">
            <a:extLst>
              <a:ext uri="{28A0092B-C50C-407E-A947-70E740481C1C}">
                <a14:useLocalDpi xmlns:a14="http://schemas.microsoft.com/office/drawing/2010/main" val="0"/>
              </a:ext>
            </a:extLst>
          </a:blip>
          <a:stretch>
            <a:fillRect/>
          </a:stretch>
        </p:blipFill>
        <p:spPr>
          <a:xfrm>
            <a:off x="0" y="5891859"/>
            <a:ext cx="32918400" cy="3263595"/>
          </a:xfrm>
          <a:prstGeom prst="rect">
            <a:avLst/>
          </a:prstGeom>
        </p:spPr>
      </p:pic>
      <p:grpSp>
        <p:nvGrpSpPr>
          <p:cNvPr id="7" name="Group 6"/>
          <p:cNvGrpSpPr/>
          <p:nvPr/>
        </p:nvGrpSpPr>
        <p:grpSpPr>
          <a:xfrm>
            <a:off x="15496580" y="7018992"/>
            <a:ext cx="17100045" cy="11234829"/>
            <a:chOff x="444422" y="648428"/>
            <a:chExt cx="10271476" cy="6076636"/>
          </a:xfrm>
        </p:grpSpPr>
        <p:sp>
          <p:nvSpPr>
            <p:cNvPr id="8" name="Oval 7"/>
            <p:cNvSpPr/>
            <p:nvPr/>
          </p:nvSpPr>
          <p:spPr>
            <a:xfrm>
              <a:off x="5189314" y="4054692"/>
              <a:ext cx="2969777" cy="2670372"/>
            </a:xfrm>
            <a:prstGeom prst="ellipse">
              <a:avLst/>
            </a:prstGeom>
            <a:solidFill>
              <a:srgbClr val="7030A0">
                <a:alpha val="50000"/>
              </a:srgbClr>
            </a:solidFill>
            <a:ln>
              <a:noFill/>
            </a:ln>
            <a:effectLst>
              <a:outerShdw blurRad="50800" dist="38100" dir="2700000" algn="tl" rotWithShape="0">
                <a:prstClr val="black">
                  <a:alpha val="40000"/>
                </a:prstClr>
              </a:outerShdw>
            </a:effectLst>
            <a:scene3d>
              <a:camera prst="isometricTopUp">
                <a:rot lat="20164348" lon="20019537" rev="304063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Biomedical</a:t>
              </a:r>
              <a:endParaRPr lang="en-US" sz="4800" dirty="0"/>
            </a:p>
          </p:txBody>
        </p:sp>
        <p:sp>
          <p:nvSpPr>
            <p:cNvPr id="9" name="Oval 8"/>
            <p:cNvSpPr/>
            <p:nvPr/>
          </p:nvSpPr>
          <p:spPr>
            <a:xfrm>
              <a:off x="1287864" y="2237775"/>
              <a:ext cx="3289639" cy="2875149"/>
            </a:xfrm>
            <a:prstGeom prst="ellipse">
              <a:avLst/>
            </a:prstGeom>
            <a:solidFill>
              <a:schemeClr val="accent2">
                <a:alpha val="50000"/>
              </a:schemeClr>
            </a:solidFill>
            <a:ln>
              <a:noFill/>
            </a:ln>
            <a:effectLst>
              <a:outerShdw blurRad="50800" dist="38100" dir="2700000" algn="tl" rotWithShape="0">
                <a:prstClr val="black">
                  <a:alpha val="40000"/>
                </a:prstClr>
              </a:outerShdw>
            </a:effectLst>
            <a:scene3d>
              <a:camera prst="isometricTopUp">
                <a:rot lat="20164348" lon="20019537" rev="304063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Information Processing</a:t>
              </a:r>
              <a:endParaRPr lang="en-US" sz="4800" dirty="0"/>
            </a:p>
          </p:txBody>
        </p:sp>
        <p:sp>
          <p:nvSpPr>
            <p:cNvPr id="10" name="Oval 9"/>
            <p:cNvSpPr/>
            <p:nvPr/>
          </p:nvSpPr>
          <p:spPr>
            <a:xfrm>
              <a:off x="2923986" y="648428"/>
              <a:ext cx="3140336" cy="3214042"/>
            </a:xfrm>
            <a:prstGeom prst="ellipse">
              <a:avLst/>
            </a:prstGeom>
            <a:solidFill>
              <a:schemeClr val="bg1">
                <a:lumMod val="75000"/>
                <a:alpha val="50000"/>
              </a:schemeClr>
            </a:solidFill>
            <a:ln>
              <a:noFill/>
            </a:ln>
            <a:effectLst>
              <a:outerShdw blurRad="50800" dist="38100" dir="2700000" algn="tl" rotWithShape="0">
                <a:prstClr val="black">
                  <a:alpha val="40000"/>
                </a:prstClr>
              </a:outerShdw>
            </a:effectLst>
            <a:scene3d>
              <a:camera prst="isometricTopUp">
                <a:rot lat="20164348" lon="20019537" rev="304063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Nano Engineering</a:t>
              </a:r>
              <a:endParaRPr lang="en-US" sz="4800" dirty="0"/>
            </a:p>
          </p:txBody>
        </p:sp>
        <p:grpSp>
          <p:nvGrpSpPr>
            <p:cNvPr id="11" name="Group 10"/>
            <p:cNvGrpSpPr/>
            <p:nvPr/>
          </p:nvGrpSpPr>
          <p:grpSpPr>
            <a:xfrm>
              <a:off x="5425437" y="1948157"/>
              <a:ext cx="2861196" cy="1541334"/>
              <a:chOff x="5992867" y="3468757"/>
              <a:chExt cx="2317806" cy="443375"/>
            </a:xfrm>
            <a:effectLst>
              <a:outerShdw blurRad="50800" dist="38100" dir="2700000" algn="tl" rotWithShape="0">
                <a:prstClr val="black">
                  <a:alpha val="40000"/>
                </a:prstClr>
              </a:outerShdw>
            </a:effectLst>
          </p:grpSpPr>
          <p:cxnSp>
            <p:nvCxnSpPr>
              <p:cNvPr id="31" name="Straight Arrow Connector 30"/>
              <p:cNvCxnSpPr/>
              <p:nvPr/>
            </p:nvCxnSpPr>
            <p:spPr>
              <a:xfrm>
                <a:off x="6823864" y="3468757"/>
                <a:ext cx="1486809" cy="0"/>
              </a:xfrm>
              <a:prstGeom prst="straightConnector1">
                <a:avLst/>
              </a:prstGeom>
              <a:ln w="3175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992867" y="3468757"/>
                <a:ext cx="836001" cy="443375"/>
              </a:xfrm>
              <a:prstGeom prst="line">
                <a:avLst/>
              </a:prstGeom>
              <a:ln w="3175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2" name="Rounded Rectangle 11"/>
            <p:cNvSpPr/>
            <p:nvPr/>
          </p:nvSpPr>
          <p:spPr>
            <a:xfrm>
              <a:off x="8637919" y="3640214"/>
              <a:ext cx="2077979" cy="978904"/>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Deep-tissue Imaging &amp; Treatment</a:t>
              </a:r>
              <a:endParaRPr lang="en-US" sz="4000" b="1" dirty="0"/>
            </a:p>
          </p:txBody>
        </p:sp>
        <p:sp>
          <p:nvSpPr>
            <p:cNvPr id="13" name="Oval 12"/>
            <p:cNvSpPr/>
            <p:nvPr/>
          </p:nvSpPr>
          <p:spPr>
            <a:xfrm>
              <a:off x="5018755" y="1373000"/>
              <a:ext cx="3140336" cy="2828767"/>
            </a:xfrm>
            <a:prstGeom prst="ellipse">
              <a:avLst/>
            </a:prstGeom>
            <a:solidFill>
              <a:srgbClr val="92D050">
                <a:alpha val="50000"/>
              </a:srgbClr>
            </a:solidFill>
            <a:ln>
              <a:noFill/>
            </a:ln>
            <a:effectLst>
              <a:outerShdw blurRad="50800" dist="38100" dir="2700000" algn="tl" rotWithShape="0">
                <a:prstClr val="black">
                  <a:alpha val="40000"/>
                </a:prstClr>
              </a:outerShdw>
            </a:effectLst>
            <a:scene3d>
              <a:camera prst="isometricTopUp">
                <a:rot lat="20164348" lon="20019537" rev="304063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Environment &amp; Defense</a:t>
              </a:r>
              <a:endParaRPr lang="en-US" sz="4800" dirty="0"/>
            </a:p>
          </p:txBody>
        </p:sp>
        <p:sp>
          <p:nvSpPr>
            <p:cNvPr id="14" name="Rounded Rectangle 13"/>
            <p:cNvSpPr/>
            <p:nvPr/>
          </p:nvSpPr>
          <p:spPr>
            <a:xfrm>
              <a:off x="8286633" y="1469256"/>
              <a:ext cx="1779104" cy="1084235"/>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Photonic Remote Sensing</a:t>
              </a:r>
              <a:endParaRPr lang="en-US" sz="4000" b="1" dirty="0"/>
            </a:p>
          </p:txBody>
        </p:sp>
        <p:sp>
          <p:nvSpPr>
            <p:cNvPr id="15" name="Rounded Rectangle 14"/>
            <p:cNvSpPr/>
            <p:nvPr/>
          </p:nvSpPr>
          <p:spPr>
            <a:xfrm>
              <a:off x="444422" y="1441221"/>
              <a:ext cx="2297656" cy="814228"/>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Quantum Microprocessors</a:t>
              </a:r>
              <a:endParaRPr lang="en-US" sz="4000" b="1" dirty="0"/>
            </a:p>
          </p:txBody>
        </p:sp>
        <p:sp>
          <p:nvSpPr>
            <p:cNvPr id="16" name="Rounded Rectangle 15"/>
            <p:cNvSpPr/>
            <p:nvPr/>
          </p:nvSpPr>
          <p:spPr>
            <a:xfrm>
              <a:off x="888287" y="5348363"/>
              <a:ext cx="1679833" cy="1052024"/>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Hybrid Quantum Internet</a:t>
              </a:r>
              <a:endParaRPr lang="en-US" sz="4000" b="1" dirty="0"/>
            </a:p>
          </p:txBody>
        </p:sp>
        <p:sp>
          <p:nvSpPr>
            <p:cNvPr id="17" name="Oval 16"/>
            <p:cNvSpPr/>
            <p:nvPr/>
          </p:nvSpPr>
          <p:spPr>
            <a:xfrm>
              <a:off x="3499877" y="3002671"/>
              <a:ext cx="3139462" cy="2841537"/>
            </a:xfrm>
            <a:prstGeom prst="ellipse">
              <a:avLst/>
            </a:prstGeom>
            <a:solidFill>
              <a:schemeClr val="accent1">
                <a:alpha val="50000"/>
              </a:schemeClr>
            </a:solidFill>
            <a:ln>
              <a:noFill/>
            </a:ln>
            <a:effectLst>
              <a:outerShdw blurRad="50800" dist="38100" dir="2700000" algn="tl" rotWithShape="0">
                <a:prstClr val="black">
                  <a:alpha val="40000"/>
                </a:prstClr>
              </a:outerShdw>
            </a:effectLst>
            <a:scene3d>
              <a:camera prst="isometricTopUp">
                <a:rot lat="20164348" lon="20019537" rev="304063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Quantum Photonics</a:t>
              </a:r>
            </a:p>
          </p:txBody>
        </p:sp>
        <p:grpSp>
          <p:nvGrpSpPr>
            <p:cNvPr id="18" name="Group 17"/>
            <p:cNvGrpSpPr/>
            <p:nvPr/>
          </p:nvGrpSpPr>
          <p:grpSpPr>
            <a:xfrm flipH="1">
              <a:off x="2742077" y="1820372"/>
              <a:ext cx="1491639" cy="1383059"/>
              <a:chOff x="5691012" y="3468757"/>
              <a:chExt cx="2240808" cy="397846"/>
            </a:xfrm>
            <a:effectLst>
              <a:outerShdw blurRad="50800" dist="38100" dir="2700000" algn="tl" rotWithShape="0">
                <a:prstClr val="black">
                  <a:alpha val="40000"/>
                </a:prstClr>
              </a:outerShdw>
            </a:effectLst>
          </p:grpSpPr>
          <p:cxnSp>
            <p:nvCxnSpPr>
              <p:cNvPr id="29" name="Straight Arrow Connector 28"/>
              <p:cNvCxnSpPr/>
              <p:nvPr/>
            </p:nvCxnSpPr>
            <p:spPr>
              <a:xfrm>
                <a:off x="6823864" y="3468757"/>
                <a:ext cx="1107956" cy="0"/>
              </a:xfrm>
              <a:prstGeom prst="straightConnector1">
                <a:avLst/>
              </a:prstGeom>
              <a:ln w="3175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691012" y="3468757"/>
                <a:ext cx="1137857" cy="397846"/>
              </a:xfrm>
              <a:prstGeom prst="line">
                <a:avLst/>
              </a:prstGeom>
              <a:ln w="317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flipH="1" flipV="1">
              <a:off x="2559845" y="4315848"/>
              <a:ext cx="1555367" cy="1534720"/>
              <a:chOff x="5992867" y="3468757"/>
              <a:chExt cx="2317806" cy="443375"/>
            </a:xfrm>
            <a:effectLst>
              <a:outerShdw blurRad="50800" dist="38100" dir="2700000" algn="tl" rotWithShape="0">
                <a:prstClr val="black">
                  <a:alpha val="40000"/>
                </a:prstClr>
              </a:outerShdw>
            </a:effectLst>
          </p:grpSpPr>
          <p:cxnSp>
            <p:nvCxnSpPr>
              <p:cNvPr id="27" name="Straight Arrow Connector 26"/>
              <p:cNvCxnSpPr/>
              <p:nvPr/>
            </p:nvCxnSpPr>
            <p:spPr>
              <a:xfrm>
                <a:off x="6823864" y="3468757"/>
                <a:ext cx="1486809" cy="0"/>
              </a:xfrm>
              <a:prstGeom prst="straightConnector1">
                <a:avLst/>
              </a:prstGeom>
              <a:ln w="3175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992867" y="3468757"/>
                <a:ext cx="836001" cy="443375"/>
              </a:xfrm>
              <a:prstGeom prst="line">
                <a:avLst/>
              </a:prstGeom>
              <a:ln w="317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098407" y="4201767"/>
              <a:ext cx="2556863" cy="510464"/>
              <a:chOff x="5992867" y="3468757"/>
              <a:chExt cx="2317806" cy="443375"/>
            </a:xfrm>
            <a:effectLst>
              <a:outerShdw blurRad="50800" dist="38100" dir="2700000" algn="tl" rotWithShape="0">
                <a:prstClr val="black">
                  <a:alpha val="40000"/>
                </a:prstClr>
              </a:outerShdw>
            </a:effectLst>
          </p:grpSpPr>
          <p:cxnSp>
            <p:nvCxnSpPr>
              <p:cNvPr id="25" name="Straight Arrow Connector 24"/>
              <p:cNvCxnSpPr/>
              <p:nvPr/>
            </p:nvCxnSpPr>
            <p:spPr>
              <a:xfrm>
                <a:off x="6823864" y="3468757"/>
                <a:ext cx="1486809" cy="0"/>
              </a:xfrm>
              <a:prstGeom prst="straightConnector1">
                <a:avLst/>
              </a:prstGeom>
              <a:ln w="3175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992867" y="3468757"/>
                <a:ext cx="836001" cy="443375"/>
              </a:xfrm>
              <a:prstGeom prst="line">
                <a:avLst/>
              </a:prstGeom>
              <a:ln w="31750">
                <a:solidFill>
                  <a:srgbClr val="0000CC"/>
                </a:solidFill>
              </a:ln>
            </p:spPr>
            <p:style>
              <a:lnRef idx="1">
                <a:schemeClr val="accent1"/>
              </a:lnRef>
              <a:fillRef idx="0">
                <a:schemeClr val="accent1"/>
              </a:fillRef>
              <a:effectRef idx="0">
                <a:schemeClr val="accent1"/>
              </a:effectRef>
              <a:fontRef idx="minor">
                <a:schemeClr val="tx1"/>
              </a:fontRef>
            </p:style>
          </p:cxnSp>
        </p:grpSp>
        <p:pic>
          <p:nvPicPr>
            <p:cNvPr id="21" name="Picture 6" descr="http://pngimg.com/upload/diamond_PNG6694.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35384" y="3106665"/>
              <a:ext cx="880030" cy="88003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pngimg.com/upload/diamond_PNG6694.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72734" y="3770528"/>
              <a:ext cx="880030" cy="8800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pngimg.com/upload/diamond_PNG6694.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953277" y="2873309"/>
              <a:ext cx="880030" cy="8800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pngimg.com/upload/diamond_PNG6694.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27222" y="4503120"/>
              <a:ext cx="880030" cy="880030"/>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p:cNvSpPr txBox="1"/>
          <p:nvPr/>
        </p:nvSpPr>
        <p:spPr>
          <a:xfrm>
            <a:off x="245876" y="6257834"/>
            <a:ext cx="15010503" cy="5262979"/>
          </a:xfrm>
          <a:prstGeom prst="rect">
            <a:avLst/>
          </a:prstGeom>
          <a:noFill/>
        </p:spPr>
        <p:txBody>
          <a:bodyPr wrap="square" rtlCol="0">
            <a:spAutoFit/>
          </a:bodyPr>
          <a:lstStyle/>
          <a:p>
            <a:pPr algn="just"/>
            <a:r>
              <a:rPr lang="en-US" sz="4800" u="sng" dirty="0" smtClean="0"/>
              <a:t>Objective:</a:t>
            </a:r>
            <a:r>
              <a:rPr lang="en-US" sz="4800" dirty="0" smtClean="0"/>
              <a:t> Employ quantum mechanics and exotic photonic technology </a:t>
            </a:r>
            <a:r>
              <a:rPr lang="en-US" sz="4800" dirty="0"/>
              <a:t>to better understand the </a:t>
            </a:r>
            <a:r>
              <a:rPr lang="en-US" sz="4800" dirty="0" smtClean="0"/>
              <a:t>nature and society, thereby improving </a:t>
            </a:r>
            <a:r>
              <a:rPr lang="en-US" sz="4800" dirty="0"/>
              <a:t>our </a:t>
            </a:r>
            <a:r>
              <a:rPr lang="en-US" sz="4800" dirty="0" smtClean="0"/>
              <a:t>lives </a:t>
            </a:r>
            <a:r>
              <a:rPr lang="en-US" sz="4800" dirty="0"/>
              <a:t>on a green </a:t>
            </a:r>
            <a:r>
              <a:rPr lang="en-US" sz="4800" dirty="0" smtClean="0"/>
              <a:t>and </a:t>
            </a:r>
            <a:r>
              <a:rPr lang="en-US" sz="4800" dirty="0"/>
              <a:t>blue planet</a:t>
            </a:r>
            <a:r>
              <a:rPr lang="en-US" sz="4800" dirty="0" smtClean="0"/>
              <a:t>. The current focus is on developing </a:t>
            </a:r>
            <a:r>
              <a:rPr lang="en-US" sz="4800" dirty="0"/>
              <a:t>mass-producible, </a:t>
            </a:r>
            <a:r>
              <a:rPr lang="en-US" sz="4800" dirty="0" smtClean="0"/>
              <a:t>chip-integrated</a:t>
            </a:r>
            <a:r>
              <a:rPr lang="en-US" sz="4800" dirty="0"/>
              <a:t>, </a:t>
            </a:r>
            <a:r>
              <a:rPr lang="en-US" sz="4800" dirty="0" smtClean="0"/>
              <a:t>turn-key, and </a:t>
            </a:r>
            <a:r>
              <a:rPr lang="en-US" sz="4800" dirty="0"/>
              <a:t>room-temperature </a:t>
            </a:r>
            <a:r>
              <a:rPr lang="en-US" sz="4800" dirty="0" smtClean="0"/>
              <a:t>photonic devices powered by new physics.  </a:t>
            </a:r>
          </a:p>
          <a:p>
            <a:pPr algn="just"/>
            <a:endParaRPr lang="en-US" sz="4800" dirty="0"/>
          </a:p>
        </p:txBody>
      </p:sp>
      <p:pic>
        <p:nvPicPr>
          <p:cNvPr id="34" name="CoverSlide_Header_01.png" descr="/Users/jasonrodriguez/Projects/Power Points/FINAL Template/images/images/CoverSlide_Header_01.png"/>
          <p:cNvPicPr>
            <a:picLocks noChangeAspect="1"/>
          </p:cNvPicPr>
          <p:nvPr/>
        </p:nvPicPr>
        <p:blipFill>
          <a:blip r:embed="rId11" r:link="rId12">
            <a:extLst>
              <a:ext uri="{28A0092B-C50C-407E-A947-70E740481C1C}">
                <a14:useLocalDpi xmlns:a14="http://schemas.microsoft.com/office/drawing/2010/main" val="0"/>
              </a:ext>
            </a:extLst>
          </a:blip>
          <a:stretch>
            <a:fillRect/>
          </a:stretch>
        </p:blipFill>
        <p:spPr>
          <a:xfrm>
            <a:off x="64108" y="28483420"/>
            <a:ext cx="32854292" cy="1787902"/>
          </a:xfrm>
          <a:prstGeom prst="rect">
            <a:avLst/>
          </a:prstGeom>
        </p:spPr>
      </p:pic>
      <p:sp>
        <p:nvSpPr>
          <p:cNvPr id="35" name="TextBox 34"/>
          <p:cNvSpPr txBox="1"/>
          <p:nvPr/>
        </p:nvSpPr>
        <p:spPr>
          <a:xfrm>
            <a:off x="245876" y="30201637"/>
            <a:ext cx="22757086" cy="2631490"/>
          </a:xfrm>
          <a:prstGeom prst="rect">
            <a:avLst/>
          </a:prstGeom>
          <a:noFill/>
        </p:spPr>
        <p:txBody>
          <a:bodyPr wrap="square" rtlCol="0">
            <a:spAutoFit/>
          </a:bodyPr>
          <a:lstStyle/>
          <a:p>
            <a:pPr marL="857250" indent="-857250">
              <a:buFont typeface="Wingdings" panose="05000000000000000000" pitchFamily="2" charset="2"/>
              <a:buChar char="q"/>
            </a:pPr>
            <a:r>
              <a:rPr lang="en-US" sz="5500" dirty="0" smtClean="0"/>
              <a:t>Photonic Arbitrary </a:t>
            </a:r>
            <a:r>
              <a:rPr lang="en-US" sz="5500" dirty="0"/>
              <a:t>Waveform </a:t>
            </a:r>
            <a:r>
              <a:rPr lang="en-US" sz="5500" dirty="0" smtClean="0"/>
              <a:t>Generation and Measurement</a:t>
            </a:r>
          </a:p>
          <a:p>
            <a:pPr marL="857250" indent="-857250">
              <a:buFont typeface="Wingdings" panose="05000000000000000000" pitchFamily="2" charset="2"/>
              <a:buChar char="q"/>
            </a:pPr>
            <a:r>
              <a:rPr lang="en-US" sz="5500" dirty="0" smtClean="0"/>
              <a:t>Exotic Photonic Nonlinear Processing via Engineered Phase Matching</a:t>
            </a:r>
          </a:p>
          <a:p>
            <a:pPr marL="857250" indent="-857250">
              <a:buFont typeface="Wingdings" panose="05000000000000000000" pitchFamily="2" charset="2"/>
              <a:buChar char="q"/>
            </a:pPr>
            <a:r>
              <a:rPr lang="en-US" sz="5500" dirty="0" smtClean="0"/>
              <a:t>High-Dimensional, Mode-Resolving Photon Counting</a:t>
            </a:r>
            <a:endParaRPr lang="en-US" sz="5500" dirty="0"/>
          </a:p>
        </p:txBody>
      </p:sp>
      <p:sp>
        <p:nvSpPr>
          <p:cNvPr id="36" name="TextBox 35"/>
          <p:cNvSpPr txBox="1"/>
          <p:nvPr/>
        </p:nvSpPr>
        <p:spPr>
          <a:xfrm>
            <a:off x="63885" y="27896040"/>
            <a:ext cx="4797157" cy="1446550"/>
          </a:xfrm>
          <a:prstGeom prst="rect">
            <a:avLst/>
          </a:prstGeom>
          <a:gradFill>
            <a:gsLst>
              <a:gs pos="90000">
                <a:schemeClr val="accent2">
                  <a:lumMod val="60000"/>
                  <a:lumOff val="40000"/>
                </a:schemeClr>
              </a:gs>
              <a:gs pos="25000">
                <a:schemeClr val="accent6">
                  <a:lumMod val="75000"/>
                </a:schemeClr>
              </a:gs>
              <a:gs pos="67000">
                <a:schemeClr val="accent4">
                  <a:lumMod val="40000"/>
                  <a:lumOff val="60000"/>
                </a:schemeClr>
              </a:gs>
              <a:gs pos="3000">
                <a:srgbClr val="C875E5"/>
              </a:gs>
              <a:gs pos="46000">
                <a:schemeClr val="accent5">
                  <a:lumMod val="60000"/>
                  <a:lumOff val="40000"/>
                </a:schemeClr>
              </a:gs>
            </a:gsLst>
            <a:lin ang="10800000" scaled="1"/>
          </a:gradFill>
          <a:effectLst>
            <a:outerShdw blurRad="50800" dist="165100" dir="2700000" algn="tl" rotWithShape="0">
              <a:prstClr val="black">
                <a:alpha val="40000"/>
              </a:prstClr>
            </a:outerShdw>
          </a:effectLst>
        </p:spPr>
        <p:txBody>
          <a:bodyPr wrap="square" rtlCol="0">
            <a:spAutoFit/>
          </a:bodyPr>
          <a:lstStyle/>
          <a:p>
            <a:r>
              <a:rPr lang="en-US" sz="8800"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LAB II</a:t>
            </a:r>
            <a:endParaRPr lang="en-US" sz="7200"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7" name="TextBox 36"/>
          <p:cNvSpPr txBox="1"/>
          <p:nvPr/>
        </p:nvSpPr>
        <p:spPr>
          <a:xfrm>
            <a:off x="5023865" y="28778726"/>
            <a:ext cx="6875537" cy="1107996"/>
          </a:xfrm>
          <a:prstGeom prst="rect">
            <a:avLst/>
          </a:prstGeom>
          <a:noFill/>
        </p:spPr>
        <p:txBody>
          <a:bodyPr wrap="none" rtlCol="0">
            <a:spAutoFit/>
          </a:bodyPr>
          <a:lstStyle/>
          <a:p>
            <a:r>
              <a:rPr lang="en-US" sz="6600" b="1" dirty="0" smtClean="0"/>
              <a:t>Ultrafast Photonics</a:t>
            </a:r>
            <a:endParaRPr lang="en-US" sz="6600" b="1" dirty="0"/>
          </a:p>
        </p:txBody>
      </p:sp>
      <p:pic>
        <p:nvPicPr>
          <p:cNvPr id="38" name="CoverSlide_Header_01.png" descr="/Users/jasonrodriguez/Projects/Power Points/FINAL Template/images/images/CoverSlide_Header_01.png"/>
          <p:cNvPicPr>
            <a:picLocks noChangeAspect="1"/>
          </p:cNvPicPr>
          <p:nvPr/>
        </p:nvPicPr>
        <p:blipFill>
          <a:blip r:embed="rId11" r:link="rId12">
            <a:extLst>
              <a:ext uri="{28A0092B-C50C-407E-A947-70E740481C1C}">
                <a14:useLocalDpi xmlns:a14="http://schemas.microsoft.com/office/drawing/2010/main" val="0"/>
              </a:ext>
            </a:extLst>
          </a:blip>
          <a:stretch>
            <a:fillRect/>
          </a:stretch>
        </p:blipFill>
        <p:spPr>
          <a:xfrm>
            <a:off x="-670" y="22192922"/>
            <a:ext cx="32919069" cy="1937674"/>
          </a:xfrm>
          <a:prstGeom prst="rect">
            <a:avLst/>
          </a:prstGeom>
        </p:spPr>
      </p:pic>
      <p:sp>
        <p:nvSpPr>
          <p:cNvPr id="39" name="TextBox 38"/>
          <p:cNvSpPr txBox="1"/>
          <p:nvPr/>
        </p:nvSpPr>
        <p:spPr>
          <a:xfrm>
            <a:off x="248652" y="24304931"/>
            <a:ext cx="20367179" cy="2631490"/>
          </a:xfrm>
          <a:prstGeom prst="rect">
            <a:avLst/>
          </a:prstGeom>
          <a:noFill/>
        </p:spPr>
        <p:txBody>
          <a:bodyPr wrap="square" rtlCol="0">
            <a:spAutoFit/>
          </a:bodyPr>
          <a:lstStyle/>
          <a:p>
            <a:pPr marL="857250" indent="-857250">
              <a:buFont typeface="Wingdings" panose="05000000000000000000" pitchFamily="2" charset="2"/>
              <a:buChar char="q"/>
            </a:pPr>
            <a:r>
              <a:rPr lang="en-US" sz="5500" dirty="0" smtClean="0"/>
              <a:t>Remote 3-D Sensing via Photonic Backscattering </a:t>
            </a:r>
          </a:p>
          <a:p>
            <a:pPr marL="857250" indent="-857250">
              <a:buFont typeface="Wingdings" panose="05000000000000000000" pitchFamily="2" charset="2"/>
              <a:buChar char="q"/>
            </a:pPr>
            <a:r>
              <a:rPr lang="en-US" sz="5500" dirty="0" smtClean="0"/>
              <a:t>Quantum Airy Beams for Persistent Communications </a:t>
            </a:r>
          </a:p>
          <a:p>
            <a:pPr marL="857250" indent="-857250">
              <a:buFont typeface="Wingdings" panose="05000000000000000000" pitchFamily="2" charset="2"/>
              <a:buChar char="q"/>
            </a:pPr>
            <a:r>
              <a:rPr lang="en-US" sz="5500" dirty="0" smtClean="0"/>
              <a:t>Lens-free Biomedical Imaging beyond Diffraction Limit</a:t>
            </a:r>
            <a:endParaRPr lang="en-US" sz="5500" dirty="0"/>
          </a:p>
        </p:txBody>
      </p:sp>
      <p:sp>
        <p:nvSpPr>
          <p:cNvPr id="40" name="TextBox 39"/>
          <p:cNvSpPr txBox="1"/>
          <p:nvPr/>
        </p:nvSpPr>
        <p:spPr>
          <a:xfrm>
            <a:off x="-892" y="21605542"/>
            <a:ext cx="4797157" cy="1446550"/>
          </a:xfrm>
          <a:prstGeom prst="rect">
            <a:avLst/>
          </a:prstGeom>
          <a:gradFill>
            <a:gsLst>
              <a:gs pos="90000">
                <a:schemeClr val="accent2">
                  <a:lumMod val="60000"/>
                  <a:lumOff val="40000"/>
                </a:schemeClr>
              </a:gs>
              <a:gs pos="25000">
                <a:schemeClr val="accent6">
                  <a:lumMod val="75000"/>
                </a:schemeClr>
              </a:gs>
              <a:gs pos="67000">
                <a:schemeClr val="accent4">
                  <a:lumMod val="40000"/>
                  <a:lumOff val="60000"/>
                </a:schemeClr>
              </a:gs>
              <a:gs pos="3000">
                <a:srgbClr val="C875E5"/>
              </a:gs>
              <a:gs pos="46000">
                <a:schemeClr val="accent5">
                  <a:lumMod val="60000"/>
                  <a:lumOff val="40000"/>
                </a:schemeClr>
              </a:gs>
            </a:gsLst>
            <a:lin ang="10800000" scaled="1"/>
          </a:gradFill>
          <a:effectLst>
            <a:outerShdw blurRad="50800" dist="165100" dir="2700000" algn="tl" rotWithShape="0">
              <a:prstClr val="black">
                <a:alpha val="40000"/>
              </a:prstClr>
            </a:outerShdw>
          </a:effectLst>
        </p:spPr>
        <p:txBody>
          <a:bodyPr wrap="square" rtlCol="0">
            <a:spAutoFit/>
          </a:bodyPr>
          <a:lstStyle/>
          <a:p>
            <a:r>
              <a:rPr lang="en-US" sz="8800"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LAB I</a:t>
            </a:r>
            <a:endParaRPr lang="en-US" sz="7200"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1" name="TextBox 40"/>
          <p:cNvSpPr txBox="1"/>
          <p:nvPr/>
        </p:nvSpPr>
        <p:spPr>
          <a:xfrm>
            <a:off x="4959088" y="22488228"/>
            <a:ext cx="18510452" cy="1107996"/>
          </a:xfrm>
          <a:prstGeom prst="rect">
            <a:avLst/>
          </a:prstGeom>
          <a:noFill/>
        </p:spPr>
        <p:txBody>
          <a:bodyPr wrap="none" rtlCol="0">
            <a:spAutoFit/>
          </a:bodyPr>
          <a:lstStyle/>
          <a:p>
            <a:r>
              <a:rPr lang="en-US" sz="6600" b="1" dirty="0" smtClean="0"/>
              <a:t>All-weather </a:t>
            </a:r>
            <a:r>
              <a:rPr lang="en-US" sz="6600" b="1" dirty="0"/>
              <a:t>Quantum Communications and Sensing </a:t>
            </a:r>
          </a:p>
        </p:txBody>
      </p:sp>
      <p:pic>
        <p:nvPicPr>
          <p:cNvPr id="42" name="CoverSlide_Header_01.png" descr="/Users/jasonrodriguez/Projects/Power Points/FINAL Template/images/images/CoverSlide_Header_01.png"/>
          <p:cNvPicPr>
            <a:picLocks noChangeAspect="1"/>
          </p:cNvPicPr>
          <p:nvPr/>
        </p:nvPicPr>
        <p:blipFill>
          <a:blip r:embed="rId11" r:link="rId12">
            <a:extLst>
              <a:ext uri="{28A0092B-C50C-407E-A947-70E740481C1C}">
                <a14:useLocalDpi xmlns:a14="http://schemas.microsoft.com/office/drawing/2010/main" val="0"/>
              </a:ext>
            </a:extLst>
          </a:blip>
          <a:stretch>
            <a:fillRect/>
          </a:stretch>
        </p:blipFill>
        <p:spPr>
          <a:xfrm>
            <a:off x="-892" y="34380729"/>
            <a:ext cx="32919292" cy="1899413"/>
          </a:xfrm>
          <a:prstGeom prst="rect">
            <a:avLst/>
          </a:prstGeom>
        </p:spPr>
      </p:pic>
      <p:sp>
        <p:nvSpPr>
          <p:cNvPr id="43" name="TextBox 42"/>
          <p:cNvSpPr txBox="1"/>
          <p:nvPr/>
        </p:nvSpPr>
        <p:spPr>
          <a:xfrm>
            <a:off x="180877" y="36168500"/>
            <a:ext cx="23453905" cy="1785104"/>
          </a:xfrm>
          <a:prstGeom prst="rect">
            <a:avLst/>
          </a:prstGeom>
          <a:noFill/>
        </p:spPr>
        <p:txBody>
          <a:bodyPr wrap="square" rtlCol="0">
            <a:spAutoFit/>
          </a:bodyPr>
          <a:lstStyle/>
          <a:p>
            <a:pPr marL="857250" indent="-857250">
              <a:buFont typeface="Wingdings" panose="05000000000000000000" pitchFamily="2" charset="2"/>
              <a:buChar char="q"/>
            </a:pPr>
            <a:r>
              <a:rPr lang="en-US" sz="5500" dirty="0" smtClean="0"/>
              <a:t>THz-speed All-Photonic Information Processing</a:t>
            </a:r>
          </a:p>
          <a:p>
            <a:pPr marL="857250" indent="-857250">
              <a:buFont typeface="Wingdings" panose="05000000000000000000" pitchFamily="2" charset="2"/>
              <a:buChar char="q"/>
            </a:pPr>
            <a:r>
              <a:rPr lang="en-US" sz="5500" dirty="0" smtClean="0"/>
              <a:t>Quantum Logic Gates via “Interaction-Free”</a:t>
            </a:r>
          </a:p>
        </p:txBody>
      </p:sp>
      <p:sp>
        <p:nvSpPr>
          <p:cNvPr id="44" name="TextBox 43"/>
          <p:cNvSpPr txBox="1"/>
          <p:nvPr/>
        </p:nvSpPr>
        <p:spPr>
          <a:xfrm>
            <a:off x="-1115" y="33793350"/>
            <a:ext cx="4959980" cy="1446550"/>
          </a:xfrm>
          <a:prstGeom prst="rect">
            <a:avLst/>
          </a:prstGeom>
          <a:gradFill>
            <a:gsLst>
              <a:gs pos="90000">
                <a:schemeClr val="accent2">
                  <a:lumMod val="60000"/>
                  <a:lumOff val="40000"/>
                </a:schemeClr>
              </a:gs>
              <a:gs pos="25000">
                <a:schemeClr val="accent6">
                  <a:lumMod val="75000"/>
                </a:schemeClr>
              </a:gs>
              <a:gs pos="67000">
                <a:schemeClr val="accent4">
                  <a:lumMod val="40000"/>
                  <a:lumOff val="60000"/>
                </a:schemeClr>
              </a:gs>
              <a:gs pos="3000">
                <a:srgbClr val="C875E5"/>
              </a:gs>
              <a:gs pos="46000">
                <a:schemeClr val="accent5">
                  <a:lumMod val="60000"/>
                  <a:lumOff val="40000"/>
                </a:schemeClr>
              </a:gs>
            </a:gsLst>
            <a:lin ang="10800000" scaled="1"/>
          </a:gradFill>
          <a:effectLst>
            <a:outerShdw blurRad="50800" dist="165100" dir="2700000" algn="tl" rotWithShape="0">
              <a:prstClr val="black">
                <a:alpha val="40000"/>
              </a:prstClr>
            </a:outerShdw>
          </a:effectLst>
        </p:spPr>
        <p:txBody>
          <a:bodyPr wrap="square" rtlCol="0">
            <a:spAutoFit/>
          </a:bodyPr>
          <a:lstStyle/>
          <a:p>
            <a:r>
              <a:rPr lang="en-US" sz="8800"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LAB III</a:t>
            </a:r>
            <a:endParaRPr lang="en-US" sz="7200"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5" name="TextBox 44"/>
          <p:cNvSpPr txBox="1"/>
          <p:nvPr/>
        </p:nvSpPr>
        <p:spPr>
          <a:xfrm>
            <a:off x="5089493" y="34610722"/>
            <a:ext cx="12980798" cy="1107996"/>
          </a:xfrm>
          <a:prstGeom prst="rect">
            <a:avLst/>
          </a:prstGeom>
          <a:noFill/>
        </p:spPr>
        <p:txBody>
          <a:bodyPr wrap="none" rtlCol="0">
            <a:spAutoFit/>
          </a:bodyPr>
          <a:lstStyle/>
          <a:p>
            <a:r>
              <a:rPr lang="en-US" sz="6600" b="1" dirty="0"/>
              <a:t>Chip-integrated Photonic Computing</a:t>
            </a:r>
          </a:p>
        </p:txBody>
      </p:sp>
      <p:pic>
        <p:nvPicPr>
          <p:cNvPr id="47" name="Picture 46"/>
          <p:cNvPicPr>
            <a:picLocks noChangeAspect="1"/>
          </p:cNvPicPr>
          <p:nvPr/>
        </p:nvPicPr>
        <p:blipFill>
          <a:blip r:embed="rId14"/>
          <a:stretch>
            <a:fillRect/>
          </a:stretch>
        </p:blipFill>
        <p:spPr>
          <a:xfrm>
            <a:off x="21891362" y="35021831"/>
            <a:ext cx="4106657" cy="5119911"/>
          </a:xfrm>
          <a:prstGeom prst="rect">
            <a:avLst/>
          </a:prstGeom>
        </p:spPr>
      </p:pic>
      <p:pic>
        <p:nvPicPr>
          <p:cNvPr id="48" name="Picture 39"/>
          <p:cNvPicPr>
            <a:picLocks noChangeAspect="1" noChangeArrowheads="1"/>
          </p:cNvPicPr>
          <p:nvPr/>
        </p:nvPicPr>
        <p:blipFill>
          <a:blip r:embed="rId15" cstate="print"/>
          <a:srcRect/>
          <a:stretch>
            <a:fillRect/>
          </a:stretch>
        </p:blipFill>
        <p:spPr bwMode="auto">
          <a:xfrm>
            <a:off x="15140463" y="36423914"/>
            <a:ext cx="6034073" cy="3287997"/>
          </a:xfrm>
          <a:prstGeom prst="rect">
            <a:avLst/>
          </a:prstGeom>
          <a:ln>
            <a:noFill/>
          </a:ln>
          <a:effectLst>
            <a:outerShdw blurRad="292100" dist="139700" dir="2700000" algn="tl" rotWithShape="0">
              <a:srgbClr val="333333">
                <a:alpha val="65000"/>
              </a:srgbClr>
            </a:outerShdw>
          </a:effectLst>
        </p:spPr>
      </p:pic>
      <p:grpSp>
        <p:nvGrpSpPr>
          <p:cNvPr id="50" name="Group 49"/>
          <p:cNvGrpSpPr/>
          <p:nvPr/>
        </p:nvGrpSpPr>
        <p:grpSpPr>
          <a:xfrm>
            <a:off x="18142941" y="25567351"/>
            <a:ext cx="1387863" cy="1625300"/>
            <a:chOff x="2132909" y="13335073"/>
            <a:chExt cx="2664026" cy="2459421"/>
          </a:xfrm>
        </p:grpSpPr>
        <p:sp>
          <p:nvSpPr>
            <p:cNvPr id="51" name="Cube 50"/>
            <p:cNvSpPr/>
            <p:nvPr/>
          </p:nvSpPr>
          <p:spPr>
            <a:xfrm>
              <a:off x="2132909" y="13335073"/>
              <a:ext cx="2382986" cy="245942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rot="5400000">
              <a:off x="3831135" y="14270731"/>
              <a:ext cx="1266270" cy="6653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Freeform 53"/>
          <p:cNvSpPr/>
          <p:nvPr/>
        </p:nvSpPr>
        <p:spPr>
          <a:xfrm>
            <a:off x="19927642" y="25112676"/>
            <a:ext cx="817271" cy="1064223"/>
          </a:xfrm>
          <a:custGeom>
            <a:avLst/>
            <a:gdLst>
              <a:gd name="connsiteX0" fmla="*/ 0 w 1679944"/>
              <a:gd name="connsiteY0" fmla="*/ 1383200 h 1509782"/>
              <a:gd name="connsiteX1" fmla="*/ 467832 w 1679944"/>
              <a:gd name="connsiteY1" fmla="*/ 1340670 h 1509782"/>
              <a:gd name="connsiteX2" fmla="*/ 595423 w 1679944"/>
              <a:gd name="connsiteY2" fmla="*/ 532595 h 1509782"/>
              <a:gd name="connsiteX3" fmla="*/ 786809 w 1679944"/>
              <a:gd name="connsiteY3" fmla="*/ 915367 h 1509782"/>
              <a:gd name="connsiteX4" fmla="*/ 808074 w 1679944"/>
              <a:gd name="connsiteY4" fmla="*/ 213618 h 1509782"/>
              <a:gd name="connsiteX5" fmla="*/ 1084521 w 1679944"/>
              <a:gd name="connsiteY5" fmla="*/ 1149284 h 1509782"/>
              <a:gd name="connsiteX6" fmla="*/ 1105786 w 1679944"/>
              <a:gd name="connsiteY6" fmla="*/ 967 h 1509782"/>
              <a:gd name="connsiteX7" fmla="*/ 1297172 w 1679944"/>
              <a:gd name="connsiteY7" fmla="*/ 1383200 h 1509782"/>
              <a:gd name="connsiteX8" fmla="*/ 1679944 w 1679944"/>
              <a:gd name="connsiteY8" fmla="*/ 1446995 h 1509782"/>
              <a:gd name="connsiteX9" fmla="*/ 1679944 w 1679944"/>
              <a:gd name="connsiteY9" fmla="*/ 1446995 h 150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9944" h="1509782">
                <a:moveTo>
                  <a:pt x="0" y="1383200"/>
                </a:moveTo>
                <a:cubicBezTo>
                  <a:pt x="184297" y="1432819"/>
                  <a:pt x="368595" y="1482438"/>
                  <a:pt x="467832" y="1340670"/>
                </a:cubicBezTo>
                <a:cubicBezTo>
                  <a:pt x="567069" y="1198902"/>
                  <a:pt x="542260" y="603479"/>
                  <a:pt x="595423" y="532595"/>
                </a:cubicBezTo>
                <a:cubicBezTo>
                  <a:pt x="648586" y="461711"/>
                  <a:pt x="751367" y="968530"/>
                  <a:pt x="786809" y="915367"/>
                </a:cubicBezTo>
                <a:cubicBezTo>
                  <a:pt x="822251" y="862204"/>
                  <a:pt x="758455" y="174632"/>
                  <a:pt x="808074" y="213618"/>
                </a:cubicBezTo>
                <a:cubicBezTo>
                  <a:pt x="857693" y="252604"/>
                  <a:pt x="1034902" y="1184726"/>
                  <a:pt x="1084521" y="1149284"/>
                </a:cubicBezTo>
                <a:cubicBezTo>
                  <a:pt x="1134140" y="1113842"/>
                  <a:pt x="1070344" y="-38019"/>
                  <a:pt x="1105786" y="967"/>
                </a:cubicBezTo>
                <a:cubicBezTo>
                  <a:pt x="1141228" y="39953"/>
                  <a:pt x="1201479" y="1142195"/>
                  <a:pt x="1297172" y="1383200"/>
                </a:cubicBezTo>
                <a:cubicBezTo>
                  <a:pt x="1392865" y="1624205"/>
                  <a:pt x="1679944" y="1446995"/>
                  <a:pt x="1679944" y="1446995"/>
                </a:cubicBezTo>
                <a:lnTo>
                  <a:pt x="1679944" y="1446995"/>
                </a:ln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21281572" y="25225225"/>
            <a:ext cx="859830" cy="771409"/>
          </a:xfrm>
          <a:custGeom>
            <a:avLst/>
            <a:gdLst>
              <a:gd name="connsiteX0" fmla="*/ 0 w 2041451"/>
              <a:gd name="connsiteY0" fmla="*/ 2085358 h 2085358"/>
              <a:gd name="connsiteX1" fmla="*/ 170121 w 2041451"/>
              <a:gd name="connsiteY1" fmla="*/ 681860 h 2085358"/>
              <a:gd name="connsiteX2" fmla="*/ 425302 w 2041451"/>
              <a:gd name="connsiteY2" fmla="*/ 1085898 h 2085358"/>
              <a:gd name="connsiteX3" fmla="*/ 616688 w 2041451"/>
              <a:gd name="connsiteY3" fmla="*/ 1377 h 2085358"/>
              <a:gd name="connsiteX4" fmla="*/ 680484 w 2041451"/>
              <a:gd name="connsiteY4" fmla="*/ 851981 h 2085358"/>
              <a:gd name="connsiteX5" fmla="*/ 744279 w 2041451"/>
              <a:gd name="connsiteY5" fmla="*/ 533005 h 2085358"/>
              <a:gd name="connsiteX6" fmla="*/ 765544 w 2041451"/>
              <a:gd name="connsiteY6" fmla="*/ 1192223 h 2085358"/>
              <a:gd name="connsiteX7" fmla="*/ 978195 w 2041451"/>
              <a:gd name="connsiteY7" fmla="*/ 937042 h 2085358"/>
              <a:gd name="connsiteX8" fmla="*/ 999461 w 2041451"/>
              <a:gd name="connsiteY8" fmla="*/ 1787646 h 2085358"/>
              <a:gd name="connsiteX9" fmla="*/ 1488558 w 2041451"/>
              <a:gd name="connsiteY9" fmla="*/ 1766381 h 2085358"/>
              <a:gd name="connsiteX10" fmla="*/ 1658679 w 2041451"/>
              <a:gd name="connsiteY10" fmla="*/ 745656 h 2085358"/>
              <a:gd name="connsiteX11" fmla="*/ 1679944 w 2041451"/>
              <a:gd name="connsiteY11" fmla="*/ 1553730 h 2085358"/>
              <a:gd name="connsiteX12" fmla="*/ 2041451 w 2041451"/>
              <a:gd name="connsiteY12" fmla="*/ 1766381 h 2085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1451" h="2085358">
                <a:moveTo>
                  <a:pt x="0" y="2085358"/>
                </a:moveTo>
                <a:cubicBezTo>
                  <a:pt x="49618" y="1466897"/>
                  <a:pt x="99237" y="848437"/>
                  <a:pt x="170121" y="681860"/>
                </a:cubicBezTo>
                <a:cubicBezTo>
                  <a:pt x="241005" y="515283"/>
                  <a:pt x="350874" y="1199312"/>
                  <a:pt x="425302" y="1085898"/>
                </a:cubicBezTo>
                <a:cubicBezTo>
                  <a:pt x="499730" y="972484"/>
                  <a:pt x="574158" y="40363"/>
                  <a:pt x="616688" y="1377"/>
                </a:cubicBezTo>
                <a:cubicBezTo>
                  <a:pt x="659218" y="-37609"/>
                  <a:pt x="659219" y="763376"/>
                  <a:pt x="680484" y="851981"/>
                </a:cubicBezTo>
                <a:cubicBezTo>
                  <a:pt x="701749" y="940586"/>
                  <a:pt x="730102" y="476298"/>
                  <a:pt x="744279" y="533005"/>
                </a:cubicBezTo>
                <a:cubicBezTo>
                  <a:pt x="758456" y="589712"/>
                  <a:pt x="726558" y="1124884"/>
                  <a:pt x="765544" y="1192223"/>
                </a:cubicBezTo>
                <a:cubicBezTo>
                  <a:pt x="804530" y="1259562"/>
                  <a:pt x="939209" y="837805"/>
                  <a:pt x="978195" y="937042"/>
                </a:cubicBezTo>
                <a:cubicBezTo>
                  <a:pt x="1017181" y="1036279"/>
                  <a:pt x="914401" y="1649423"/>
                  <a:pt x="999461" y="1787646"/>
                </a:cubicBezTo>
                <a:cubicBezTo>
                  <a:pt x="1084521" y="1925869"/>
                  <a:pt x="1378688" y="1940046"/>
                  <a:pt x="1488558" y="1766381"/>
                </a:cubicBezTo>
                <a:cubicBezTo>
                  <a:pt x="1598428" y="1592716"/>
                  <a:pt x="1626781" y="781098"/>
                  <a:pt x="1658679" y="745656"/>
                </a:cubicBezTo>
                <a:cubicBezTo>
                  <a:pt x="1690577" y="710214"/>
                  <a:pt x="1616149" y="1383609"/>
                  <a:pt x="1679944" y="1553730"/>
                </a:cubicBezTo>
                <a:cubicBezTo>
                  <a:pt x="1743739" y="1723851"/>
                  <a:pt x="1892595" y="1745116"/>
                  <a:pt x="2041451" y="1766381"/>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flipV="1">
            <a:off x="19548480" y="25096434"/>
            <a:ext cx="11234138" cy="1329673"/>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9582814" y="25227203"/>
            <a:ext cx="11146050" cy="1292603"/>
          </a:xfrm>
          <a:prstGeom prst="straightConnector1">
            <a:avLst/>
          </a:prstGeom>
          <a:ln w="38100">
            <a:solidFill>
              <a:srgbClr val="7030A0"/>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60" name="Cube 59"/>
          <p:cNvSpPr/>
          <p:nvPr/>
        </p:nvSpPr>
        <p:spPr>
          <a:xfrm>
            <a:off x="29859149" y="22822889"/>
            <a:ext cx="2829173" cy="2567715"/>
          </a:xfrm>
          <a:prstGeom prst="cub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29286860" y="23731399"/>
            <a:ext cx="373839" cy="1023037"/>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y</a:t>
            </a:r>
          </a:p>
        </p:txBody>
      </p:sp>
      <p:sp>
        <p:nvSpPr>
          <p:cNvPr id="62" name="TextBox 61"/>
          <p:cNvSpPr txBox="1"/>
          <p:nvPr/>
        </p:nvSpPr>
        <p:spPr>
          <a:xfrm>
            <a:off x="29364339" y="22357912"/>
            <a:ext cx="373839" cy="1023037"/>
          </a:xfrm>
          <a:prstGeom prst="rect">
            <a:avLst/>
          </a:prstGeom>
          <a:noFill/>
        </p:spPr>
        <p:txBody>
          <a:bodyPr wrap="square" rtlCol="0">
            <a:spAutoFit/>
          </a:bodyPr>
          <a:lstStyle/>
          <a:p>
            <a:r>
              <a:rPr lang="en-US" dirty="0" smtClean="0">
                <a:solidFill>
                  <a:srgbClr val="FF0000"/>
                </a:solidFill>
                <a:latin typeface="Times New Roman" panose="02020603050405020304" pitchFamily="18" charset="0"/>
                <a:cs typeface="Times New Roman" panose="02020603050405020304" pitchFamily="18" charset="0"/>
              </a:rPr>
              <a:t>x</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30580381" y="22493090"/>
            <a:ext cx="373839" cy="1023037"/>
          </a:xfrm>
          <a:prstGeom prst="rect">
            <a:avLst/>
          </a:prstGeom>
          <a:noFill/>
        </p:spPr>
        <p:txBody>
          <a:bodyPr wrap="square" rtlCol="0">
            <a:spAutoFit/>
          </a:bodyPr>
          <a:lstStyle/>
          <a:p>
            <a:r>
              <a:rPr lang="en-US" dirty="0" smtClean="0">
                <a:solidFill>
                  <a:srgbClr val="FF0000"/>
                </a:solidFill>
                <a:latin typeface="Times New Roman" panose="02020603050405020304" pitchFamily="18" charset="0"/>
                <a:cs typeface="Times New Roman" panose="02020603050405020304" pitchFamily="18" charset="0"/>
              </a:rPr>
              <a:t>z</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65" name="CoverSlide_Header_01.png" descr="/Users/jasonrodriguez/Projects/Power Points/FINAL Template/images/images/CoverSlide_Header_01.png"/>
          <p:cNvPicPr>
            <a:picLocks noChangeAspect="1"/>
          </p:cNvPicPr>
          <p:nvPr/>
        </p:nvPicPr>
        <p:blipFill>
          <a:blip r:embed="rId11" r:link="rId12">
            <a:extLst>
              <a:ext uri="{28A0092B-C50C-407E-A947-70E740481C1C}">
                <a14:useLocalDpi xmlns:a14="http://schemas.microsoft.com/office/drawing/2010/main" val="0"/>
              </a:ext>
            </a:extLst>
          </a:blip>
          <a:stretch>
            <a:fillRect/>
          </a:stretch>
        </p:blipFill>
        <p:spPr>
          <a:xfrm>
            <a:off x="-16790" y="40698278"/>
            <a:ext cx="32919292" cy="1899413"/>
          </a:xfrm>
          <a:prstGeom prst="rect">
            <a:avLst/>
          </a:prstGeom>
        </p:spPr>
      </p:pic>
      <p:pic>
        <p:nvPicPr>
          <p:cNvPr id="3" name="Picture 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919096" y="12329864"/>
            <a:ext cx="2710217" cy="2710217"/>
          </a:xfrm>
          <a:prstGeom prst="rect">
            <a:avLst/>
          </a:prstGeom>
          <a:effectLst>
            <a:outerShdw blurRad="50800" dist="38100" dir="2700000" algn="tl" rotWithShape="0">
              <a:prstClr val="black">
                <a:alpha val="40000"/>
              </a:prstClr>
            </a:outerShdw>
          </a:effectLst>
        </p:spPr>
      </p:pic>
      <p:pic>
        <p:nvPicPr>
          <p:cNvPr id="66" name="Picture 6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093930" y="17736403"/>
            <a:ext cx="1823944" cy="1823944"/>
          </a:xfrm>
          <a:prstGeom prst="rect">
            <a:avLst/>
          </a:prstGeom>
          <a:effectLst>
            <a:outerShdw blurRad="50800" dist="38100" dir="2700000" algn="tl" rotWithShape="0">
              <a:prstClr val="black">
                <a:alpha val="40000"/>
              </a:prstClr>
            </a:outerShdw>
          </a:effectLst>
        </p:spPr>
      </p:pic>
      <p:pic>
        <p:nvPicPr>
          <p:cNvPr id="59" name="Picture 5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948618" y="13094555"/>
            <a:ext cx="3208613" cy="3208613"/>
          </a:xfrm>
          <a:prstGeom prst="rect">
            <a:avLst/>
          </a:prstGeom>
          <a:effectLst>
            <a:outerShdw blurRad="50800" dist="38100" dir="2700000" algn="tl" rotWithShape="0">
              <a:prstClr val="black">
                <a:alpha val="40000"/>
              </a:prstClr>
            </a:outerShdw>
          </a:effectLst>
        </p:spPr>
      </p:pic>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291006" y="11869472"/>
            <a:ext cx="2124275" cy="2124275"/>
          </a:xfrm>
          <a:prstGeom prst="rect">
            <a:avLst/>
          </a:prstGeom>
          <a:effectLst>
            <a:outerShdw blurRad="50800" dist="38100" dir="2700000" algn="tl" rotWithShape="0">
              <a:prstClr val="black">
                <a:alpha val="40000"/>
              </a:prstClr>
            </a:outerShdw>
          </a:effectLst>
        </p:spPr>
      </p:pic>
      <p:pic>
        <p:nvPicPr>
          <p:cNvPr id="68" name="Picture 6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717387" y="15228228"/>
            <a:ext cx="2801312" cy="2785120"/>
          </a:xfrm>
          <a:prstGeom prst="rect">
            <a:avLst/>
          </a:prstGeom>
          <a:effectLst>
            <a:outerShdw blurRad="50800" dist="38100" dir="2700000" algn="tl" rotWithShape="0">
              <a:prstClr val="black">
                <a:alpha val="40000"/>
              </a:prstClr>
            </a:outerShdw>
          </a:effectLst>
        </p:spPr>
      </p:pic>
      <p:pic>
        <p:nvPicPr>
          <p:cNvPr id="69" name="Picture 6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449193" y="14739872"/>
            <a:ext cx="1997782" cy="1997782"/>
          </a:xfrm>
          <a:prstGeom prst="rect">
            <a:avLst/>
          </a:prstGeom>
          <a:effectLst>
            <a:outerShdw blurRad="50800" dist="38100" dir="2700000" algn="tl" rotWithShape="0">
              <a:prstClr val="black">
                <a:alpha val="40000"/>
              </a:prstClr>
            </a:outerShdw>
          </a:effectLst>
        </p:spPr>
      </p:pic>
      <p:pic>
        <p:nvPicPr>
          <p:cNvPr id="71" name="Picture 70"/>
          <p:cNvPicPr>
            <a:picLocks noChangeAspect="1"/>
          </p:cNvPicPr>
          <p:nvPr/>
        </p:nvPicPr>
        <p:blipFill rotWithShape="1">
          <a:blip r:embed="rId22" cstate="print">
            <a:extLst>
              <a:ext uri="{28A0092B-C50C-407E-A947-70E740481C1C}">
                <a14:useLocalDpi xmlns:a14="http://schemas.microsoft.com/office/drawing/2010/main" val="0"/>
              </a:ext>
            </a:extLst>
          </a:blip>
          <a:srcRect l="1" r="-1438" b="27376"/>
          <a:stretch/>
        </p:blipFill>
        <p:spPr>
          <a:xfrm>
            <a:off x="1274726" y="11284764"/>
            <a:ext cx="1957709" cy="2508050"/>
          </a:xfrm>
          <a:prstGeom prst="rect">
            <a:avLst/>
          </a:prstGeom>
          <a:effectLst>
            <a:outerShdw blurRad="50800" dist="38100" dir="2700000" algn="tl" rotWithShape="0">
              <a:prstClr val="black">
                <a:alpha val="40000"/>
              </a:prstClr>
            </a:outerShdw>
          </a:effectLst>
        </p:spPr>
      </p:pic>
      <p:pic>
        <p:nvPicPr>
          <p:cNvPr id="72" name="Picture 7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647092" y="17191051"/>
            <a:ext cx="2090680" cy="2168266"/>
          </a:xfrm>
          <a:prstGeom prst="rect">
            <a:avLst/>
          </a:prstGeom>
          <a:effectLst>
            <a:outerShdw blurRad="50800" dist="38100" dir="2700000" algn="tl" rotWithShape="0">
              <a:prstClr val="black">
                <a:alpha val="40000"/>
              </a:prstClr>
            </a:outerShdw>
          </a:effectLst>
        </p:spPr>
      </p:pic>
      <p:pic>
        <p:nvPicPr>
          <p:cNvPr id="76" name="Picture 75"/>
          <p:cNvPicPr>
            <a:picLocks noChangeAspect="1"/>
          </p:cNvPicPr>
          <p:nvPr/>
        </p:nvPicPr>
        <p:blipFill>
          <a:blip r:embed="rId24"/>
          <a:stretch>
            <a:fillRect/>
          </a:stretch>
        </p:blipFill>
        <p:spPr>
          <a:xfrm>
            <a:off x="11644386" y="15430300"/>
            <a:ext cx="2016135" cy="2446610"/>
          </a:xfrm>
          <a:prstGeom prst="rect">
            <a:avLst/>
          </a:prstGeom>
          <a:effectLst>
            <a:outerShdw blurRad="50800" dist="38100" dir="2700000" algn="tl" rotWithShape="0">
              <a:prstClr val="black">
                <a:alpha val="40000"/>
              </a:prstClr>
            </a:outerShdw>
          </a:effectLst>
        </p:spPr>
      </p:pic>
      <p:sp>
        <p:nvSpPr>
          <p:cNvPr id="77" name="Rectangle 76"/>
          <p:cNvSpPr/>
          <p:nvPr/>
        </p:nvSpPr>
        <p:spPr>
          <a:xfrm>
            <a:off x="6717387" y="19584788"/>
            <a:ext cx="2414256" cy="1413075"/>
          </a:xfrm>
          <a:prstGeom prst="rect">
            <a:avLst/>
          </a:prstGeom>
          <a:solidFill>
            <a:schemeClr val="accen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a:t>
            </a:r>
            <a:endParaRPr lang="en-US" dirty="0"/>
          </a:p>
        </p:txBody>
      </p:sp>
      <p:sp>
        <p:nvSpPr>
          <p:cNvPr id="78" name="TextBox 77"/>
          <p:cNvSpPr txBox="1"/>
          <p:nvPr/>
        </p:nvSpPr>
        <p:spPr>
          <a:xfrm>
            <a:off x="10920612" y="20168740"/>
            <a:ext cx="21676013" cy="1938992"/>
          </a:xfrm>
          <a:prstGeom prst="rect">
            <a:avLst/>
          </a:prstGeom>
          <a:noFill/>
        </p:spPr>
        <p:txBody>
          <a:bodyPr wrap="square" rtlCol="0">
            <a:spAutoFit/>
          </a:bodyPr>
          <a:lstStyle/>
          <a:p>
            <a:pPr algn="just"/>
            <a:r>
              <a:rPr lang="en-US" sz="4000" dirty="0" smtClean="0"/>
              <a:t>If you also believe in what we do and that, by working hard together, we will make it happen one day, the door to your left is open (please knock if not). Also feel free to email Yuping:  </a:t>
            </a:r>
            <a:r>
              <a:rPr lang="en-US" sz="4000" u="sng" dirty="0" smtClean="0">
                <a:hlinkClick r:id="rId25"/>
              </a:rPr>
              <a:t>yuping.huang@stevens.edu</a:t>
            </a:r>
            <a:r>
              <a:rPr lang="en-US" sz="4000" u="sng" dirty="0" smtClean="0"/>
              <a:t> </a:t>
            </a:r>
            <a:r>
              <a:rPr lang="en-US" sz="4000" dirty="0" smtClean="0"/>
              <a:t>about graduate, undergraduate, and pre-college research opportunities. </a:t>
            </a:r>
            <a:endParaRPr lang="en-US" sz="4000" dirty="0"/>
          </a:p>
        </p:txBody>
      </p:sp>
    </p:spTree>
    <p:extLst>
      <p:ext uri="{BB962C8B-B14F-4D97-AF65-F5344CB8AC3E}">
        <p14:creationId xmlns:p14="http://schemas.microsoft.com/office/powerpoint/2010/main" val="3845202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195</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YUPING HUANG</dc:creator>
  <cp:lastModifiedBy>YUPING HUANG</cp:lastModifiedBy>
  <cp:revision>18</cp:revision>
  <dcterms:created xsi:type="dcterms:W3CDTF">2016-02-24T20:38:17Z</dcterms:created>
  <dcterms:modified xsi:type="dcterms:W3CDTF">2016-03-11T18:14:05Z</dcterms:modified>
</cp:coreProperties>
</file>