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80" y="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9E2C1-D901-4C59-B531-807A184F06A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4B83E-637D-418D-BE4C-5E521CBAA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4B83E-637D-418D-BE4C-5E521CBAA8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3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4B83E-637D-418D-BE4C-5E521CBAA8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4B83E-637D-418D-BE4C-5E521CBAA8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7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4B83E-637D-418D-BE4C-5E521CBAA8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F7E3-42B5-454A-A537-2A0C0B0D5A1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854E-DBB6-404F-B714-44B29FBF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0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F7E3-42B5-454A-A537-2A0C0B0D5A1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854E-DBB6-404F-B714-44B29FBF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F7E3-42B5-454A-A537-2A0C0B0D5A1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854E-DBB6-404F-B714-44B29FBF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3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F7E3-42B5-454A-A537-2A0C0B0D5A1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854E-DBB6-404F-B714-44B29FBF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8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F7E3-42B5-454A-A537-2A0C0B0D5A1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854E-DBB6-404F-B714-44B29FBF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0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F7E3-42B5-454A-A537-2A0C0B0D5A1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854E-DBB6-404F-B714-44B29FBF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5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F7E3-42B5-454A-A537-2A0C0B0D5A1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854E-DBB6-404F-B714-44B29FBF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4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F7E3-42B5-454A-A537-2A0C0B0D5A1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854E-DBB6-404F-B714-44B29FBF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2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F7E3-42B5-454A-A537-2A0C0B0D5A1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854E-DBB6-404F-B714-44B29FBF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3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F7E3-42B5-454A-A537-2A0C0B0D5A1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854E-DBB6-404F-B714-44B29FBF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3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F7E3-42B5-454A-A537-2A0C0B0D5A1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854E-DBB6-404F-B714-44B29FBF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6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F7E3-42B5-454A-A537-2A0C0B0D5A1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854E-DBB6-404F-B714-44B29FBF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7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77438" y="1362292"/>
            <a:ext cx="40392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latin typeface="Agency FB" panose="020B0503020202020204" pitchFamily="34" charset="0"/>
              </a:rPr>
              <a:t>QuEST</a:t>
            </a:r>
            <a:endParaRPr lang="en-US" sz="115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95" y="2163830"/>
            <a:ext cx="7178410" cy="50490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91081" y="2281954"/>
            <a:ext cx="750424" cy="9532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z-Cyrl-AZ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ѱ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921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/>
          <p:cNvGrpSpPr/>
          <p:nvPr/>
        </p:nvGrpSpPr>
        <p:grpSpPr>
          <a:xfrm>
            <a:off x="3865078" y="3009017"/>
            <a:ext cx="4212134" cy="1777111"/>
            <a:chOff x="1421283" y="3802036"/>
            <a:chExt cx="4212134" cy="1777111"/>
          </a:xfrm>
        </p:grpSpPr>
        <p:cxnSp>
          <p:nvCxnSpPr>
            <p:cNvPr id="207" name="Curved Connector 206"/>
            <p:cNvCxnSpPr/>
            <p:nvPr/>
          </p:nvCxnSpPr>
          <p:spPr>
            <a:xfrm flipV="1">
              <a:off x="1421283" y="4430857"/>
              <a:ext cx="1195381" cy="329630"/>
            </a:xfrm>
            <a:prstGeom prst="curvedConnector3">
              <a:avLst/>
            </a:prstGeom>
            <a:ln w="317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ube 3"/>
            <p:cNvSpPr/>
            <p:nvPr/>
          </p:nvSpPr>
          <p:spPr>
            <a:xfrm>
              <a:off x="2016245" y="3867607"/>
              <a:ext cx="3608385" cy="1262601"/>
            </a:xfrm>
            <a:prstGeom prst="cube">
              <a:avLst>
                <a:gd name="adj" fmla="val 9354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954113" y="3867608"/>
              <a:ext cx="1614284" cy="542397"/>
              <a:chOff x="848860" y="3867608"/>
              <a:chExt cx="1614284" cy="542397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040008" y="386760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990335" y="3911240"/>
                <a:ext cx="1423136" cy="362431"/>
                <a:chOff x="2421731" y="4334464"/>
                <a:chExt cx="3629024" cy="947149"/>
              </a:xfrm>
            </p:grpSpPr>
            <p:sp>
              <p:nvSpPr>
                <p:cNvPr id="24" name="Freeform 23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951588" y="3954651"/>
                <a:ext cx="1423136" cy="362431"/>
                <a:chOff x="2421731" y="4334464"/>
                <a:chExt cx="3629024" cy="947149"/>
              </a:xfrm>
            </p:grpSpPr>
            <p:sp>
              <p:nvSpPr>
                <p:cNvPr id="27" name="Freeform 26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907238" y="399827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33" name="Freeform 32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848860" y="4047574"/>
                <a:ext cx="1423136" cy="362431"/>
                <a:chOff x="2421731" y="4334464"/>
                <a:chExt cx="3629024" cy="947149"/>
              </a:xfrm>
            </p:grpSpPr>
            <p:sp>
              <p:nvSpPr>
                <p:cNvPr id="36" name="Freeform 35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>
              <a:off x="2734605" y="4088248"/>
              <a:ext cx="1614284" cy="542397"/>
              <a:chOff x="848860" y="3867608"/>
              <a:chExt cx="1614284" cy="542397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040008" y="386760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55" name="Freeform 54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990335" y="3911240"/>
                <a:ext cx="1423136" cy="362431"/>
                <a:chOff x="2421731" y="4334464"/>
                <a:chExt cx="3629024" cy="947149"/>
              </a:xfrm>
            </p:grpSpPr>
            <p:sp>
              <p:nvSpPr>
                <p:cNvPr id="53" name="Freeform 52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 53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951588" y="3954651"/>
                <a:ext cx="1423136" cy="362431"/>
                <a:chOff x="2421731" y="4334464"/>
                <a:chExt cx="3629024" cy="947149"/>
              </a:xfrm>
            </p:grpSpPr>
            <p:sp>
              <p:nvSpPr>
                <p:cNvPr id="51" name="Freeform 50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 51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907238" y="399827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49" name="Freeform 48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848860" y="4047574"/>
                <a:ext cx="1423136" cy="362431"/>
                <a:chOff x="2421731" y="4334464"/>
                <a:chExt cx="3629024" cy="947149"/>
              </a:xfrm>
            </p:grpSpPr>
            <p:sp>
              <p:nvSpPr>
                <p:cNvPr id="47" name="Freeform 46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47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7" name="Group 56"/>
            <p:cNvGrpSpPr/>
            <p:nvPr/>
          </p:nvGrpSpPr>
          <p:grpSpPr>
            <a:xfrm>
              <a:off x="2500026" y="4312619"/>
              <a:ext cx="1614284" cy="542397"/>
              <a:chOff x="848860" y="3867608"/>
              <a:chExt cx="1614284" cy="54239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040008" y="386760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71" name="Freeform 70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990335" y="3911240"/>
                <a:ext cx="1423136" cy="362431"/>
                <a:chOff x="2421731" y="4334464"/>
                <a:chExt cx="3629024" cy="947149"/>
              </a:xfrm>
            </p:grpSpPr>
            <p:sp>
              <p:nvSpPr>
                <p:cNvPr id="69" name="Freeform 68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 69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951588" y="3954651"/>
                <a:ext cx="1423136" cy="362431"/>
                <a:chOff x="2421731" y="4334464"/>
                <a:chExt cx="3629024" cy="947149"/>
              </a:xfrm>
            </p:grpSpPr>
            <p:sp>
              <p:nvSpPr>
                <p:cNvPr id="67" name="Freeform 66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907238" y="399827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65" name="Freeform 64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848860" y="4047574"/>
                <a:ext cx="1423136" cy="362431"/>
                <a:chOff x="2421731" y="4334464"/>
                <a:chExt cx="3629024" cy="947149"/>
              </a:xfrm>
            </p:grpSpPr>
            <p:sp>
              <p:nvSpPr>
                <p:cNvPr id="63" name="Freeform 62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2274513" y="4532752"/>
              <a:ext cx="1614284" cy="542397"/>
              <a:chOff x="848860" y="3867608"/>
              <a:chExt cx="1614284" cy="54239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040008" y="386760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37" name="Freeform 136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Freeform 137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990335" y="3911240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35" name="Freeform 134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reeform 135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951588" y="3954651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33" name="Freeform 132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Freeform 133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907238" y="399827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31" name="Freeform 130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 131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848860" y="4047574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29" name="Freeform 128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Freeform 129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3" name="Cube 202"/>
            <p:cNvSpPr/>
            <p:nvPr/>
          </p:nvSpPr>
          <p:spPr>
            <a:xfrm>
              <a:off x="2018260" y="3806714"/>
              <a:ext cx="1228435" cy="1231145"/>
            </a:xfrm>
            <a:prstGeom prst="cube">
              <a:avLst>
                <a:gd name="adj" fmla="val 9354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Cube 121"/>
            <p:cNvSpPr/>
            <p:nvPr/>
          </p:nvSpPr>
          <p:spPr>
            <a:xfrm>
              <a:off x="3418999" y="3861167"/>
              <a:ext cx="2156040" cy="1213982"/>
            </a:xfrm>
            <a:prstGeom prst="cube">
              <a:avLst>
                <a:gd name="adj" fmla="val 9354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Cube 203"/>
            <p:cNvSpPr/>
            <p:nvPr/>
          </p:nvSpPr>
          <p:spPr>
            <a:xfrm>
              <a:off x="2142460" y="3802036"/>
              <a:ext cx="3426647" cy="1221542"/>
            </a:xfrm>
            <a:prstGeom prst="cube">
              <a:avLst>
                <a:gd name="adj" fmla="val 93548"/>
              </a:avLst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Arrow Connector 209"/>
            <p:cNvCxnSpPr/>
            <p:nvPr/>
          </p:nvCxnSpPr>
          <p:spPr>
            <a:xfrm>
              <a:off x="2029286" y="5263117"/>
              <a:ext cx="245069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/>
            <p:cNvSpPr txBox="1"/>
            <p:nvPr/>
          </p:nvSpPr>
          <p:spPr>
            <a:xfrm>
              <a:off x="3068992" y="5209815"/>
              <a:ext cx="137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cm </a:t>
              </a:r>
              <a:endParaRPr lang="en-US" dirty="0"/>
            </a:p>
          </p:txBody>
        </p:sp>
        <p:cxnSp>
          <p:nvCxnSpPr>
            <p:cNvPr id="212" name="Curved Connector 211"/>
            <p:cNvCxnSpPr/>
            <p:nvPr/>
          </p:nvCxnSpPr>
          <p:spPr>
            <a:xfrm>
              <a:off x="5000982" y="4455957"/>
              <a:ext cx="632435" cy="581902"/>
            </a:xfrm>
            <a:prstGeom prst="curvedConnector3">
              <a:avLst/>
            </a:prstGeom>
            <a:ln w="317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959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Curved Connector 206"/>
          <p:cNvCxnSpPr/>
          <p:nvPr/>
        </p:nvCxnSpPr>
        <p:spPr>
          <a:xfrm>
            <a:off x="5312546" y="1389964"/>
            <a:ext cx="4347707" cy="2401388"/>
          </a:xfrm>
          <a:prstGeom prst="curvedConnector3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282999" y="619860"/>
            <a:ext cx="3656555" cy="1354596"/>
            <a:chOff x="4467849" y="2942275"/>
            <a:chExt cx="3656555" cy="1354596"/>
          </a:xfrm>
        </p:grpSpPr>
        <p:sp>
          <p:nvSpPr>
            <p:cNvPr id="4" name="Cube 3"/>
            <p:cNvSpPr/>
            <p:nvPr/>
          </p:nvSpPr>
          <p:spPr>
            <a:xfrm>
              <a:off x="4467849" y="3005622"/>
              <a:ext cx="3656555" cy="1291249"/>
            </a:xfrm>
            <a:prstGeom prst="cube">
              <a:avLst>
                <a:gd name="adj" fmla="val 9354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418026" y="3005624"/>
              <a:ext cx="1635833" cy="554704"/>
              <a:chOff x="848860" y="3867608"/>
              <a:chExt cx="1614284" cy="542397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040008" y="386760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990335" y="3911240"/>
                <a:ext cx="1423136" cy="362431"/>
                <a:chOff x="2421731" y="4334464"/>
                <a:chExt cx="3629024" cy="947149"/>
              </a:xfrm>
            </p:grpSpPr>
            <p:sp>
              <p:nvSpPr>
                <p:cNvPr id="24" name="Freeform 23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951588" y="3954651"/>
                <a:ext cx="1423136" cy="362431"/>
                <a:chOff x="2421731" y="4334464"/>
                <a:chExt cx="3629024" cy="947149"/>
              </a:xfrm>
            </p:grpSpPr>
            <p:sp>
              <p:nvSpPr>
                <p:cNvPr id="27" name="Freeform 26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907238" y="399827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33" name="Freeform 32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848860" y="4047574"/>
                <a:ext cx="1423136" cy="362431"/>
                <a:chOff x="2421731" y="4334464"/>
                <a:chExt cx="3629024" cy="947149"/>
              </a:xfrm>
            </p:grpSpPr>
            <p:sp>
              <p:nvSpPr>
                <p:cNvPr id="36" name="Freeform 35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>
              <a:off x="5195637" y="3235155"/>
              <a:ext cx="1635833" cy="554704"/>
              <a:chOff x="848860" y="3867608"/>
              <a:chExt cx="1614284" cy="542397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040008" y="386760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55" name="Freeform 54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990335" y="3911240"/>
                <a:ext cx="1423136" cy="362431"/>
                <a:chOff x="2421731" y="4334464"/>
                <a:chExt cx="3629024" cy="947149"/>
              </a:xfrm>
            </p:grpSpPr>
            <p:sp>
              <p:nvSpPr>
                <p:cNvPr id="53" name="Freeform 52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 53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951588" y="3954651"/>
                <a:ext cx="1423136" cy="362431"/>
                <a:chOff x="2421731" y="4334464"/>
                <a:chExt cx="3629024" cy="947149"/>
              </a:xfrm>
            </p:grpSpPr>
            <p:sp>
              <p:nvSpPr>
                <p:cNvPr id="51" name="Freeform 50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 51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907238" y="399827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49" name="Freeform 48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848860" y="4047574"/>
                <a:ext cx="1423136" cy="362431"/>
                <a:chOff x="2421731" y="4334464"/>
                <a:chExt cx="3629024" cy="947149"/>
              </a:xfrm>
            </p:grpSpPr>
            <p:sp>
              <p:nvSpPr>
                <p:cNvPr id="47" name="Freeform 46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47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7" name="Group 56"/>
            <p:cNvGrpSpPr/>
            <p:nvPr/>
          </p:nvGrpSpPr>
          <p:grpSpPr>
            <a:xfrm>
              <a:off x="4957979" y="3468567"/>
              <a:ext cx="1635833" cy="554704"/>
              <a:chOff x="848860" y="3867608"/>
              <a:chExt cx="1614284" cy="54239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040008" y="386760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71" name="Freeform 70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990335" y="3911240"/>
                <a:ext cx="1423136" cy="362431"/>
                <a:chOff x="2421731" y="4334464"/>
                <a:chExt cx="3629024" cy="947149"/>
              </a:xfrm>
            </p:grpSpPr>
            <p:sp>
              <p:nvSpPr>
                <p:cNvPr id="69" name="Freeform 68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 69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951588" y="3954651"/>
                <a:ext cx="1423136" cy="362431"/>
                <a:chOff x="2421731" y="4334464"/>
                <a:chExt cx="3629024" cy="947149"/>
              </a:xfrm>
            </p:grpSpPr>
            <p:sp>
              <p:nvSpPr>
                <p:cNvPr id="67" name="Freeform 66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907238" y="399827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65" name="Freeform 64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848860" y="4047574"/>
                <a:ext cx="1423136" cy="362431"/>
                <a:chOff x="2421731" y="4334464"/>
                <a:chExt cx="3629024" cy="947149"/>
              </a:xfrm>
            </p:grpSpPr>
            <p:sp>
              <p:nvSpPr>
                <p:cNvPr id="63" name="Freeform 62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4729507" y="3697570"/>
              <a:ext cx="1635833" cy="554704"/>
              <a:chOff x="848860" y="3867608"/>
              <a:chExt cx="1614284" cy="54239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040008" y="386760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37" name="Freeform 136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Freeform 137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990335" y="3911240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35" name="Freeform 134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reeform 135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951588" y="3954651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33" name="Freeform 132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Freeform 133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907238" y="399827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31" name="Freeform 130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 131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848860" y="4047574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29" name="Freeform 128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Freeform 129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3" name="Cube 202"/>
            <p:cNvSpPr/>
            <p:nvPr/>
          </p:nvSpPr>
          <p:spPr>
            <a:xfrm>
              <a:off x="4469890" y="2942275"/>
              <a:ext cx="1244834" cy="1259080"/>
            </a:xfrm>
            <a:prstGeom prst="cube">
              <a:avLst>
                <a:gd name="adj" fmla="val 9354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Cube 121"/>
            <p:cNvSpPr/>
            <p:nvPr/>
          </p:nvSpPr>
          <p:spPr>
            <a:xfrm>
              <a:off x="5889014" y="2998923"/>
              <a:ext cx="2184338" cy="1262899"/>
            </a:xfrm>
            <a:prstGeom prst="cube">
              <a:avLst>
                <a:gd name="adj" fmla="val 9354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Cube 203"/>
            <p:cNvSpPr/>
            <p:nvPr/>
          </p:nvSpPr>
          <p:spPr>
            <a:xfrm>
              <a:off x="4595719" y="3002145"/>
              <a:ext cx="3472391" cy="1249259"/>
            </a:xfrm>
            <a:prstGeom prst="cube">
              <a:avLst>
                <a:gd name="adj" fmla="val 93548"/>
              </a:avLst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2" name="Curved Connector 211"/>
          <p:cNvCxnSpPr/>
          <p:nvPr/>
        </p:nvCxnSpPr>
        <p:spPr>
          <a:xfrm>
            <a:off x="3682218" y="5252270"/>
            <a:ext cx="640878" cy="595106"/>
          </a:xfrm>
          <a:prstGeom prst="curvedConnector3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9077811" y="3201557"/>
            <a:ext cx="3656555" cy="1354596"/>
            <a:chOff x="4467849" y="2942275"/>
            <a:chExt cx="3656555" cy="1354596"/>
          </a:xfrm>
        </p:grpSpPr>
        <p:sp>
          <p:nvSpPr>
            <p:cNvPr id="78" name="Cube 77"/>
            <p:cNvSpPr/>
            <p:nvPr/>
          </p:nvSpPr>
          <p:spPr>
            <a:xfrm>
              <a:off x="4467849" y="3005622"/>
              <a:ext cx="3656555" cy="1291249"/>
            </a:xfrm>
            <a:prstGeom prst="cube">
              <a:avLst>
                <a:gd name="adj" fmla="val 9354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418026" y="3005624"/>
              <a:ext cx="1635833" cy="554704"/>
              <a:chOff x="848860" y="3867608"/>
              <a:chExt cx="1614284" cy="542397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1040008" y="386760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61" name="Freeform 160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990335" y="3911240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59" name="Freeform 158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reeform 159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951588" y="3954651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57" name="Freeform 156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Freeform 157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907238" y="399827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55" name="Freeform 154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reeform 155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848860" y="4047574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53" name="Freeform 152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0" name="Group 79"/>
            <p:cNvGrpSpPr/>
            <p:nvPr/>
          </p:nvGrpSpPr>
          <p:grpSpPr>
            <a:xfrm>
              <a:off x="5195637" y="3235155"/>
              <a:ext cx="1635833" cy="554704"/>
              <a:chOff x="848860" y="3867608"/>
              <a:chExt cx="1614284" cy="542397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1040008" y="386760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46" name="Freeform 145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Freeform 146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990335" y="3911240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reeform 144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951588" y="3954651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42" name="Freeform 141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 142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907238" y="399827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40" name="Freeform 139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 140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848860" y="4047574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21" name="Freeform 120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Freeform 138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4957979" y="3468567"/>
              <a:ext cx="1635833" cy="554704"/>
              <a:chOff x="848860" y="3867608"/>
              <a:chExt cx="1614284" cy="542397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040008" y="386760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14" name="Freeform 113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990335" y="3911240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12" name="Freeform 111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951588" y="3954651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10" name="Freeform 109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reeform 110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907238" y="399827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08" name="Freeform 107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848860" y="4047574"/>
                <a:ext cx="1423136" cy="362431"/>
                <a:chOff x="2421731" y="4334464"/>
                <a:chExt cx="3629024" cy="947149"/>
              </a:xfrm>
            </p:grpSpPr>
            <p:sp>
              <p:nvSpPr>
                <p:cNvPr id="106" name="Freeform 105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2" name="Group 81"/>
            <p:cNvGrpSpPr/>
            <p:nvPr/>
          </p:nvGrpSpPr>
          <p:grpSpPr>
            <a:xfrm>
              <a:off x="4729507" y="3697570"/>
              <a:ext cx="1635833" cy="554704"/>
              <a:chOff x="848860" y="3867608"/>
              <a:chExt cx="1614284" cy="542397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040008" y="386760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99" name="Freeform 98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Freeform 99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990335" y="3911240"/>
                <a:ext cx="1423136" cy="362431"/>
                <a:chOff x="2421731" y="4334464"/>
                <a:chExt cx="3629024" cy="947149"/>
              </a:xfrm>
            </p:grpSpPr>
            <p:sp>
              <p:nvSpPr>
                <p:cNvPr id="97" name="Freeform 96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 97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951588" y="3954651"/>
                <a:ext cx="1423136" cy="362431"/>
                <a:chOff x="2421731" y="4334464"/>
                <a:chExt cx="3629024" cy="947149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reeform 95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907238" y="3998278"/>
                <a:ext cx="1423136" cy="362431"/>
                <a:chOff x="2421731" y="4334464"/>
                <a:chExt cx="3629024" cy="947149"/>
              </a:xfrm>
            </p:grpSpPr>
            <p:sp>
              <p:nvSpPr>
                <p:cNvPr id="93" name="Freeform 92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848860" y="4047574"/>
                <a:ext cx="1423136" cy="362431"/>
                <a:chOff x="2421731" y="4334464"/>
                <a:chExt cx="3629024" cy="947149"/>
              </a:xfrm>
            </p:grpSpPr>
            <p:sp>
              <p:nvSpPr>
                <p:cNvPr id="91" name="Freeform 90"/>
                <p:cNvSpPr/>
                <p:nvPr/>
              </p:nvSpPr>
              <p:spPr>
                <a:xfrm>
                  <a:off x="2421731" y="433446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reeform 91"/>
                <p:cNvSpPr/>
                <p:nvPr/>
              </p:nvSpPr>
              <p:spPr>
                <a:xfrm rot="10800000">
                  <a:off x="4221955" y="4772614"/>
                  <a:ext cx="1828800" cy="508999"/>
                </a:xfrm>
                <a:custGeom>
                  <a:avLst/>
                  <a:gdLst>
                    <a:gd name="connsiteX0" fmla="*/ 0 w 1828800"/>
                    <a:gd name="connsiteY0" fmla="*/ 8936 h 508999"/>
                    <a:gd name="connsiteX1" fmla="*/ 950119 w 1828800"/>
                    <a:gd name="connsiteY1" fmla="*/ 8936 h 508999"/>
                    <a:gd name="connsiteX2" fmla="*/ 1607344 w 1828800"/>
                    <a:gd name="connsiteY2" fmla="*/ 101805 h 508999"/>
                    <a:gd name="connsiteX3" fmla="*/ 1828800 w 1828800"/>
                    <a:gd name="connsiteY3" fmla="*/ 508999 h 50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508999">
                      <a:moveTo>
                        <a:pt x="0" y="8936"/>
                      </a:moveTo>
                      <a:cubicBezTo>
                        <a:pt x="341114" y="1197"/>
                        <a:pt x="682229" y="-6542"/>
                        <a:pt x="950119" y="8936"/>
                      </a:cubicBezTo>
                      <a:cubicBezTo>
                        <a:pt x="1218009" y="24414"/>
                        <a:pt x="1460897" y="18461"/>
                        <a:pt x="1607344" y="101805"/>
                      </a:cubicBezTo>
                      <a:cubicBezTo>
                        <a:pt x="1753791" y="185149"/>
                        <a:pt x="1778794" y="381602"/>
                        <a:pt x="1828800" y="508999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3" name="Cube 82"/>
            <p:cNvSpPr/>
            <p:nvPr/>
          </p:nvSpPr>
          <p:spPr>
            <a:xfrm>
              <a:off x="4469890" y="2942275"/>
              <a:ext cx="1244834" cy="1259080"/>
            </a:xfrm>
            <a:prstGeom prst="cube">
              <a:avLst>
                <a:gd name="adj" fmla="val 9354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5889014" y="2998923"/>
              <a:ext cx="2184338" cy="1262899"/>
            </a:xfrm>
            <a:prstGeom prst="cube">
              <a:avLst>
                <a:gd name="adj" fmla="val 9354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4595719" y="3002145"/>
              <a:ext cx="3472391" cy="1249259"/>
            </a:xfrm>
            <a:prstGeom prst="cube">
              <a:avLst>
                <a:gd name="adj" fmla="val 93548"/>
              </a:avLst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04" y="2800038"/>
            <a:ext cx="3462660" cy="128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1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Curved Connector 206"/>
          <p:cNvCxnSpPr/>
          <p:nvPr/>
        </p:nvCxnSpPr>
        <p:spPr>
          <a:xfrm rot="5400000">
            <a:off x="4643851" y="3373401"/>
            <a:ext cx="1927860" cy="1068149"/>
          </a:xfrm>
          <a:prstGeom prst="curvedConnector3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urved Connector 211"/>
          <p:cNvCxnSpPr/>
          <p:nvPr/>
        </p:nvCxnSpPr>
        <p:spPr>
          <a:xfrm flipV="1">
            <a:off x="2864583" y="2943545"/>
            <a:ext cx="1683141" cy="1343886"/>
          </a:xfrm>
          <a:prstGeom prst="curvedConnector3">
            <a:avLst>
              <a:gd name="adj1" fmla="val 50000"/>
            </a:avLst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995" y="2514765"/>
            <a:ext cx="2313870" cy="857561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05" y="4570846"/>
            <a:ext cx="2313870" cy="857561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18" y="3905564"/>
            <a:ext cx="2313870" cy="857561"/>
          </a:xfrm>
          <a:prstGeom prst="rect">
            <a:avLst/>
          </a:prstGeom>
        </p:spPr>
      </p:pic>
      <p:cxnSp>
        <p:nvCxnSpPr>
          <p:cNvPr id="165" name="Curved Connector 164"/>
          <p:cNvCxnSpPr/>
          <p:nvPr/>
        </p:nvCxnSpPr>
        <p:spPr>
          <a:xfrm rot="16200000" flipH="1">
            <a:off x="3612916" y="1845299"/>
            <a:ext cx="1256828" cy="765550"/>
          </a:xfrm>
          <a:prstGeom prst="curvedConnector3">
            <a:avLst>
              <a:gd name="adj1" fmla="val 50000"/>
            </a:avLst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53" y="1053340"/>
            <a:ext cx="2313870" cy="8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9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10800000">
            <a:off x="1899865" y="3305176"/>
            <a:ext cx="8396660" cy="3165116"/>
          </a:xfrm>
          <a:prstGeom prst="ellipse">
            <a:avLst/>
          </a:prstGeom>
          <a:gradFill flip="none" rotWithShape="1">
            <a:gsLst>
              <a:gs pos="9000">
                <a:schemeClr val="accent5">
                  <a:lumMod val="0"/>
                  <a:lumOff val="100000"/>
                </a:schemeClr>
              </a:gs>
              <a:gs pos="8000">
                <a:schemeClr val="accent5">
                  <a:lumMod val="0"/>
                  <a:lumOff val="100000"/>
                </a:schemeClr>
              </a:gs>
              <a:gs pos="44000">
                <a:schemeClr val="accent5">
                  <a:lumMod val="100000"/>
                </a:schemeClr>
              </a:gs>
            </a:gsLst>
            <a:lin ang="14400000" scaled="0"/>
            <a:tileRect/>
          </a:gradFill>
          <a:ln>
            <a:noFill/>
          </a:ln>
          <a:effectLst>
            <a:glow rad="139700">
              <a:schemeClr val="accent1">
                <a:lumMod val="40000"/>
                <a:lumOff val="6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1366773">
            <a:off x="1056861" y="3433735"/>
            <a:ext cx="9673010" cy="3499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2657475" y="2298162"/>
            <a:ext cx="4042645" cy="1862048"/>
          </a:xfrm>
          <a:prstGeom prst="rect">
            <a:avLst/>
          </a:prstGeom>
          <a:noFill/>
          <a:effectLst>
            <a:outerShdw blurRad="50800" dist="127000" dir="1800000" algn="l" rotWithShape="0">
              <a:prstClr val="black">
                <a:alpha val="40000"/>
              </a:prstClr>
            </a:outerShdw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sz="11500" dirty="0" smtClean="0">
                <a:cs typeface="Aharoni" panose="02010803020104030203" pitchFamily="2" charset="-79"/>
              </a:rPr>
              <a:t>QuEST</a:t>
            </a:r>
            <a:endParaRPr lang="en-US" sz="11500" dirty="0">
              <a:cs typeface="Aharoni" panose="02010803020104030203" pitchFamily="2" charset="-79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57475" y="3523142"/>
            <a:ext cx="190500" cy="1905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681316" y="3257752"/>
            <a:ext cx="909997" cy="315059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66027" y="3656736"/>
            <a:ext cx="625286" cy="0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78670" y="3735167"/>
            <a:ext cx="341187" cy="104033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24891" y="2738558"/>
            <a:ext cx="894966" cy="742660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77467" y="3838302"/>
            <a:ext cx="578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Laboratory for </a:t>
            </a:r>
            <a:r>
              <a:rPr lang="en-US" b="1" dirty="0" smtClean="0">
                <a:solidFill>
                  <a:schemeClr val="accent5"/>
                </a:solidFill>
              </a:rPr>
              <a:t>Qu</a:t>
            </a:r>
            <a:r>
              <a:rPr lang="en-US" dirty="0" smtClean="0">
                <a:solidFill>
                  <a:schemeClr val="accent5"/>
                </a:solidFill>
              </a:rPr>
              <a:t>antum </a:t>
            </a:r>
            <a:r>
              <a:rPr lang="en-US" b="1" dirty="0" smtClean="0">
                <a:solidFill>
                  <a:schemeClr val="accent5"/>
                </a:solidFill>
              </a:rPr>
              <a:t>E</a:t>
            </a:r>
            <a:r>
              <a:rPr lang="en-US" dirty="0" smtClean="0">
                <a:solidFill>
                  <a:schemeClr val="accent5"/>
                </a:solidFill>
              </a:rPr>
              <a:t>nhanced </a:t>
            </a:r>
            <a:r>
              <a:rPr lang="en-US" b="1" dirty="0" smtClean="0">
                <a:solidFill>
                  <a:schemeClr val="accent5"/>
                </a:solidFill>
              </a:rPr>
              <a:t>S</a:t>
            </a:r>
            <a:r>
              <a:rPr lang="en-US" dirty="0" smtClean="0">
                <a:solidFill>
                  <a:schemeClr val="accent5"/>
                </a:solidFill>
              </a:rPr>
              <a:t>ystems and </a:t>
            </a:r>
            <a:r>
              <a:rPr lang="en-US" b="1" dirty="0" smtClean="0">
                <a:solidFill>
                  <a:schemeClr val="accent5"/>
                </a:solidFill>
              </a:rPr>
              <a:t>T</a:t>
            </a:r>
            <a:r>
              <a:rPr lang="en-US" dirty="0" smtClean="0">
                <a:solidFill>
                  <a:schemeClr val="accent5"/>
                </a:solidFill>
              </a:rPr>
              <a:t>echnology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10800000">
            <a:off x="1899865" y="3305176"/>
            <a:ext cx="8396660" cy="3165116"/>
          </a:xfrm>
          <a:prstGeom prst="ellipse">
            <a:avLst/>
          </a:prstGeom>
          <a:gradFill flip="none" rotWithShape="1">
            <a:gsLst>
              <a:gs pos="9000">
                <a:schemeClr val="accent5">
                  <a:lumMod val="0"/>
                  <a:lumOff val="100000"/>
                </a:schemeClr>
              </a:gs>
              <a:gs pos="8000">
                <a:schemeClr val="accent5">
                  <a:lumMod val="0"/>
                  <a:lumOff val="100000"/>
                </a:schemeClr>
              </a:gs>
              <a:gs pos="44000">
                <a:schemeClr val="accent5">
                  <a:lumMod val="100000"/>
                </a:schemeClr>
              </a:gs>
            </a:gsLst>
            <a:lin ang="14400000" scaled="0"/>
            <a:tileRect/>
          </a:gradFill>
          <a:ln>
            <a:noFill/>
          </a:ln>
          <a:effectLst>
            <a:glow rad="139700">
              <a:schemeClr val="accent1">
                <a:lumMod val="40000"/>
                <a:lumOff val="6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1366773">
            <a:off x="1056861" y="3433735"/>
            <a:ext cx="9673010" cy="3499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2657475" y="2298162"/>
            <a:ext cx="4042645" cy="1862048"/>
          </a:xfrm>
          <a:prstGeom prst="rect">
            <a:avLst/>
          </a:prstGeom>
          <a:noFill/>
          <a:effectLst>
            <a:outerShdw blurRad="50800" dist="127000" dir="1800000" algn="l" rotWithShape="0">
              <a:prstClr val="black">
                <a:alpha val="40000"/>
              </a:prstClr>
            </a:outerShdw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sz="11500" dirty="0" smtClean="0">
                <a:cs typeface="Aharoni" panose="02010803020104030203" pitchFamily="2" charset="-79"/>
              </a:rPr>
              <a:t>QuEST</a:t>
            </a:r>
            <a:endParaRPr lang="en-US" sz="11500" dirty="0">
              <a:cs typeface="Aharoni" panose="02010803020104030203" pitchFamily="2" charset="-79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57475" y="3523142"/>
            <a:ext cx="190500" cy="1905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681316" y="3257752"/>
            <a:ext cx="909997" cy="315059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66027" y="3656736"/>
            <a:ext cx="625286" cy="0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78670" y="3735167"/>
            <a:ext cx="341187" cy="104033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24891" y="2738558"/>
            <a:ext cx="894966" cy="742660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77467" y="3838302"/>
            <a:ext cx="578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Laboratory for </a:t>
            </a:r>
            <a:r>
              <a:rPr lang="en-US" b="1" dirty="0" smtClean="0">
                <a:solidFill>
                  <a:schemeClr val="accent5"/>
                </a:solidFill>
              </a:rPr>
              <a:t>Qu</a:t>
            </a:r>
            <a:r>
              <a:rPr lang="en-US" dirty="0" smtClean="0">
                <a:solidFill>
                  <a:schemeClr val="accent5"/>
                </a:solidFill>
              </a:rPr>
              <a:t>antum </a:t>
            </a:r>
            <a:r>
              <a:rPr lang="en-US" b="1" dirty="0" smtClean="0">
                <a:solidFill>
                  <a:schemeClr val="accent5"/>
                </a:solidFill>
              </a:rPr>
              <a:t>E</a:t>
            </a:r>
            <a:r>
              <a:rPr lang="en-US" dirty="0" smtClean="0">
                <a:solidFill>
                  <a:schemeClr val="accent5"/>
                </a:solidFill>
              </a:rPr>
              <a:t>nhanced </a:t>
            </a:r>
            <a:r>
              <a:rPr lang="en-US" b="1" dirty="0" smtClean="0">
                <a:solidFill>
                  <a:schemeClr val="accent5"/>
                </a:solidFill>
              </a:rPr>
              <a:t>S</a:t>
            </a:r>
            <a:r>
              <a:rPr lang="en-US" dirty="0" smtClean="0">
                <a:solidFill>
                  <a:schemeClr val="accent5"/>
                </a:solidFill>
              </a:rPr>
              <a:t>ystems and </a:t>
            </a:r>
            <a:r>
              <a:rPr lang="en-US" b="1" dirty="0" smtClean="0">
                <a:solidFill>
                  <a:schemeClr val="accent5"/>
                </a:solidFill>
              </a:rPr>
              <a:t>T</a:t>
            </a:r>
            <a:r>
              <a:rPr lang="en-US" dirty="0" smtClean="0">
                <a:solidFill>
                  <a:schemeClr val="accent5"/>
                </a:solidFill>
              </a:rPr>
              <a:t>echnology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16200000">
            <a:off x="7903315" y="3073086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Ink Free" panose="03080402000500000000" pitchFamily="66" charset="0"/>
              </a:rPr>
              <a:t>Thanks for QuEST with us</a:t>
            </a:r>
            <a:endParaRPr lang="en-US" b="1" dirty="0">
              <a:solidFill>
                <a:srgbClr val="C000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10800000">
            <a:off x="1899865" y="3305176"/>
            <a:ext cx="8396660" cy="3165116"/>
          </a:xfrm>
          <a:prstGeom prst="ellipse">
            <a:avLst/>
          </a:prstGeom>
          <a:gradFill flip="none" rotWithShape="1">
            <a:gsLst>
              <a:gs pos="9000">
                <a:schemeClr val="accent5">
                  <a:lumMod val="0"/>
                  <a:lumOff val="100000"/>
                </a:schemeClr>
              </a:gs>
              <a:gs pos="8000">
                <a:schemeClr val="accent5">
                  <a:lumMod val="0"/>
                  <a:lumOff val="100000"/>
                </a:schemeClr>
              </a:gs>
              <a:gs pos="44000">
                <a:schemeClr val="accent5">
                  <a:lumMod val="100000"/>
                </a:schemeClr>
              </a:gs>
            </a:gsLst>
            <a:lin ang="14400000" scaled="0"/>
            <a:tileRect/>
          </a:gradFill>
          <a:ln>
            <a:noFill/>
          </a:ln>
          <a:effectLst>
            <a:glow rad="139700">
              <a:schemeClr val="accent1">
                <a:lumMod val="40000"/>
                <a:lumOff val="6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1366773">
            <a:off x="1056861" y="3433735"/>
            <a:ext cx="9673010" cy="3499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2657475" y="2298162"/>
            <a:ext cx="4042645" cy="1862048"/>
          </a:xfrm>
          <a:prstGeom prst="rect">
            <a:avLst/>
          </a:prstGeom>
          <a:noFill/>
          <a:effectLst>
            <a:outerShdw blurRad="50800" dist="127000" dir="1800000" algn="l" rotWithShape="0">
              <a:prstClr val="black">
                <a:alpha val="40000"/>
              </a:prstClr>
            </a:outerShdw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sz="11500" dirty="0" smtClean="0">
                <a:cs typeface="Aharoni" panose="02010803020104030203" pitchFamily="2" charset="-79"/>
              </a:rPr>
              <a:t>QuEST</a:t>
            </a:r>
            <a:endParaRPr lang="en-US" sz="11500" dirty="0">
              <a:cs typeface="Aharoni" panose="02010803020104030203" pitchFamily="2" charset="-79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57475" y="3523142"/>
            <a:ext cx="190500" cy="1905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681316" y="3257752"/>
            <a:ext cx="909997" cy="315059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66027" y="3656736"/>
            <a:ext cx="625286" cy="0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78670" y="3735167"/>
            <a:ext cx="341187" cy="104033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24891" y="2738558"/>
            <a:ext cx="894966" cy="742660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77467" y="3838302"/>
            <a:ext cx="578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Laboratory for </a:t>
            </a:r>
            <a:r>
              <a:rPr lang="en-US" b="1" dirty="0" smtClean="0">
                <a:solidFill>
                  <a:schemeClr val="accent5"/>
                </a:solidFill>
              </a:rPr>
              <a:t>Qu</a:t>
            </a:r>
            <a:r>
              <a:rPr lang="en-US" dirty="0" smtClean="0">
                <a:solidFill>
                  <a:schemeClr val="accent5"/>
                </a:solidFill>
              </a:rPr>
              <a:t>antum </a:t>
            </a:r>
            <a:r>
              <a:rPr lang="en-US" b="1" dirty="0" smtClean="0">
                <a:solidFill>
                  <a:schemeClr val="accent5"/>
                </a:solidFill>
              </a:rPr>
              <a:t>E</a:t>
            </a:r>
            <a:r>
              <a:rPr lang="en-US" dirty="0" smtClean="0">
                <a:solidFill>
                  <a:schemeClr val="accent5"/>
                </a:solidFill>
              </a:rPr>
              <a:t>nhanced </a:t>
            </a:r>
            <a:r>
              <a:rPr lang="en-US" b="1" dirty="0" smtClean="0">
                <a:solidFill>
                  <a:schemeClr val="accent5"/>
                </a:solidFill>
              </a:rPr>
              <a:t>S</a:t>
            </a:r>
            <a:r>
              <a:rPr lang="en-US" dirty="0" smtClean="0">
                <a:solidFill>
                  <a:schemeClr val="accent5"/>
                </a:solidFill>
              </a:rPr>
              <a:t>ystems and </a:t>
            </a:r>
            <a:r>
              <a:rPr lang="en-US" b="1" dirty="0" smtClean="0">
                <a:solidFill>
                  <a:schemeClr val="accent5"/>
                </a:solidFill>
              </a:rPr>
              <a:t>T</a:t>
            </a:r>
            <a:r>
              <a:rPr lang="en-US" dirty="0" smtClean="0">
                <a:solidFill>
                  <a:schemeClr val="accent5"/>
                </a:solidFill>
              </a:rPr>
              <a:t>echnology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8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716761" y="648428"/>
            <a:ext cx="9999137" cy="6076636"/>
            <a:chOff x="716761" y="648428"/>
            <a:chExt cx="9999137" cy="6076636"/>
          </a:xfrm>
        </p:grpSpPr>
        <p:sp>
          <p:nvSpPr>
            <p:cNvPr id="5" name="Oval 4"/>
            <p:cNvSpPr/>
            <p:nvPr/>
          </p:nvSpPr>
          <p:spPr>
            <a:xfrm>
              <a:off x="5189314" y="4054692"/>
              <a:ext cx="2969777" cy="2670372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>
                <a:rot lat="20164348" lon="20019537" rev="304063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Biomedical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403496" y="2535176"/>
              <a:ext cx="3289639" cy="287514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>
                <a:rot lat="20164348" lon="20019537" rev="304063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Information Processing</a:t>
              </a:r>
              <a:endParaRPr lang="en-US" sz="3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23986" y="648428"/>
              <a:ext cx="3140336" cy="3214042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>
                <a:rot lat="20164348" lon="20019537" rev="304063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Nano Engineering</a:t>
              </a:r>
              <a:endParaRPr lang="en-US" sz="3200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425437" y="1948157"/>
              <a:ext cx="2861196" cy="1541334"/>
              <a:chOff x="5992867" y="3468757"/>
              <a:chExt cx="2317806" cy="4433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6823864" y="3468757"/>
                <a:ext cx="1486809" cy="0"/>
              </a:xfrm>
              <a:prstGeom prst="straightConnector1">
                <a:avLst/>
              </a:prstGeom>
              <a:ln w="31750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5992867" y="3468757"/>
                <a:ext cx="836001" cy="443375"/>
              </a:xfrm>
              <a:prstGeom prst="line">
                <a:avLst/>
              </a:prstGeom>
              <a:ln w="317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ounded Rectangle 17"/>
            <p:cNvSpPr/>
            <p:nvPr/>
          </p:nvSpPr>
          <p:spPr>
            <a:xfrm>
              <a:off x="8637919" y="3734981"/>
              <a:ext cx="2077979" cy="884137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Measurement &amp; Treatment</a:t>
              </a:r>
              <a:endParaRPr lang="en-US" sz="2400" b="1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018755" y="1373000"/>
              <a:ext cx="3140336" cy="2828767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>
                <a:rot lat="20164348" lon="20019537" rev="304063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Green Energy</a:t>
              </a:r>
              <a:endParaRPr lang="en-US" sz="32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286633" y="1469256"/>
              <a:ext cx="1779104" cy="931365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Quantum Power</a:t>
              </a:r>
              <a:endParaRPr lang="en-US" sz="2400" b="1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16761" y="1441221"/>
              <a:ext cx="1779104" cy="814228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Quantum Chips</a:t>
              </a:r>
              <a:endParaRPr lang="en-US" sz="2400" b="1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00277" y="5413942"/>
              <a:ext cx="1779104" cy="814228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Quantum Internet</a:t>
              </a:r>
              <a:endParaRPr lang="en-US" sz="2400" b="1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499877" y="3002671"/>
              <a:ext cx="3139462" cy="284153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>
                <a:rot lat="20164348" lon="20019537" rev="304063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Quantum</a:t>
              </a:r>
            </a:p>
            <a:p>
              <a:pPr algn="ctr"/>
              <a:r>
                <a:rPr lang="en-US" sz="3200" dirty="0" smtClean="0"/>
                <a:t>Coherence</a:t>
              </a:r>
              <a:endParaRPr lang="en-US" dirty="0"/>
            </a:p>
          </p:txBody>
        </p:sp>
        <p:grpSp>
          <p:nvGrpSpPr>
            <p:cNvPr id="50" name="Group 49"/>
            <p:cNvGrpSpPr/>
            <p:nvPr/>
          </p:nvGrpSpPr>
          <p:grpSpPr>
            <a:xfrm flipH="1">
              <a:off x="2489887" y="1820368"/>
              <a:ext cx="1542894" cy="1541334"/>
              <a:chOff x="5992867" y="3468757"/>
              <a:chExt cx="2317806" cy="4433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6823864" y="3468757"/>
                <a:ext cx="1486809" cy="0"/>
              </a:xfrm>
              <a:prstGeom prst="straightConnector1">
                <a:avLst/>
              </a:prstGeom>
              <a:ln w="31750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992867" y="3468757"/>
                <a:ext cx="836001" cy="443375"/>
              </a:xfrm>
              <a:prstGeom prst="line">
                <a:avLst/>
              </a:prstGeom>
              <a:ln w="317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 flipH="1" flipV="1">
              <a:off x="2559845" y="4315848"/>
              <a:ext cx="1555367" cy="1534720"/>
              <a:chOff x="5992867" y="3468757"/>
              <a:chExt cx="2317806" cy="4433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6823864" y="3468757"/>
                <a:ext cx="1486809" cy="0"/>
              </a:xfrm>
              <a:prstGeom prst="straightConnector1">
                <a:avLst/>
              </a:prstGeom>
              <a:ln w="31750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5992867" y="3468757"/>
                <a:ext cx="836001" cy="443375"/>
              </a:xfrm>
              <a:prstGeom prst="line">
                <a:avLst/>
              </a:prstGeom>
              <a:ln w="317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6098407" y="4201767"/>
              <a:ext cx="2556863" cy="510464"/>
              <a:chOff x="5992867" y="3468757"/>
              <a:chExt cx="2317806" cy="4433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7" name="Straight Arrow Connector 56"/>
              <p:cNvCxnSpPr/>
              <p:nvPr/>
            </p:nvCxnSpPr>
            <p:spPr>
              <a:xfrm>
                <a:off x="6823864" y="3468757"/>
                <a:ext cx="1486809" cy="0"/>
              </a:xfrm>
              <a:prstGeom prst="straightConnector1">
                <a:avLst/>
              </a:prstGeom>
              <a:ln w="31750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5992867" y="3468757"/>
                <a:ext cx="836001" cy="443375"/>
              </a:xfrm>
              <a:prstGeom prst="line">
                <a:avLst/>
              </a:prstGeom>
              <a:ln w="317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30" name="Picture 6" descr="http://pngimg.com/upload/diamond_PNG669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627" y="3049476"/>
              <a:ext cx="880030" cy="880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 descr="http://pngimg.com/upload/diamond_PNG669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766" y="3859081"/>
              <a:ext cx="880030" cy="880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 descr="http://pngimg.com/upload/diamond_PNG669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1213" y="2826644"/>
              <a:ext cx="880030" cy="880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" descr="http://pngimg.com/upload/diamond_PNG669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1419" y="4264371"/>
              <a:ext cx="880030" cy="880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90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678661" y="737290"/>
            <a:ext cx="9999137" cy="5501179"/>
            <a:chOff x="716761" y="878804"/>
            <a:chExt cx="9999137" cy="5501179"/>
          </a:xfrm>
        </p:grpSpPr>
        <p:sp>
          <p:nvSpPr>
            <p:cNvPr id="5" name="Oval 4"/>
            <p:cNvSpPr/>
            <p:nvPr/>
          </p:nvSpPr>
          <p:spPr>
            <a:xfrm>
              <a:off x="5189314" y="3581796"/>
              <a:ext cx="3295397" cy="2798187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>
                <a:rot lat="20164348" lon="20019537" rev="304063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Biomedical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403496" y="2535176"/>
              <a:ext cx="3289639" cy="287514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>
                <a:rot lat="20164348" lon="20019537" rev="304063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Information Processing</a:t>
              </a:r>
              <a:endParaRPr lang="en-US" sz="3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58071" y="878804"/>
              <a:ext cx="3140336" cy="2727696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>
                <a:rot lat="20164348" lon="20019537" rev="304063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Nano </a:t>
              </a:r>
              <a:r>
                <a:rPr lang="en-US" sz="3200" dirty="0" smtClean="0"/>
                <a:t>Photonics</a:t>
              </a:r>
              <a:endParaRPr lang="en-US" sz="3200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425437" y="1948157"/>
              <a:ext cx="2861196" cy="1541334"/>
              <a:chOff x="5992867" y="3468757"/>
              <a:chExt cx="2317806" cy="4433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6823864" y="3468757"/>
                <a:ext cx="1486809" cy="0"/>
              </a:xfrm>
              <a:prstGeom prst="straightConnector1">
                <a:avLst/>
              </a:prstGeom>
              <a:ln w="31750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5992867" y="3468757"/>
                <a:ext cx="836001" cy="443375"/>
              </a:xfrm>
              <a:prstGeom prst="line">
                <a:avLst/>
              </a:prstGeom>
              <a:ln w="317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ounded Rectangle 17"/>
            <p:cNvSpPr/>
            <p:nvPr/>
          </p:nvSpPr>
          <p:spPr>
            <a:xfrm>
              <a:off x="8637919" y="3734981"/>
              <a:ext cx="2077979" cy="884137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Imaging,</a:t>
              </a:r>
            </a:p>
            <a:p>
              <a:pPr algn="ctr"/>
              <a:r>
                <a:rPr lang="en-US" sz="2400" b="1" dirty="0" smtClean="0"/>
                <a:t> Therapeutics</a:t>
              </a:r>
              <a:endParaRPr lang="en-US" sz="2400" b="1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018755" y="1373000"/>
              <a:ext cx="3140336" cy="2828767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>
                <a:rot lat="20164348" lon="20019537" rev="304063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Remote Sensing</a:t>
              </a:r>
              <a:endParaRPr lang="en-US" sz="32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286633" y="1469256"/>
              <a:ext cx="1779104" cy="931365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Quantum </a:t>
              </a:r>
              <a:r>
                <a:rPr lang="en-US" sz="2400" b="1" dirty="0" smtClean="0"/>
                <a:t>LiDAR</a:t>
              </a:r>
              <a:endParaRPr lang="en-US" sz="2400" b="1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16761" y="1441221"/>
              <a:ext cx="1779104" cy="814228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Quantum </a:t>
              </a:r>
              <a:r>
                <a:rPr lang="en-US" sz="2400" b="1" dirty="0" smtClean="0"/>
                <a:t>Computing</a:t>
              </a:r>
              <a:endParaRPr lang="en-US" sz="2400" b="1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00277" y="5413942"/>
              <a:ext cx="1779104" cy="814228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Quantum Internet</a:t>
              </a:r>
              <a:endParaRPr lang="en-US" sz="2400" b="1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499877" y="3002671"/>
              <a:ext cx="3139462" cy="284153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>
                <a:rot lat="20164348" lon="20019537" rev="304063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Quantum Engineering</a:t>
              </a:r>
              <a:endParaRPr lang="en-US" sz="3200" dirty="0" smtClean="0"/>
            </a:p>
          </p:txBody>
        </p:sp>
        <p:grpSp>
          <p:nvGrpSpPr>
            <p:cNvPr id="50" name="Group 49"/>
            <p:cNvGrpSpPr/>
            <p:nvPr/>
          </p:nvGrpSpPr>
          <p:grpSpPr>
            <a:xfrm flipH="1">
              <a:off x="2489887" y="1820368"/>
              <a:ext cx="1542894" cy="1541334"/>
              <a:chOff x="5992867" y="3468757"/>
              <a:chExt cx="2317806" cy="4433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6823864" y="3468757"/>
                <a:ext cx="1486809" cy="0"/>
              </a:xfrm>
              <a:prstGeom prst="straightConnector1">
                <a:avLst/>
              </a:prstGeom>
              <a:ln w="31750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992867" y="3468757"/>
                <a:ext cx="836001" cy="443375"/>
              </a:xfrm>
              <a:prstGeom prst="line">
                <a:avLst/>
              </a:prstGeom>
              <a:ln w="317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 flipH="1" flipV="1">
              <a:off x="2559845" y="4315848"/>
              <a:ext cx="1555367" cy="1534720"/>
              <a:chOff x="5992867" y="3468757"/>
              <a:chExt cx="2317806" cy="4433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6823864" y="3468757"/>
                <a:ext cx="1486809" cy="0"/>
              </a:xfrm>
              <a:prstGeom prst="straightConnector1">
                <a:avLst/>
              </a:prstGeom>
              <a:ln w="31750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5992867" y="3468757"/>
                <a:ext cx="836001" cy="443375"/>
              </a:xfrm>
              <a:prstGeom prst="line">
                <a:avLst/>
              </a:prstGeom>
              <a:ln w="317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6098407" y="4201767"/>
              <a:ext cx="2556863" cy="510464"/>
              <a:chOff x="5992867" y="3468757"/>
              <a:chExt cx="2317806" cy="4433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7" name="Straight Arrow Connector 56"/>
              <p:cNvCxnSpPr/>
              <p:nvPr/>
            </p:nvCxnSpPr>
            <p:spPr>
              <a:xfrm>
                <a:off x="6823864" y="3468757"/>
                <a:ext cx="1486809" cy="0"/>
              </a:xfrm>
              <a:prstGeom prst="straightConnector1">
                <a:avLst/>
              </a:prstGeom>
              <a:ln w="31750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5992867" y="3468757"/>
                <a:ext cx="836001" cy="443375"/>
              </a:xfrm>
              <a:prstGeom prst="line">
                <a:avLst/>
              </a:prstGeom>
              <a:ln w="317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30" name="Picture 6" descr="http://pngimg.com/upload/diamond_PNG669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627" y="3049476"/>
              <a:ext cx="880030" cy="880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 descr="http://pngimg.com/upload/diamond_PNG669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766" y="3859081"/>
              <a:ext cx="880030" cy="880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 descr="http://pngimg.com/upload/diamond_PNG669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1213" y="2826644"/>
              <a:ext cx="880030" cy="880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" descr="http://pngimg.com/upload/diamond_PNG669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1419" y="4264371"/>
              <a:ext cx="880030" cy="880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531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89707" y="1461160"/>
            <a:ext cx="4139836" cy="3834095"/>
            <a:chOff x="3289707" y="1461160"/>
            <a:chExt cx="4139836" cy="3834095"/>
          </a:xfrm>
        </p:grpSpPr>
        <p:pic>
          <p:nvPicPr>
            <p:cNvPr id="1026" name="Picture 2" descr="http://web.stevens.edu/wanglab/images/Research/Biomimetic%20tissue%20engineering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89" t="302" r="559" b="52059"/>
            <a:stretch/>
          </p:blipFill>
          <p:spPr bwMode="auto">
            <a:xfrm>
              <a:off x="3289707" y="1461160"/>
              <a:ext cx="4139836" cy="3834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865580" y="3689376"/>
                  <a:ext cx="1494045" cy="1231106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oMath>
                    </m:oMathPara>
                  </a14:m>
                  <a:endParaRPr lang="en-US" sz="8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580" y="3689376"/>
                  <a:ext cx="1494045" cy="12311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12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 flipV="1">
            <a:off x="4860756" y="3590062"/>
            <a:ext cx="28076" cy="10347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49117" y="4600712"/>
            <a:ext cx="2366209" cy="26469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386894" y="5246408"/>
            <a:ext cx="928432" cy="84622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69832" y="5246408"/>
            <a:ext cx="2322095" cy="104674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6"/>
          </p:cNvCxnSpPr>
          <p:nvPr/>
        </p:nvCxnSpPr>
        <p:spPr>
          <a:xfrm flipV="1">
            <a:off x="5530521" y="4865408"/>
            <a:ext cx="2285995" cy="1363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244261" y="4085361"/>
            <a:ext cx="1236749" cy="64769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677279" y="5470179"/>
            <a:ext cx="152400" cy="140769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18937" y="3806629"/>
                <a:ext cx="830180" cy="105877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soft" dir="t"/>
              </a:scene3d>
              <a:sp3d contourW="12700" prstMaterial="matte">
                <a:bevelT/>
                <a:bevelB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37" y="3806629"/>
                <a:ext cx="830180" cy="10587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15326" y="2747850"/>
                <a:ext cx="830180" cy="105877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soft" dir="t"/>
              </a:scene3d>
              <a:sp3d contourW="12700" prstMaterial="matte">
                <a:bevelT/>
                <a:bevelB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326" y="2747850"/>
                <a:ext cx="830180" cy="10587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4114801" y="4336018"/>
            <a:ext cx="1415720" cy="1331496"/>
          </a:xfrm>
          <a:prstGeom prst="ellipse">
            <a:avLst/>
          </a:prstGeom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Σ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954756" y="5405444"/>
                <a:ext cx="830180" cy="105877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soft" dir="t"/>
              </a:scene3d>
              <a:sp3d contourW="12700" prstMaterial="matte">
                <a:bevelT/>
                <a:bevelB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28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756" y="5405444"/>
                <a:ext cx="830180" cy="10587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811077" y="3530561"/>
                <a:ext cx="830180" cy="105877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soft" dir="t"/>
              </a:scene3d>
              <a:sp3d contourW="12700" prstMaterial="matte">
                <a:bevelT/>
                <a:bevelB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077" y="3530561"/>
                <a:ext cx="830180" cy="105877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2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v3.co.uk/IMG/706/293706/connected-world-digital-internet-of-things-globe-planet-eart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58602" y="814213"/>
            <a:ext cx="5082790" cy="508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Image result for lock transparent png"/>
          <p:cNvSpPr>
            <a:spLocks noChangeAspect="1" noChangeArrowheads="1"/>
          </p:cNvSpPr>
          <p:nvPr/>
        </p:nvSpPr>
        <p:spPr bwMode="auto">
          <a:xfrm>
            <a:off x="155575" y="-144463"/>
            <a:ext cx="2959100" cy="295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lock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40643">
            <a:off x="5006989" y="3369495"/>
            <a:ext cx="2386013" cy="238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13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80</Words>
  <Application>Microsoft Office PowerPoint</Application>
  <PresentationFormat>Widescreen</PresentationFormat>
  <Paragraphs>42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Aharoni</vt:lpstr>
      <vt:lpstr>Agency FB</vt:lpstr>
      <vt:lpstr>Arial</vt:lpstr>
      <vt:lpstr>Calibri</vt:lpstr>
      <vt:lpstr>Calibri Light</vt:lpstr>
      <vt:lpstr>Cambria Math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YUPING HUANG</dc:creator>
  <cp:lastModifiedBy>YUPING HUANG</cp:lastModifiedBy>
  <cp:revision>43</cp:revision>
  <dcterms:created xsi:type="dcterms:W3CDTF">2015-09-02T21:09:13Z</dcterms:created>
  <dcterms:modified xsi:type="dcterms:W3CDTF">2019-02-07T19:28:38Z</dcterms:modified>
</cp:coreProperties>
</file>