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1D68-0AED-4AE3-BA4A-4AAE1376532B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FD61-E924-4242-A094-123BF80E7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97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1D68-0AED-4AE3-BA4A-4AAE1376532B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FD61-E924-4242-A094-123BF80E7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58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1D68-0AED-4AE3-BA4A-4AAE1376532B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FD61-E924-4242-A094-123BF80E7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056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1D68-0AED-4AE3-BA4A-4AAE1376532B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FD61-E924-4242-A094-123BF80E75C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167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1D68-0AED-4AE3-BA4A-4AAE1376532B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FD61-E924-4242-A094-123BF80E7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325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1D68-0AED-4AE3-BA4A-4AAE1376532B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FD61-E924-4242-A094-123BF80E7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982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1D68-0AED-4AE3-BA4A-4AAE1376532B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FD61-E924-4242-A094-123BF80E7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67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1D68-0AED-4AE3-BA4A-4AAE1376532B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FD61-E924-4242-A094-123BF80E7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790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1D68-0AED-4AE3-BA4A-4AAE1376532B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FD61-E924-4242-A094-123BF80E7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98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1D68-0AED-4AE3-BA4A-4AAE1376532B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FD61-E924-4242-A094-123BF80E7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19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1D68-0AED-4AE3-BA4A-4AAE1376532B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FD61-E924-4242-A094-123BF80E7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40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1D68-0AED-4AE3-BA4A-4AAE1376532B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FD61-E924-4242-A094-123BF80E7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95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1D68-0AED-4AE3-BA4A-4AAE1376532B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FD61-E924-4242-A094-123BF80E7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38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1D68-0AED-4AE3-BA4A-4AAE1376532B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FD61-E924-4242-A094-123BF80E7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88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1D68-0AED-4AE3-BA4A-4AAE1376532B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FD61-E924-4242-A094-123BF80E7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38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1D68-0AED-4AE3-BA4A-4AAE1376532B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FD61-E924-4242-A094-123BF80E7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88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1D68-0AED-4AE3-BA4A-4AAE1376532B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FD61-E924-4242-A094-123BF80E7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52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1931D68-0AED-4AE3-BA4A-4AAE1376532B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CFD61-E924-4242-A094-123BF80E7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896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F67B-6FE8-4950-A94D-692323E31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10256694" cy="204946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IN" sz="4800" b="1" dirty="0">
                <a:solidFill>
                  <a:srgbClr val="FFC000"/>
                </a:solidFill>
              </a:rPr>
              <a:t>Fundamentals of Reinforcement Learning:- Markov Decision Processes and Dynamic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A0915-0E78-4289-823C-6D5E6D342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3967949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/>
              <a:t>Siddharth Dey</a:t>
            </a:r>
          </a:p>
          <a:p>
            <a:pPr algn="l"/>
            <a:r>
              <a:rPr lang="en-IN" sz="2000" b="1" dirty="0"/>
              <a:t>ME18B075</a:t>
            </a:r>
          </a:p>
        </p:txBody>
      </p:sp>
      <p:pic>
        <p:nvPicPr>
          <p:cNvPr id="3076" name="Picture 4" descr="Three Things to Know About Reinforcement Learning">
            <a:extLst>
              <a:ext uri="{FF2B5EF4-FFF2-40B4-BE49-F238E27FC236}">
                <a16:creationId xmlns:a16="http://schemas.microsoft.com/office/drawing/2014/main" id="{DDF452ED-291F-410B-A5ED-2A6F47941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592" y="3480738"/>
            <a:ext cx="51720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927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61797-1376-4338-A3E7-72D6F84B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8977283" cy="799033"/>
          </a:xfrm>
        </p:spPr>
        <p:txBody>
          <a:bodyPr/>
          <a:lstStyle/>
          <a:p>
            <a:r>
              <a:rPr lang="en-IN" b="1" dirty="0"/>
              <a:t>Dynamic Programming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0A3141-3A48-41EB-B380-809C1F9C3267}"/>
              </a:ext>
            </a:extLst>
          </p:cNvPr>
          <p:cNvSpPr txBox="1"/>
          <p:nvPr/>
        </p:nvSpPr>
        <p:spPr>
          <a:xfrm>
            <a:off x="772357" y="1251751"/>
            <a:ext cx="95878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POLICY EVALUATION</a:t>
            </a:r>
            <a:r>
              <a:rPr lang="en-IN" sz="2400" dirty="0"/>
              <a:t>:</a:t>
            </a:r>
          </a:p>
          <a:p>
            <a:r>
              <a:rPr lang="en-IN" dirty="0"/>
              <a:t>For any policy </a:t>
            </a:r>
            <a:r>
              <a:rPr lang="el-GR" dirty="0"/>
              <a:t>π</a:t>
            </a:r>
            <a:r>
              <a:rPr lang="en-IN" dirty="0"/>
              <a:t>, we know the definition of state value function :</a:t>
            </a:r>
          </a:p>
          <a:p>
            <a:endParaRPr lang="en-IN" dirty="0"/>
          </a:p>
          <a:p>
            <a:r>
              <a:rPr lang="en-IN" dirty="0"/>
              <a:t>V(s) = ∑</a:t>
            </a:r>
            <a:r>
              <a:rPr lang="el-GR" dirty="0"/>
              <a:t>π</a:t>
            </a:r>
            <a:r>
              <a:rPr lang="en-IN" dirty="0"/>
              <a:t>(a/s)*[ r + </a:t>
            </a:r>
            <a:r>
              <a:rPr lang="el-GR" dirty="0"/>
              <a:t>γ</a:t>
            </a:r>
            <a:r>
              <a:rPr lang="en-IN" dirty="0"/>
              <a:t>V(s’) ]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We can assume random values for each state initially and use this definition as an </a:t>
            </a:r>
            <a:r>
              <a:rPr lang="en-IN" b="1" dirty="0"/>
              <a:t>update rule </a:t>
            </a:r>
            <a:r>
              <a:rPr lang="en-IN" dirty="0"/>
              <a:t>by looping through each state until the </a:t>
            </a:r>
            <a:r>
              <a:rPr lang="en-IN" b="1" dirty="0"/>
              <a:t>values converge</a:t>
            </a:r>
            <a:r>
              <a:rPr lang="en-IN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7B533-F9B0-4BF5-9E5C-DD77CC3E0389}"/>
              </a:ext>
            </a:extLst>
          </p:cNvPr>
          <p:cNvSpPr txBox="1"/>
          <p:nvPr/>
        </p:nvSpPr>
        <p:spPr>
          <a:xfrm>
            <a:off x="870012" y="3737498"/>
            <a:ext cx="949022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POLICY IMPROVEMENT</a:t>
            </a:r>
            <a:r>
              <a:rPr lang="en-IN" sz="2000" dirty="0"/>
              <a:t>:</a:t>
            </a:r>
          </a:p>
          <a:p>
            <a:r>
              <a:rPr lang="en-IN" dirty="0"/>
              <a:t>Let us say we have a 2d Grid and we want to reach the terminal states(say the top-left corner and bottom-right corner).Initially we assume a random policy(</a:t>
            </a:r>
            <a:r>
              <a:rPr lang="en-IN" dirty="0" err="1"/>
              <a:t>i.e</a:t>
            </a:r>
            <a:r>
              <a:rPr lang="en-IN" dirty="0"/>
              <a:t>, all action (up, down, left, right) are equally likely) and compute the state values using this policy. But in order to improve a policy, we can assume a </a:t>
            </a:r>
            <a:r>
              <a:rPr lang="en-IN" b="1" dirty="0"/>
              <a:t>greedy policy w.r.t the current state value functions</a:t>
            </a:r>
            <a:r>
              <a:rPr lang="en-IN" dirty="0"/>
              <a:t> which looks best in the short-term, </a:t>
            </a:r>
            <a:r>
              <a:rPr lang="en-IN" dirty="0" err="1"/>
              <a:t>i.e</a:t>
            </a:r>
            <a:r>
              <a:rPr lang="en-IN" dirty="0"/>
              <a:t>,</a:t>
            </a:r>
          </a:p>
          <a:p>
            <a:endParaRPr lang="en-IN" dirty="0"/>
          </a:p>
          <a:p>
            <a:r>
              <a:rPr lang="el-GR" b="1" dirty="0"/>
              <a:t>Π</a:t>
            </a:r>
            <a:r>
              <a:rPr lang="en-IN" b="1" dirty="0"/>
              <a:t>’(s) = argmax(a)[ r + </a:t>
            </a:r>
            <a:r>
              <a:rPr lang="el-GR" b="1" dirty="0"/>
              <a:t>γ</a:t>
            </a:r>
            <a:r>
              <a:rPr lang="en-IN" b="1" dirty="0"/>
              <a:t>*v_</a:t>
            </a:r>
            <a:r>
              <a:rPr lang="el-GR" b="1" dirty="0"/>
              <a:t>π</a:t>
            </a:r>
            <a:r>
              <a:rPr lang="en-IN" b="1" dirty="0"/>
              <a:t>(s’)]</a:t>
            </a:r>
          </a:p>
          <a:p>
            <a:r>
              <a:rPr lang="en-IN" dirty="0"/>
              <a:t>Value evaluation under this greedy policy becomes the </a:t>
            </a:r>
            <a:r>
              <a:rPr lang="en-IN" b="1" dirty="0"/>
              <a:t>Bellman optimality equation</a:t>
            </a:r>
          </a:p>
        </p:txBody>
      </p:sp>
    </p:spTree>
    <p:extLst>
      <p:ext uri="{BB962C8B-B14F-4D97-AF65-F5344CB8AC3E}">
        <p14:creationId xmlns:p14="http://schemas.microsoft.com/office/powerpoint/2010/main" val="329025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85748E-85F3-490A-BFE1-278A88562EA0}"/>
              </a:ext>
            </a:extLst>
          </p:cNvPr>
          <p:cNvSpPr txBox="1"/>
          <p:nvPr/>
        </p:nvSpPr>
        <p:spPr>
          <a:xfrm>
            <a:off x="807868" y="887766"/>
            <a:ext cx="894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are two methods of Value Evaluation followed by Policy Improvement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C84ED-5D3D-4760-A200-0B6EE17914B7}"/>
              </a:ext>
            </a:extLst>
          </p:cNvPr>
          <p:cNvSpPr txBox="1"/>
          <p:nvPr/>
        </p:nvSpPr>
        <p:spPr>
          <a:xfrm>
            <a:off x="807868" y="2125346"/>
            <a:ext cx="9472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b="1" dirty="0"/>
              <a:t>POLICY ITERATION – </a:t>
            </a:r>
            <a:r>
              <a:rPr lang="en-IN" dirty="0"/>
              <a:t>We perform policy evaluation until convergence followed by policy improvement (using the greedy policy) until the policy becomes stable.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2B9EC-FA77-4E4B-8726-57954EB385F7}"/>
              </a:ext>
            </a:extLst>
          </p:cNvPr>
          <p:cNvSpPr txBox="1"/>
          <p:nvPr/>
        </p:nvSpPr>
        <p:spPr>
          <a:xfrm>
            <a:off x="807868" y="3646944"/>
            <a:ext cx="8993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2)  VALUE ITERATION – </a:t>
            </a:r>
            <a:r>
              <a:rPr lang="en-IN" dirty="0"/>
              <a:t>Almost the same as above </a:t>
            </a:r>
            <a:r>
              <a:rPr lang="en-IN" b="1" dirty="0"/>
              <a:t>but policy evaluation is        stopped after one sweep</a:t>
            </a:r>
            <a:r>
              <a:rPr lang="en-IN" dirty="0"/>
              <a:t> ( one update of each state ). It can be written as an update rule which combines both policy improvement and truncated policy evaluation steps</a:t>
            </a:r>
          </a:p>
          <a:p>
            <a:r>
              <a:rPr lang="en-IN" b="1" dirty="0"/>
              <a:t>     </a:t>
            </a:r>
          </a:p>
          <a:p>
            <a:r>
              <a:rPr lang="en-IN" b="1" dirty="0"/>
              <a:t>     v_k+1 = max(a)[ r + γ*</a:t>
            </a:r>
            <a:r>
              <a:rPr lang="en-IN" b="1" dirty="0" err="1"/>
              <a:t>v_k</a:t>
            </a:r>
            <a:r>
              <a:rPr lang="en-IN" b="1" dirty="0"/>
              <a:t>(s’) ]</a:t>
            </a:r>
          </a:p>
          <a:p>
            <a:endParaRPr lang="en-IN" dirty="0"/>
          </a:p>
          <a:p>
            <a:r>
              <a:rPr lang="en-IN" dirty="0"/>
              <a:t>Which is the same as using </a:t>
            </a:r>
            <a:r>
              <a:rPr lang="en-IN" b="1" dirty="0"/>
              <a:t>Bellman Optimality equation as an update rule</a:t>
            </a:r>
          </a:p>
        </p:txBody>
      </p:sp>
    </p:spTree>
    <p:extLst>
      <p:ext uri="{BB962C8B-B14F-4D97-AF65-F5344CB8AC3E}">
        <p14:creationId xmlns:p14="http://schemas.microsoft.com/office/powerpoint/2010/main" val="35487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7752-275D-4ECC-9FF5-C70B917D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VALUE ITERATION (algorithm):-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EE7FD7-B4EF-4E68-B2E3-8C6D669DE037}"/>
              </a:ext>
            </a:extLst>
          </p:cNvPr>
          <p:cNvSpPr txBox="1"/>
          <p:nvPr/>
        </p:nvSpPr>
        <p:spPr>
          <a:xfrm>
            <a:off x="646111" y="1954432"/>
            <a:ext cx="98561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/>
              <a:t>Algorithm</a:t>
            </a:r>
            <a:r>
              <a:rPr lang="en-US" sz="1800" b="0" i="0" u="none" strike="noStrike" baseline="0" dirty="0"/>
              <a:t> parameter: a small threshold </a:t>
            </a:r>
            <a:r>
              <a:rPr lang="el-GR" sz="1800" b="0" i="0" u="none" strike="noStrike" baseline="0" dirty="0"/>
              <a:t>θ</a:t>
            </a:r>
            <a:r>
              <a:rPr lang="en-US" sz="1800" b="0" i="0" u="none" strike="noStrike" baseline="0" dirty="0"/>
              <a:t> &gt; 0 determining accuracy of estimation</a:t>
            </a:r>
          </a:p>
          <a:p>
            <a:pPr algn="l"/>
            <a:r>
              <a:rPr lang="en-US" sz="1800" b="0" i="0" u="none" strike="noStrike" baseline="0" dirty="0"/>
              <a:t>Initialize V (s), for all s </a:t>
            </a:r>
            <a:r>
              <a:rPr lang="az-Cyrl-AZ" sz="1800" b="0" i="0" u="none" strike="noStrike" baseline="0" dirty="0"/>
              <a:t>Є</a:t>
            </a:r>
            <a:r>
              <a:rPr lang="en-US" sz="1800" b="0" i="0" u="none" strike="noStrike" baseline="0" dirty="0"/>
              <a:t> S+, arbitrarily except that V (terminal) = 0</a:t>
            </a:r>
          </a:p>
          <a:p>
            <a:pPr algn="l"/>
            <a:r>
              <a:rPr lang="en-US" dirty="0"/>
              <a:t>Loop for each </a:t>
            </a:r>
            <a:r>
              <a:rPr lang="en-US" sz="1800" b="0" i="0" u="none" strike="noStrike" baseline="0" dirty="0"/>
              <a:t>s </a:t>
            </a:r>
            <a:r>
              <a:rPr lang="az-Cyrl-AZ" sz="1800" b="0" i="0" u="none" strike="noStrike" baseline="0" dirty="0"/>
              <a:t>Є</a:t>
            </a:r>
            <a:r>
              <a:rPr lang="en-US" sz="1800" b="0" i="0" u="none" strike="noStrike" baseline="0" dirty="0"/>
              <a:t> S 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	delta = 0</a:t>
            </a:r>
          </a:p>
          <a:p>
            <a:pPr algn="l"/>
            <a:r>
              <a:rPr lang="en-US" dirty="0"/>
              <a:t>	v = V(s)</a:t>
            </a:r>
          </a:p>
          <a:p>
            <a:pPr algn="l"/>
            <a:r>
              <a:rPr lang="en-US" dirty="0"/>
              <a:t>	V(s) = </a:t>
            </a:r>
            <a:r>
              <a:rPr lang="en-IN" dirty="0"/>
              <a:t>max(a)[ r + γ*V(s’) ]</a:t>
            </a:r>
          </a:p>
          <a:p>
            <a:pPr algn="l"/>
            <a:r>
              <a:rPr lang="en-IN" dirty="0"/>
              <a:t>	delta = max(delta, |v – V(s)|)</a:t>
            </a:r>
          </a:p>
          <a:p>
            <a:pPr algn="l"/>
            <a:r>
              <a:rPr lang="en-IN" dirty="0"/>
              <a:t>Until delta &lt; </a:t>
            </a:r>
            <a:r>
              <a:rPr lang="el-GR" sz="1800" b="0" i="0" u="none" strike="noStrike" baseline="0" dirty="0"/>
              <a:t>θ</a:t>
            </a:r>
            <a:endParaRPr lang="en-IN" sz="1800" b="0" i="0" u="none" strike="noStrike" baseline="0" dirty="0"/>
          </a:p>
          <a:p>
            <a:pPr algn="l"/>
            <a:endParaRPr lang="en-IN" dirty="0"/>
          </a:p>
          <a:p>
            <a:pPr algn="l"/>
            <a:r>
              <a:rPr lang="en-IN" dirty="0"/>
              <a:t>Output a deterministic policy , </a:t>
            </a:r>
            <a:r>
              <a:rPr lang="el-GR" dirty="0"/>
              <a:t>π</a:t>
            </a:r>
            <a:r>
              <a:rPr lang="en-IN" dirty="0"/>
              <a:t> = </a:t>
            </a:r>
            <a:r>
              <a:rPr lang="el-GR" dirty="0"/>
              <a:t>π</a:t>
            </a:r>
            <a:r>
              <a:rPr lang="en-IN" dirty="0"/>
              <a:t>* such that</a:t>
            </a:r>
          </a:p>
          <a:p>
            <a:pPr algn="l"/>
            <a:r>
              <a:rPr lang="en-IN" dirty="0"/>
              <a:t>	</a:t>
            </a:r>
            <a:r>
              <a:rPr lang="el-GR" dirty="0"/>
              <a:t> π</a:t>
            </a:r>
            <a:r>
              <a:rPr lang="en-IN" dirty="0"/>
              <a:t>(s) = argmax(a)[ r + </a:t>
            </a:r>
            <a:r>
              <a:rPr lang="el-GR" dirty="0"/>
              <a:t>γ</a:t>
            </a:r>
            <a:r>
              <a:rPr lang="en-IN" dirty="0"/>
              <a:t>*V(s’)]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The same has been coded in C++ for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16793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A1DE-6FDE-41DE-8108-69EA46F0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59" y="170417"/>
            <a:ext cx="9137081" cy="994342"/>
          </a:xfrm>
        </p:spPr>
        <p:txBody>
          <a:bodyPr/>
          <a:lstStyle/>
          <a:p>
            <a:r>
              <a:rPr lang="en-IN" b="1" dirty="0"/>
              <a:t>Current achievements of RL: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B0AFD-8F75-4E78-8153-4704A8E6BCCD}"/>
              </a:ext>
            </a:extLst>
          </p:cNvPr>
          <p:cNvSpPr txBox="1"/>
          <p:nvPr/>
        </p:nvSpPr>
        <p:spPr>
          <a:xfrm>
            <a:off x="672744" y="1281217"/>
            <a:ext cx="54331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b="1" dirty="0"/>
              <a:t>Google’s DeepMind AlphaGo </a:t>
            </a:r>
            <a:r>
              <a:rPr lang="en-IN" dirty="0"/>
              <a:t>, a computer Go program defeated Fan hui ( European Champion) in a Five Game Go match (a board game like chess)</a:t>
            </a:r>
          </a:p>
          <a:p>
            <a:pPr marL="342900" indent="-342900">
              <a:buAutoNum type="arabicParenR"/>
            </a:pPr>
            <a:endParaRPr lang="en-IN" dirty="0"/>
          </a:p>
          <a:p>
            <a:pPr marL="342900" indent="-342900">
              <a:buAutoNum type="arabicParenR"/>
            </a:pPr>
            <a:endParaRPr lang="en-IN" dirty="0"/>
          </a:p>
          <a:p>
            <a:pPr marL="342900" indent="-342900">
              <a:buAutoNum type="arabicParenR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F6253-F705-4F6B-AB18-E3611F0F09C1}"/>
              </a:ext>
            </a:extLst>
          </p:cNvPr>
          <p:cNvSpPr txBox="1"/>
          <p:nvPr/>
        </p:nvSpPr>
        <p:spPr>
          <a:xfrm>
            <a:off x="672744" y="3078887"/>
            <a:ext cx="58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2) </a:t>
            </a:r>
            <a:r>
              <a:rPr lang="en-US" b="1" i="0" dirty="0" err="1">
                <a:effectLst/>
              </a:rPr>
              <a:t>OpenAI</a:t>
            </a:r>
            <a:r>
              <a:rPr lang="en-US" b="1" i="0" dirty="0">
                <a:effectLst/>
              </a:rPr>
              <a:t> Five</a:t>
            </a:r>
            <a:r>
              <a:rPr lang="en-US" b="0" i="0" dirty="0">
                <a:effectLst/>
              </a:rPr>
              <a:t>, </a:t>
            </a:r>
            <a:r>
              <a:rPr lang="en-US" dirty="0"/>
              <a:t>an</a:t>
            </a:r>
            <a:r>
              <a:rPr lang="en-US" b="0" i="0" dirty="0">
                <a:effectLst/>
              </a:rPr>
              <a:t> AI agent, defeated human world champions in a best-of-three contest at Dota 2, a popular and complex online strategy game</a:t>
            </a:r>
            <a:endParaRPr lang="en-IN" dirty="0"/>
          </a:p>
        </p:txBody>
      </p:sp>
      <p:pic>
        <p:nvPicPr>
          <p:cNvPr id="2050" name="Picture 2" descr="How Google's AlphaGo Beat Lee Sedol, a Go World Champion - The Atlantic">
            <a:extLst>
              <a:ext uri="{FF2B5EF4-FFF2-40B4-BE49-F238E27FC236}">
                <a16:creationId xmlns:a16="http://schemas.microsoft.com/office/drawing/2014/main" id="{2BBB70F4-02A2-434F-8877-252119956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75" y="939579"/>
            <a:ext cx="3486965" cy="181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penAI's Dota 2 defeat is still a win for artificial intelligence - The  Verge">
            <a:extLst>
              <a:ext uri="{FF2B5EF4-FFF2-40B4-BE49-F238E27FC236}">
                <a16:creationId xmlns:a16="http://schemas.microsoft.com/office/drawing/2014/main" id="{A3375504-063C-4727-9FA2-AC0B9229B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96" y="3022487"/>
            <a:ext cx="3103266" cy="174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D1F3AC-C5A8-47B6-B338-D10723E6965B}"/>
              </a:ext>
            </a:extLst>
          </p:cNvPr>
          <p:cNvSpPr txBox="1"/>
          <p:nvPr/>
        </p:nvSpPr>
        <p:spPr>
          <a:xfrm>
            <a:off x="754601" y="4989249"/>
            <a:ext cx="10235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3) Is it only limited to games?</a:t>
            </a:r>
          </a:p>
          <a:p>
            <a:r>
              <a:rPr lang="en-IN" dirty="0"/>
              <a:t>I am working on a project where me and my teammates are trying to use Deep Reinforcement Algorithms like DQN and Actor-Critic for autonomous Drone navigation using only depth camera for input</a:t>
            </a:r>
          </a:p>
        </p:txBody>
      </p:sp>
    </p:spTree>
    <p:extLst>
      <p:ext uri="{BB962C8B-B14F-4D97-AF65-F5344CB8AC3E}">
        <p14:creationId xmlns:p14="http://schemas.microsoft.com/office/powerpoint/2010/main" val="145808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0B1B-32CB-487B-AAC7-A13B3AD4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33129-6959-4A69-8AD6-7FCFCC4BE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Reinforcement Learning: An Introduction (Richard S. Sutton and Andrew G. </a:t>
            </a:r>
            <a:r>
              <a:rPr lang="en-IN" dirty="0" err="1"/>
              <a:t>Barto</a:t>
            </a:r>
            <a:r>
              <a:rPr lang="en-IN" dirty="0"/>
              <a:t>)</a:t>
            </a:r>
          </a:p>
          <a:p>
            <a:r>
              <a:rPr lang="en-IN" dirty="0"/>
              <a:t>https://medium.com/ai%C2%B3-theory-practice-business/reinforcement-learning-part-1-a-brief-introduction-a53a849771cf</a:t>
            </a:r>
          </a:p>
          <a:p>
            <a:r>
              <a:rPr lang="en-IN" dirty="0"/>
              <a:t>https://www.youtube.com/watch?v=nyjbcRQ-uQ8&amp;list=PLZbbT5o_s2xoWNVdDudn51XM8lOuZ_Njv</a:t>
            </a:r>
          </a:p>
        </p:txBody>
      </p:sp>
    </p:spTree>
    <p:extLst>
      <p:ext uri="{BB962C8B-B14F-4D97-AF65-F5344CB8AC3E}">
        <p14:creationId xmlns:p14="http://schemas.microsoft.com/office/powerpoint/2010/main" val="2344269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7C6DB2-7418-400B-A517-FA85E04E84A4}"/>
              </a:ext>
            </a:extLst>
          </p:cNvPr>
          <p:cNvSpPr txBox="1"/>
          <p:nvPr/>
        </p:nvSpPr>
        <p:spPr>
          <a:xfrm>
            <a:off x="3186260" y="2658359"/>
            <a:ext cx="74943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rgbClr val="FFC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3803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5D09ED-044A-4503-9E77-23B9DA667E41}"/>
              </a:ext>
            </a:extLst>
          </p:cNvPr>
          <p:cNvSpPr txBox="1"/>
          <p:nvPr/>
        </p:nvSpPr>
        <p:spPr>
          <a:xfrm>
            <a:off x="1500326" y="701338"/>
            <a:ext cx="89398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</a:t>
            </a:r>
            <a:r>
              <a:rPr lang="en-IN" sz="2800" dirty="0"/>
              <a:t>Most of todays Artificial intelligence revolves around supervised learning which requires large amount of annotated data for good accuracies. But when do we picture when we say AI</a:t>
            </a:r>
            <a:endParaRPr lang="en-IN" dirty="0"/>
          </a:p>
        </p:txBody>
      </p:sp>
      <p:pic>
        <p:nvPicPr>
          <p:cNvPr id="1026" name="Picture 2" descr="Terminator (character) - Wikipedia">
            <a:extLst>
              <a:ext uri="{FF2B5EF4-FFF2-40B4-BE49-F238E27FC236}">
                <a16:creationId xmlns:a16="http://schemas.microsoft.com/office/drawing/2014/main" id="{D7E2B382-AB02-45BB-9DBD-D42D5ABC1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26" y="2839391"/>
            <a:ext cx="268605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6F873E-20E7-4DC5-9531-619A1322B110}"/>
              </a:ext>
            </a:extLst>
          </p:cNvPr>
          <p:cNvSpPr txBox="1"/>
          <p:nvPr/>
        </p:nvSpPr>
        <p:spPr>
          <a:xfrm>
            <a:off x="5344357" y="2839390"/>
            <a:ext cx="51668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IN" sz="2800" dirty="0"/>
              <a:t>Yes, a killer machine searching for people and hunting them down</a:t>
            </a:r>
          </a:p>
          <a:p>
            <a:pPr marL="457200" indent="-457200">
              <a:buFontTx/>
              <a:buChar char="-"/>
            </a:pPr>
            <a:r>
              <a:rPr lang="en-IN" sz="2800" dirty="0"/>
              <a:t>Have we achieved this level of intelligence?</a:t>
            </a:r>
          </a:p>
          <a:p>
            <a:pPr marL="457200" indent="-457200">
              <a:buFontTx/>
              <a:buChar char="-"/>
            </a:pPr>
            <a:r>
              <a:rPr lang="en-IN" sz="2800" dirty="0"/>
              <a:t>Ans) Somewhat</a:t>
            </a:r>
          </a:p>
          <a:p>
            <a:pPr marL="457200" indent="-457200">
              <a:buFontTx/>
              <a:buChar char="-"/>
            </a:pPr>
            <a:r>
              <a:rPr lang="en-IN" sz="2800" dirty="0"/>
              <a:t>Solution?</a:t>
            </a:r>
          </a:p>
          <a:p>
            <a:pPr marL="457200" indent="-457200">
              <a:buFontTx/>
              <a:buChar char="-"/>
            </a:pPr>
            <a:r>
              <a:rPr lang="en-IN" sz="2800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16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A1C876-BEB1-457B-ACD3-26762A4692EC}"/>
              </a:ext>
            </a:extLst>
          </p:cNvPr>
          <p:cNvSpPr txBox="1"/>
          <p:nvPr/>
        </p:nvSpPr>
        <p:spPr>
          <a:xfrm>
            <a:off x="745724" y="461639"/>
            <a:ext cx="9587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</a:t>
            </a:r>
            <a:r>
              <a:rPr lang="en-IN" sz="2000" dirty="0"/>
              <a:t>Let us try to understand the literature’s terminology by considering an autonomous path planning algorithm for a drone flying around in an unknown environment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2D111D-E65C-4D03-9F45-A3025DE92A4A}"/>
              </a:ext>
            </a:extLst>
          </p:cNvPr>
          <p:cNvSpPr txBox="1"/>
          <p:nvPr/>
        </p:nvSpPr>
        <p:spPr>
          <a:xfrm>
            <a:off x="745724" y="1733339"/>
            <a:ext cx="9206144" cy="1695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IN" sz="2000" dirty="0"/>
              <a:t>The learner and decision maker is called the agent. In our case, it is the drone</a:t>
            </a:r>
          </a:p>
          <a:p>
            <a:endParaRPr lang="en-IN" sz="2000" dirty="0"/>
          </a:p>
          <a:p>
            <a:pPr marL="342900" indent="-342900">
              <a:buFontTx/>
              <a:buChar char="-"/>
            </a:pPr>
            <a:r>
              <a:rPr lang="en-IN" sz="2000" dirty="0"/>
              <a:t>The things it interacts with, comprising of everything outside the agent is the environment. In our case, it will be the nearby trees and buildings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86A99-5E0D-41B2-B463-F98227322427}"/>
              </a:ext>
            </a:extLst>
          </p:cNvPr>
          <p:cNvSpPr txBox="1"/>
          <p:nvPr/>
        </p:nvSpPr>
        <p:spPr>
          <a:xfrm>
            <a:off x="745724" y="3620592"/>
            <a:ext cx="88066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IN" sz="2000" dirty="0"/>
              <a:t>Let the current state be </a:t>
            </a:r>
            <a:r>
              <a:rPr lang="en-IN" sz="2000" dirty="0" err="1"/>
              <a:t>S_t</a:t>
            </a:r>
            <a:r>
              <a:rPr lang="en-IN" sz="2000" dirty="0"/>
              <a:t> (say the (x1,y1,z1) location of drone). In this state it can take a certain set of actions(say left, right, up, down, forward, back)</a:t>
            </a:r>
          </a:p>
          <a:p>
            <a:endParaRPr lang="en-IN" sz="2000" dirty="0"/>
          </a:p>
          <a:p>
            <a:pPr marL="342900" indent="-342900">
              <a:buFontTx/>
              <a:buChar char="-"/>
            </a:pPr>
            <a:r>
              <a:rPr lang="en-IN" sz="2000" dirty="0"/>
              <a:t>Based on the action it takes, it gets a reward R_t+1 by interacting with the environment (say negative penalty for obstacle collision and positive reward for reaching goal</a:t>
            </a:r>
          </a:p>
        </p:txBody>
      </p:sp>
    </p:spTree>
    <p:extLst>
      <p:ext uri="{BB962C8B-B14F-4D97-AF65-F5344CB8AC3E}">
        <p14:creationId xmlns:p14="http://schemas.microsoft.com/office/powerpoint/2010/main" val="232844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FC98CE-8DCF-45B5-87F9-6F42A179F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424" y="303755"/>
            <a:ext cx="6490730" cy="20855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0A0ECA-FB28-4AC0-A15A-1B102737672E}"/>
              </a:ext>
            </a:extLst>
          </p:cNvPr>
          <p:cNvSpPr txBox="1"/>
          <p:nvPr/>
        </p:nvSpPr>
        <p:spPr>
          <a:xfrm>
            <a:off x="1144065" y="2554759"/>
            <a:ext cx="846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how an agent interaction with the environment graphically looks like.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F1521-CB00-47F6-B452-A72EB936A99E}"/>
              </a:ext>
            </a:extLst>
          </p:cNvPr>
          <p:cNvSpPr txBox="1"/>
          <p:nvPr/>
        </p:nvSpPr>
        <p:spPr>
          <a:xfrm>
            <a:off x="435007" y="3089586"/>
            <a:ext cx="10413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So the environment and agent interaction gives rise to a sequence or trajectory like this:</a:t>
            </a:r>
          </a:p>
          <a:p>
            <a:r>
              <a:rPr lang="en-IN" dirty="0"/>
              <a:t>     S0,A0,R1,S1,A1,R2,S2,A2,R3 ……..</a:t>
            </a:r>
          </a:p>
          <a:p>
            <a:pPr marL="285750" indent="-285750">
              <a:buFontTx/>
              <a:buChar char="-"/>
            </a:pPr>
            <a:r>
              <a:rPr lang="en-IN" dirty="0"/>
              <a:t>If the new state depends only on the previous state, we call it a </a:t>
            </a:r>
            <a:r>
              <a:rPr lang="en-IN" b="1" dirty="0"/>
              <a:t>Markov Decision Process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5F2A7F-AB48-4BD5-8C19-B2BC44F75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67" y="4121195"/>
            <a:ext cx="6516577" cy="5897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838EF8-B5D3-4BC5-8747-925C46C62153}"/>
              </a:ext>
            </a:extLst>
          </p:cNvPr>
          <p:cNvSpPr txBox="1"/>
          <p:nvPr/>
        </p:nvSpPr>
        <p:spPr>
          <a:xfrm>
            <a:off x="780867" y="5832628"/>
            <a:ext cx="10067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</a:t>
            </a:r>
            <a:r>
              <a:rPr lang="en-IN" sz="2000" dirty="0"/>
              <a:t>The function ‘p’ defines the </a:t>
            </a:r>
            <a:r>
              <a:rPr lang="en-IN" sz="2000" b="1" dirty="0"/>
              <a:t>dynamics of the MDP</a:t>
            </a:r>
            <a:r>
              <a:rPr lang="en-IN" sz="2000" dirty="0"/>
              <a:t>. In many cases, the movement is deterministic and this can be ignored in calculations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B38B3A-EB2F-4D58-8F12-69AE496A4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67" y="4816115"/>
            <a:ext cx="4749921" cy="74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7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2F1444-DBED-4531-B31C-8A8BDF6DCCA9}"/>
              </a:ext>
            </a:extLst>
          </p:cNvPr>
          <p:cNvSpPr txBox="1"/>
          <p:nvPr/>
        </p:nvSpPr>
        <p:spPr>
          <a:xfrm>
            <a:off x="594803" y="266330"/>
            <a:ext cx="96056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dirty="0"/>
              <a:t>- A</a:t>
            </a:r>
            <a:r>
              <a:rPr lang="en-IN" sz="1800" b="0" i="0" u="none" strike="noStrike" baseline="0" dirty="0"/>
              <a:t>ny problem of </a:t>
            </a:r>
            <a:r>
              <a:rPr lang="en-US" sz="1800" b="0" i="0" u="none" strike="noStrike" baseline="0" dirty="0"/>
              <a:t>learning goal-directed behavior can be reduced to three signals passing back and forth between an agent and its environment: one signal to represent the choices made by the agent (</a:t>
            </a:r>
            <a:r>
              <a:rPr lang="en-US" sz="1800" b="1" i="0" u="none" strike="noStrike" baseline="0" dirty="0"/>
              <a:t>the actions</a:t>
            </a:r>
            <a:r>
              <a:rPr lang="en-US" sz="1800" b="0" i="0" u="none" strike="noStrike" baseline="0" dirty="0"/>
              <a:t>), one signal to represent the basis on which the choices are made (</a:t>
            </a:r>
            <a:r>
              <a:rPr lang="en-US" sz="1800" b="1" i="0" u="none" strike="noStrike" baseline="0" dirty="0"/>
              <a:t>the states</a:t>
            </a:r>
            <a:r>
              <a:rPr lang="en-US" sz="1800" b="0" i="0" u="none" strike="noStrike" baseline="0" dirty="0"/>
              <a:t>), and one signal to define the agent’s goal (</a:t>
            </a:r>
            <a:r>
              <a:rPr lang="en-US" sz="1800" b="1" i="0" u="none" strike="noStrike" baseline="0" dirty="0"/>
              <a:t>the rewards</a:t>
            </a:r>
            <a:r>
              <a:rPr lang="en-US" sz="1800" b="0" i="0" u="none" strike="noStrike" baseline="0" dirty="0"/>
              <a:t>). This framework may not be sufficient to represent all decision-learning problems usefully, but it has proved to be </a:t>
            </a:r>
            <a:r>
              <a:rPr lang="en-IN" sz="1800" b="0" i="0" u="none" strike="noStrike" baseline="0" dirty="0"/>
              <a:t>widely useful and applicable.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9339D7-CA22-4D9F-AD6F-F1BF06AD3BBD}"/>
              </a:ext>
            </a:extLst>
          </p:cNvPr>
          <p:cNvSpPr txBox="1"/>
          <p:nvPr/>
        </p:nvSpPr>
        <p:spPr>
          <a:xfrm>
            <a:off x="497150" y="2966290"/>
            <a:ext cx="90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The </a:t>
            </a:r>
            <a:r>
              <a:rPr lang="en-IN" b="1" dirty="0"/>
              <a:t>rewards</a:t>
            </a:r>
            <a:r>
              <a:rPr lang="en-IN" dirty="0"/>
              <a:t> can be thought of as a way for the user way to tell the agent about the goodness of its actions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87C68-05CB-44EF-8D81-343384F4E1FC}"/>
              </a:ext>
            </a:extLst>
          </p:cNvPr>
          <p:cNvSpPr txBox="1"/>
          <p:nvPr/>
        </p:nvSpPr>
        <p:spPr>
          <a:xfrm>
            <a:off x="497150" y="4281256"/>
            <a:ext cx="88421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The agent’s goal can be thought to maximize the total amount of reward it receives, more formal definition:</a:t>
            </a:r>
          </a:p>
          <a:p>
            <a:pPr algn="l"/>
            <a:r>
              <a:rPr lang="en-US" dirty="0"/>
              <a:t>M</a:t>
            </a:r>
            <a:r>
              <a:rPr lang="en-US" sz="1800" b="0" i="0" u="none" strike="noStrike" baseline="0" dirty="0"/>
              <a:t>aximization of the </a:t>
            </a:r>
            <a:r>
              <a:rPr lang="en-US" sz="1800" b="1" i="0" u="none" strike="noStrike" baseline="0" dirty="0"/>
              <a:t>expected value </a:t>
            </a:r>
            <a:r>
              <a:rPr lang="en-US" sz="1800" b="0" i="0" u="none" strike="noStrike" baseline="0" dirty="0"/>
              <a:t>of the </a:t>
            </a:r>
            <a:r>
              <a:rPr lang="en-US" sz="1800" b="1" i="0" u="none" strike="noStrike" baseline="0" dirty="0"/>
              <a:t>cumulative sum </a:t>
            </a:r>
            <a:r>
              <a:rPr lang="en-US" sz="1800" b="0" i="0" u="none" strike="noStrike" baseline="0" dirty="0"/>
              <a:t>of a received</a:t>
            </a:r>
          </a:p>
          <a:p>
            <a:pPr algn="l"/>
            <a:r>
              <a:rPr lang="en-IN" sz="1800" b="0" i="0" u="none" strike="noStrike" baseline="0" dirty="0"/>
              <a:t>scalar signal (called reward)</a:t>
            </a:r>
          </a:p>
          <a:p>
            <a:pPr marL="285750" indent="-285750" algn="l">
              <a:buFontTx/>
              <a:buChar char="-"/>
            </a:pPr>
            <a:r>
              <a:rPr lang="en-IN" dirty="0"/>
              <a:t>Hence comes the definition of ‘</a:t>
            </a:r>
            <a:r>
              <a:rPr lang="en-IN" b="1" dirty="0"/>
              <a:t>Return</a:t>
            </a:r>
            <a:r>
              <a:rPr lang="en-IN" dirty="0"/>
              <a:t>’ and we seek to maximize the expected return which is the sum of rewards of all future time steps.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0E5CD-A3CA-45CC-B301-3731DC76EF56}"/>
              </a:ext>
            </a:extLst>
          </p:cNvPr>
          <p:cNvSpPr txBox="1"/>
          <p:nvPr/>
        </p:nvSpPr>
        <p:spPr>
          <a:xfrm>
            <a:off x="594803" y="6134470"/>
            <a:ext cx="9454719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G_t</a:t>
            </a:r>
            <a:r>
              <a:rPr lang="en-IN" b="1" dirty="0"/>
              <a:t> = R_t+1 + R_t+2+……+R_T</a:t>
            </a:r>
            <a:r>
              <a:rPr lang="en-IN" dirty="0"/>
              <a:t>; where T is the final time step</a:t>
            </a:r>
          </a:p>
        </p:txBody>
      </p:sp>
    </p:spTree>
    <p:extLst>
      <p:ext uri="{BB962C8B-B14F-4D97-AF65-F5344CB8AC3E}">
        <p14:creationId xmlns:p14="http://schemas.microsoft.com/office/powerpoint/2010/main" val="169366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95F495-56C8-4924-B520-A035BDC96E69}"/>
              </a:ext>
            </a:extLst>
          </p:cNvPr>
          <p:cNvSpPr txBox="1"/>
          <p:nvPr/>
        </p:nvSpPr>
        <p:spPr>
          <a:xfrm>
            <a:off x="914400" y="977159"/>
            <a:ext cx="9126245" cy="92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Mostly, we use discounting and we choose </a:t>
            </a:r>
            <a:r>
              <a:rPr lang="en-IN" dirty="0" err="1"/>
              <a:t>A_t</a:t>
            </a:r>
            <a:r>
              <a:rPr lang="en-IN" dirty="0"/>
              <a:t> to </a:t>
            </a:r>
            <a:r>
              <a:rPr lang="en-IN" dirty="0" err="1"/>
              <a:t>maximixe</a:t>
            </a:r>
            <a:r>
              <a:rPr lang="en-IN" dirty="0"/>
              <a:t> the expected </a:t>
            </a:r>
            <a:r>
              <a:rPr lang="en-IN" b="1" dirty="0"/>
              <a:t>discount return</a:t>
            </a:r>
            <a:r>
              <a:rPr lang="en-IN" dirty="0"/>
              <a:t>:-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29D5B-C6F7-46A1-9485-D4521A70C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35319"/>
            <a:ext cx="6027938" cy="7051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EB0B30-8C8B-49BB-AA6D-BE32691134B6}"/>
              </a:ext>
            </a:extLst>
          </p:cNvPr>
          <p:cNvSpPr txBox="1"/>
          <p:nvPr/>
        </p:nvSpPr>
        <p:spPr>
          <a:xfrm>
            <a:off x="914400" y="3675355"/>
            <a:ext cx="86646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Where </a:t>
            </a:r>
            <a:r>
              <a:rPr lang="el-GR" dirty="0"/>
              <a:t>γ</a:t>
            </a:r>
            <a:r>
              <a:rPr lang="en-IN" dirty="0"/>
              <a:t> is called the </a:t>
            </a:r>
            <a:r>
              <a:rPr lang="en-IN" b="1" dirty="0"/>
              <a:t>discount rate </a:t>
            </a:r>
            <a:r>
              <a:rPr lang="en-IN" dirty="0"/>
              <a:t>between 0 and 1. Discount rate determines how </a:t>
            </a:r>
            <a:r>
              <a:rPr lang="en-IN" b="1" dirty="0"/>
              <a:t>far-sighted</a:t>
            </a:r>
            <a:r>
              <a:rPr lang="en-IN" dirty="0"/>
              <a:t> the agent is, as it approaches 0, it considers only immediate returns and vice versa . We can also derive a </a:t>
            </a:r>
            <a:r>
              <a:rPr lang="en-IN" b="1" dirty="0"/>
              <a:t>recurrence relation </a:t>
            </a:r>
            <a:r>
              <a:rPr lang="en-IN" dirty="0"/>
              <a:t>for the expected return. It can be easily seen that:</a:t>
            </a:r>
          </a:p>
          <a:p>
            <a:endParaRPr lang="en-IN" dirty="0"/>
          </a:p>
          <a:p>
            <a:r>
              <a:rPr lang="en-IN" b="1" dirty="0"/>
              <a:t>G(t) = R(t+1) + γ*G(t+1)</a:t>
            </a:r>
          </a:p>
        </p:txBody>
      </p:sp>
    </p:spTree>
    <p:extLst>
      <p:ext uri="{BB962C8B-B14F-4D97-AF65-F5344CB8AC3E}">
        <p14:creationId xmlns:p14="http://schemas.microsoft.com/office/powerpoint/2010/main" val="224975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C98D-A673-4C17-91B1-7ED3B108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8968405" cy="852299"/>
          </a:xfrm>
        </p:spPr>
        <p:txBody>
          <a:bodyPr/>
          <a:lstStyle/>
          <a:p>
            <a:r>
              <a:rPr lang="en-IN" b="1" dirty="0"/>
              <a:t>Policies and Value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282B53-5F64-4F27-8AEA-331056226D60}"/>
              </a:ext>
            </a:extLst>
          </p:cNvPr>
          <p:cNvSpPr txBox="1"/>
          <p:nvPr/>
        </p:nvSpPr>
        <p:spPr>
          <a:xfrm>
            <a:off x="745724" y="1305016"/>
            <a:ext cx="9410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/>
              <a:t>- a policy is a mapping from states to probabilities of selecting each possible</a:t>
            </a:r>
          </a:p>
          <a:p>
            <a:pPr algn="l"/>
            <a:r>
              <a:rPr lang="en-US" sz="1800" b="0" i="0" u="none" strike="noStrike" baseline="0" dirty="0"/>
              <a:t>action. If the agent is following policy </a:t>
            </a:r>
            <a:r>
              <a:rPr lang="el-GR" sz="1800" b="0" i="0" u="none" strike="noStrike" baseline="0" dirty="0"/>
              <a:t>π</a:t>
            </a:r>
            <a:r>
              <a:rPr lang="en-US" sz="1800" b="0" i="0" u="none" strike="noStrike" baseline="0" dirty="0"/>
              <a:t> at time t, then </a:t>
            </a:r>
            <a:r>
              <a:rPr lang="el-GR" sz="1800" b="0" i="0" u="none" strike="noStrike" baseline="0" dirty="0"/>
              <a:t>π</a:t>
            </a:r>
            <a:r>
              <a:rPr lang="en-US" sz="1800" b="0" i="0" u="none" strike="noStrike" baseline="0" dirty="0"/>
              <a:t>(</a:t>
            </a:r>
            <a:r>
              <a:rPr lang="en-US" sz="1800" b="0" i="0" u="none" strike="noStrike" baseline="0" dirty="0" err="1"/>
              <a:t>a|s</a:t>
            </a:r>
            <a:r>
              <a:rPr lang="en-US" sz="1800" b="0" i="0" u="none" strike="noStrike" baseline="0" dirty="0"/>
              <a:t>) is the probability that</a:t>
            </a:r>
          </a:p>
          <a:p>
            <a:pPr algn="l"/>
            <a:r>
              <a:rPr lang="en-US" sz="1800" b="0" i="0" u="none" strike="noStrike" baseline="0" dirty="0"/>
              <a:t>At = a if St = 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BF1BF-BED7-4C8B-84F2-0913EB701380}"/>
              </a:ext>
            </a:extLst>
          </p:cNvPr>
          <p:cNvSpPr txBox="1"/>
          <p:nvPr/>
        </p:nvSpPr>
        <p:spPr>
          <a:xfrm>
            <a:off x="843379" y="2423604"/>
            <a:ext cx="941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- </a:t>
            </a:r>
            <a:r>
              <a:rPr lang="en-US" sz="1800" b="0" i="0" u="none" strike="noStrike" baseline="0" dirty="0"/>
              <a:t>The value function of a state s under a policy </a:t>
            </a:r>
            <a:r>
              <a:rPr lang="el-GR" sz="1800" b="0" i="0" u="none" strike="noStrike" baseline="0" dirty="0"/>
              <a:t>π</a:t>
            </a:r>
            <a:r>
              <a:rPr lang="en-US" sz="1800" b="0" i="0" u="none" strike="noStrike" baseline="0" dirty="0"/>
              <a:t>, denoted v</a:t>
            </a:r>
            <a:r>
              <a:rPr lang="en-IN" dirty="0"/>
              <a:t>_</a:t>
            </a:r>
            <a:r>
              <a:rPr lang="el-GR" sz="1800" b="0" i="0" u="none" strike="noStrike" baseline="0" dirty="0"/>
              <a:t>π</a:t>
            </a:r>
            <a:r>
              <a:rPr lang="en-US" sz="1800" b="0" i="0" u="none" strike="noStrike" baseline="0" dirty="0"/>
              <a:t>(s), is the expected return when starting in s and following </a:t>
            </a:r>
            <a:r>
              <a:rPr lang="el-GR" sz="1800" b="0" i="0" u="none" strike="noStrike" baseline="0" dirty="0"/>
              <a:t>π</a:t>
            </a:r>
            <a:r>
              <a:rPr lang="en-US" sz="1800" b="0" i="0" u="none" strike="noStrike" baseline="0" dirty="0"/>
              <a:t> thereafter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AE765-F05B-4E71-84DB-3C5BA8600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79" y="3226435"/>
            <a:ext cx="6853562" cy="728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7EA20E-DF45-4C2B-9155-D1DD89F77E81}"/>
              </a:ext>
            </a:extLst>
          </p:cNvPr>
          <p:cNvSpPr txBox="1"/>
          <p:nvPr/>
        </p:nvSpPr>
        <p:spPr>
          <a:xfrm>
            <a:off x="843379" y="4774333"/>
            <a:ext cx="998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- Similarly, we can define the action value function as </a:t>
            </a:r>
            <a:r>
              <a:rPr lang="en-US" sz="1800" b="0" i="0" u="none" strike="noStrike" baseline="0" dirty="0"/>
              <a:t>the expected return starting from s, taking the action a, and thereafter </a:t>
            </a:r>
            <a:r>
              <a:rPr lang="en-IN" sz="1800" b="0" i="0" u="none" strike="noStrike" baseline="0" dirty="0"/>
              <a:t>following policy </a:t>
            </a:r>
            <a:r>
              <a:rPr lang="el-GR" sz="1800" b="0" i="0" u="none" strike="noStrike" baseline="0" dirty="0"/>
              <a:t>π </a:t>
            </a:r>
            <a:r>
              <a:rPr lang="en-IN" sz="1800" b="0" i="0" u="none" strike="noStrike" baseline="0" dirty="0"/>
              <a:t>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3E884-8F69-4F2C-8D75-D36D2F8D24C2}"/>
              </a:ext>
            </a:extLst>
          </p:cNvPr>
          <p:cNvSpPr txBox="1"/>
          <p:nvPr/>
        </p:nvSpPr>
        <p:spPr>
          <a:xfrm>
            <a:off x="843379" y="4075099"/>
            <a:ext cx="821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(The state value function of the </a:t>
            </a:r>
            <a:r>
              <a:rPr lang="en-IN" b="1" dirty="0"/>
              <a:t>terminal states </a:t>
            </a:r>
            <a:r>
              <a:rPr lang="en-IN" dirty="0"/>
              <a:t>is always zero).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6AD9BC-EBD3-4BD0-9F21-E8CB04552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79" y="5539176"/>
            <a:ext cx="6853562" cy="86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2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066413-FEAB-4F64-B733-1EB09CD271CB}"/>
              </a:ext>
            </a:extLst>
          </p:cNvPr>
          <p:cNvSpPr txBox="1"/>
          <p:nvPr/>
        </p:nvSpPr>
        <p:spPr>
          <a:xfrm>
            <a:off x="887767" y="479394"/>
            <a:ext cx="9055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After some rearrangement, it can be shown that:-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    v_</a:t>
            </a:r>
            <a:r>
              <a:rPr lang="el-GR" dirty="0"/>
              <a:t>π</a:t>
            </a:r>
            <a:r>
              <a:rPr lang="en-IN" dirty="0"/>
              <a:t> =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0F6406-BC3F-40C5-ACC2-ECBE21765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504" y="932182"/>
            <a:ext cx="4722470" cy="532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C39AEB-309E-42AD-9229-4D1E342E1DF9}"/>
              </a:ext>
            </a:extLst>
          </p:cNvPr>
          <p:cNvSpPr txBox="1"/>
          <p:nvPr/>
        </p:nvSpPr>
        <p:spPr>
          <a:xfrm>
            <a:off x="887767" y="1597979"/>
            <a:ext cx="779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The above equation is called the Bellman equation. This equation forms the basis for value evaluation which we will discuss later.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1DD14D-5894-47C2-96AB-4A3BE88134A8}"/>
              </a:ext>
            </a:extLst>
          </p:cNvPr>
          <p:cNvSpPr txBox="1"/>
          <p:nvPr/>
        </p:nvSpPr>
        <p:spPr>
          <a:xfrm>
            <a:off x="887766" y="2618913"/>
            <a:ext cx="9232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OPTIMAL POLICIES AND OPTIMAL VALUE FUNCTONS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8FBFE6-69B8-4064-94F7-69EDF7886552}"/>
              </a:ext>
            </a:extLst>
          </p:cNvPr>
          <p:cNvSpPr txBox="1"/>
          <p:nvPr/>
        </p:nvSpPr>
        <p:spPr>
          <a:xfrm>
            <a:off x="887766" y="3364637"/>
            <a:ext cx="92327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A policy is said to be optimal if the state value functions for each state following that policy is greater than other policy, </a:t>
            </a:r>
            <a:r>
              <a:rPr lang="en-IN" dirty="0" err="1"/>
              <a:t>i.e</a:t>
            </a:r>
            <a:r>
              <a:rPr lang="en-IN" dirty="0"/>
              <a:t> ,</a:t>
            </a:r>
          </a:p>
          <a:p>
            <a:r>
              <a:rPr lang="en-IN" dirty="0"/>
              <a:t>                                   </a:t>
            </a:r>
          </a:p>
          <a:p>
            <a:r>
              <a:rPr lang="en-IN" dirty="0"/>
              <a:t>                                    , for all states ‘s’( The ‘*’ denotes the optimal policy values)</a:t>
            </a:r>
          </a:p>
          <a:p>
            <a:endParaRPr lang="en-IN" dirty="0"/>
          </a:p>
          <a:p>
            <a:r>
              <a:rPr lang="en-IN" dirty="0"/>
              <a:t>The same can be said for action-value functions.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6302DD-6DCC-4472-ABEC-6FB0E55EE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60" y="4070550"/>
            <a:ext cx="1913768" cy="4580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C8ED74-1E17-4405-B44E-16B1759D7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83" y="5225668"/>
            <a:ext cx="2488786" cy="4355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E7535E-3421-45C5-B64B-BCD29BBD7D18}"/>
              </a:ext>
            </a:extLst>
          </p:cNvPr>
          <p:cNvSpPr txBox="1"/>
          <p:nvPr/>
        </p:nvSpPr>
        <p:spPr>
          <a:xfrm>
            <a:off x="982383" y="5841507"/>
            <a:ext cx="948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can be mathematically proved that </a:t>
            </a:r>
            <a:r>
              <a:rPr lang="en-IN" b="1" dirty="0"/>
              <a:t>there always exists an optimal policy</a:t>
            </a:r>
          </a:p>
        </p:txBody>
      </p:sp>
    </p:spTree>
    <p:extLst>
      <p:ext uri="{BB962C8B-B14F-4D97-AF65-F5344CB8AC3E}">
        <p14:creationId xmlns:p14="http://schemas.microsoft.com/office/powerpoint/2010/main" val="327602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FF8A-4839-401C-B68A-5CF51BE2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Bellman Optimality equation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D22F36-8B13-447F-9776-55E3E9C70AD3}"/>
              </a:ext>
            </a:extLst>
          </p:cNvPr>
          <p:cNvSpPr txBox="1"/>
          <p:nvPr/>
        </p:nvSpPr>
        <p:spPr>
          <a:xfrm>
            <a:off x="790113" y="1677880"/>
            <a:ext cx="91528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IN" sz="2400" dirty="0"/>
              <a:t>This equation forms the basis of Reinforcement Learning. </a:t>
            </a:r>
          </a:p>
          <a:p>
            <a:pPr marL="342900" indent="-342900">
              <a:buFontTx/>
              <a:buChar char="-"/>
            </a:pPr>
            <a:r>
              <a:rPr lang="en-IN" sz="2400" dirty="0"/>
              <a:t>The state value and action value functions under optimal policy can be given as :- </a:t>
            </a:r>
          </a:p>
          <a:p>
            <a:pPr marL="342900" indent="-342900">
              <a:buFontTx/>
              <a:buChar char="-"/>
            </a:pPr>
            <a:endParaRPr lang="en-IN" sz="2400" dirty="0"/>
          </a:p>
          <a:p>
            <a:r>
              <a:rPr lang="en-IN" sz="2400" dirty="0"/>
              <a:t>   </a:t>
            </a:r>
            <a:r>
              <a:rPr lang="en-IN" sz="2400" b="1" dirty="0"/>
              <a:t>V*(s) </a:t>
            </a:r>
            <a:r>
              <a:rPr lang="en-IN" sz="2400" dirty="0"/>
              <a:t>=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6ADED-7783-448D-9DD7-564D6CB7F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402" y="3144583"/>
            <a:ext cx="2908747" cy="504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497F16-A440-426B-B382-4E9816D8482F}"/>
              </a:ext>
            </a:extLst>
          </p:cNvPr>
          <p:cNvSpPr txBox="1"/>
          <p:nvPr/>
        </p:nvSpPr>
        <p:spPr>
          <a:xfrm>
            <a:off x="772357" y="3681233"/>
            <a:ext cx="100672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/>
          </a:p>
          <a:p>
            <a:r>
              <a:rPr lang="en-IN" sz="2000" dirty="0"/>
              <a:t>And action-value functions as:</a:t>
            </a:r>
          </a:p>
          <a:p>
            <a:endParaRPr lang="en-IN" sz="2000" dirty="0"/>
          </a:p>
          <a:p>
            <a:r>
              <a:rPr lang="en-IN" sz="2000" b="1" dirty="0"/>
              <a:t>Q*(</a:t>
            </a:r>
            <a:r>
              <a:rPr lang="en-IN" sz="2000" b="1" dirty="0" err="1"/>
              <a:t>s,a</a:t>
            </a:r>
            <a:r>
              <a:rPr lang="en-IN" sz="2000" b="1" dirty="0"/>
              <a:t>) </a:t>
            </a:r>
            <a:r>
              <a:rPr lang="en-IN" sz="2000" dirty="0"/>
              <a:t>=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4424C8-8BE0-4FB3-AE55-0A1CDCA48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013" y="4509862"/>
            <a:ext cx="2997524" cy="5591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3A60C9-B067-43C7-8FA8-F529CBC4F941}"/>
              </a:ext>
            </a:extLst>
          </p:cNvPr>
          <p:cNvSpPr txBox="1"/>
          <p:nvPr/>
        </p:nvSpPr>
        <p:spPr>
          <a:xfrm>
            <a:off x="861134" y="5299968"/>
            <a:ext cx="9436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</a:t>
            </a:r>
            <a:r>
              <a:rPr lang="en-IN" sz="2000" dirty="0"/>
              <a:t>These Bellman Optimality forms the basis for all the other Advanced Reinforcement algorithm.</a:t>
            </a:r>
          </a:p>
        </p:txBody>
      </p:sp>
    </p:spTree>
    <p:extLst>
      <p:ext uri="{BB962C8B-B14F-4D97-AF65-F5344CB8AC3E}">
        <p14:creationId xmlns:p14="http://schemas.microsoft.com/office/powerpoint/2010/main" val="240496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310</TotalTime>
  <Words>1514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Fundamentals of Reinforcement Learning:- Markov Decision Processes and Dynamic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Policies and Value Functions</vt:lpstr>
      <vt:lpstr>PowerPoint Presentation</vt:lpstr>
      <vt:lpstr>The Bellman Optimality equation</vt:lpstr>
      <vt:lpstr>Dynamic Programming</vt:lpstr>
      <vt:lpstr>PowerPoint Presentation</vt:lpstr>
      <vt:lpstr>VALUE ITERATION (algorithm):-</vt:lpstr>
      <vt:lpstr>Current achievements of RL:</vt:lpstr>
      <vt:lpstr>References:-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Reinforcement Learning:- Markov Decision Processes and Dynamic Programming</dc:title>
  <dc:creator>Siddharth Dey</dc:creator>
  <cp:lastModifiedBy>Siddharth Dey</cp:lastModifiedBy>
  <cp:revision>28</cp:revision>
  <dcterms:created xsi:type="dcterms:W3CDTF">2020-11-23T18:11:27Z</dcterms:created>
  <dcterms:modified xsi:type="dcterms:W3CDTF">2020-11-25T04:45:55Z</dcterms:modified>
</cp:coreProperties>
</file>